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7"/>
  </p:notesMasterIdLst>
  <p:sldIdLst>
    <p:sldId id="1876" r:id="rId6"/>
    <p:sldId id="2788" r:id="rId7"/>
    <p:sldId id="2780" r:id="rId8"/>
    <p:sldId id="2782" r:id="rId9"/>
    <p:sldId id="2783" r:id="rId10"/>
    <p:sldId id="2784" r:id="rId11"/>
    <p:sldId id="2781" r:id="rId12"/>
    <p:sldId id="2786" r:id="rId13"/>
    <p:sldId id="2787" r:id="rId14"/>
    <p:sldId id="2056" r:id="rId15"/>
    <p:sldId id="2785" r:id="rId16"/>
    <p:sldId id="2086" r:id="rId17"/>
    <p:sldId id="2077" r:id="rId18"/>
    <p:sldId id="2078" r:id="rId19"/>
    <p:sldId id="2090" r:id="rId20"/>
    <p:sldId id="2081" r:id="rId21"/>
    <p:sldId id="2099" r:id="rId22"/>
    <p:sldId id="2083" r:id="rId23"/>
    <p:sldId id="2084" r:id="rId24"/>
    <p:sldId id="2085" r:id="rId25"/>
    <p:sldId id="2789" r:id="rId26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yinová Petra" initials="HP" lastIdx="1" clrIdx="0">
    <p:extLst>
      <p:ext uri="{19B8F6BF-5375-455C-9EA6-DF929625EA0E}">
        <p15:presenceInfo xmlns:p15="http://schemas.microsoft.com/office/powerpoint/2012/main" userId="S-1-5-21-4186961732-4048408527-4259111048-28519" providerId="AD"/>
      </p:ext>
    </p:extLst>
  </p:cmAuthor>
  <p:cmAuthor id="2" name="Michal" initials="M" lastIdx="2" clrIdx="1">
    <p:extLst>
      <p:ext uri="{19B8F6BF-5375-455C-9EA6-DF929625EA0E}">
        <p15:presenceInfo xmlns:p15="http://schemas.microsoft.com/office/powerpoint/2012/main" userId="S::horvathm@nbs.sk::8d1e4244-e88e-4813-bd54-1f2465064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A6835A"/>
    <a:srgbClr val="A68B5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34" autoAdjust="0"/>
  </p:normalViewPr>
  <p:slideViewPr>
    <p:cSldViewPr snapToGrid="0" snapToObjects="1">
      <p:cViewPr varScale="1">
        <p:scale>
          <a:sx n="80" d="100"/>
          <a:sy n="80" d="100"/>
        </p:scale>
        <p:origin x="782" y="48"/>
      </p:cViewPr>
      <p:guideLst>
        <p:guide orient="horz" pos="414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notesViewPr>
    <p:cSldViewPr snapToGrid="0" snapToObjects="1">
      <p:cViewPr varScale="1">
        <p:scale>
          <a:sx n="114" d="100"/>
          <a:sy n="114" d="100"/>
        </p:scale>
        <p:origin x="4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elovsky\!WORK\21_STRUKTURALNE_POLITIKY\06-SPRAVA\2021\Prezentacia\2021-Strukturalne_vyzvy_tabulky_grafy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relovsky\!WORK\21_STRUKTURALNE_POLITIKY\06-SPRAVA\2021\Prezentacia\2021-Strukturalne_vyzvy_tabulky_grafy_prezentaci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public\public\OMP\711\21_STRUKTURALNE_POLITIKY\06-SPRAVA\2021\2021-Strukturalne_vyzvy_tabulky_graf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public\public\OMP\711\21_STRUKTURALNE_POLITIKY\06-SPRAVA\2021\VP\EL_NEET_SK%20od%20Anky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public\public\OMP\711\21_STRUKTURALNE_POLITIKY\06-SPRAVA\2021\MV\tabulky_graf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4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public\public\OMP\711\21_STRUKTURALNE_POLITIKY\06-SPRAVA\2021\MV\tabulky_graf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elovsky\!WORK\21_STRUKTURALNE_POLITIKY\06-SPRAVA\2021\Prezentacia\2021-Strukturalne_vyzvy_tabulky_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lovsky\!WORK\21_STRUKTURALNE_POLITIKY\06-SPRAVA\2021\Prezentacia\2021-Strukturalne_vyzvy_tabulky_graf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lovsky\!WORK\21_STRUKTURALNE_POLITIKY\06-SPRAVA\2021\Prezentacia\2021-Strukturalne_vyzvy_tabulky_grafy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elovsky\!WORK\21_STRUKTURALNE_POLITIKY\06-SPRAVA\2021\Prezentacia\2021-Strukturalne_vyzvy_tabulky_grafy_prezentaci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relovsky\!WORK\21_STRUKTURALNE_POLITIKY\06-SPRAVA\2021\Prezentacia\2021-Strukturalne_vyzvy_tabulky_grafy_prezentaci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22843094769356"/>
          <c:y val="8.5910036571257981E-2"/>
          <c:w val="0.88970704118419375"/>
          <c:h val="0.8978873567936709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33000"/>
                </a:schemeClr>
              </a:solidFill>
              <a:ln w="9525">
                <a:solidFill>
                  <a:schemeClr val="accent1">
                    <a:shade val="33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'G-2'!$E$3:$E$56</c:f>
              <c:numCache>
                <c:formatCode>0.0</c:formatCode>
                <c:ptCount val="22"/>
                <c:pt idx="0">
                  <c:v>40.123456790123456</c:v>
                </c:pt>
                <c:pt idx="1">
                  <c:v>40.487804878048784</c:v>
                </c:pt>
                <c:pt idx="2">
                  <c:v>44.375</c:v>
                </c:pt>
                <c:pt idx="3">
                  <c:v>46.067415730337082</c:v>
                </c:pt>
                <c:pt idx="4">
                  <c:v>47.019867549668874</c:v>
                </c:pt>
                <c:pt idx="5">
                  <c:v>50</c:v>
                </c:pt>
                <c:pt idx="6">
                  <c:v>56.198347107438018</c:v>
                </c:pt>
                <c:pt idx="7">
                  <c:v>61.581920903954803</c:v>
                </c:pt>
                <c:pt idx="8">
                  <c:v>68.867924528301884</c:v>
                </c:pt>
                <c:pt idx="9">
                  <c:v>69.277108433734938</c:v>
                </c:pt>
                <c:pt idx="10">
                  <c:v>71.856287425149702</c:v>
                </c:pt>
                <c:pt idx="11">
                  <c:v>72.772277227722768</c:v>
                </c:pt>
                <c:pt idx="12">
                  <c:v>79.120879120879124</c:v>
                </c:pt>
                <c:pt idx="13">
                  <c:v>80.555555555555557</c:v>
                </c:pt>
                <c:pt idx="14">
                  <c:v>81.935483870967744</c:v>
                </c:pt>
                <c:pt idx="15">
                  <c:v>84.166666666666671</c:v>
                </c:pt>
                <c:pt idx="16">
                  <c:v>85.436893203883486</c:v>
                </c:pt>
                <c:pt idx="17">
                  <c:v>88.717948717948715</c:v>
                </c:pt>
                <c:pt idx="18">
                  <c:v>92.941176470588232</c:v>
                </c:pt>
                <c:pt idx="19">
                  <c:v>95.161290322580655</c:v>
                </c:pt>
                <c:pt idx="20">
                  <c:v>96.969696969696969</c:v>
                </c:pt>
                <c:pt idx="21">
                  <c:v>98.675496688741731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3E-47D6-89E2-ECD0ADE7C313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37000"/>
                </a:schemeClr>
              </a:solidFill>
              <a:ln w="9525">
                <a:solidFill>
                  <a:schemeClr val="accent1">
                    <a:shade val="37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'G-2'!$F$3:$F$56</c:f>
              <c:numCache>
                <c:formatCode>General</c:formatCode>
                <c:ptCount val="22"/>
                <c:pt idx="0" formatCode="0.0">
                  <c:v>35.185185185185183</c:v>
                </c:pt>
                <c:pt idx="2" formatCode="0.0">
                  <c:v>41.25</c:v>
                </c:pt>
                <c:pt idx="3" formatCode="0.0">
                  <c:v>44.943820224719097</c:v>
                </c:pt>
                <c:pt idx="4" formatCode="0.0">
                  <c:v>44.370860927152314</c:v>
                </c:pt>
                <c:pt idx="5" formatCode="0.0">
                  <c:v>49.375</c:v>
                </c:pt>
                <c:pt idx="7" formatCode="0.0">
                  <c:v>56.497175141242941</c:v>
                </c:pt>
                <c:pt idx="10" formatCode="0.0">
                  <c:v>69.461077844311376</c:v>
                </c:pt>
                <c:pt idx="11" formatCode="0.0">
                  <c:v>69.306930693069305</c:v>
                </c:pt>
                <c:pt idx="12" formatCode="0.0">
                  <c:v>69.230769230769226</c:v>
                </c:pt>
                <c:pt idx="13" formatCode="0.0">
                  <c:v>68.75</c:v>
                </c:pt>
                <c:pt idx="14" formatCode="0.0">
                  <c:v>80.645161290322577</c:v>
                </c:pt>
                <c:pt idx="15" formatCode="0.0">
                  <c:v>32.5</c:v>
                </c:pt>
                <c:pt idx="16" formatCode="0.0">
                  <c:v>73.786407766990294</c:v>
                </c:pt>
                <c:pt idx="17" formatCode="0.0">
                  <c:v>80.512820512820511</c:v>
                </c:pt>
                <c:pt idx="18" formatCode="0.0">
                  <c:v>76.470588235294116</c:v>
                </c:pt>
                <c:pt idx="19" formatCode="0.0">
                  <c:v>89.516129032258064</c:v>
                </c:pt>
                <c:pt idx="21" formatCode="0.0">
                  <c:v>90.728476821192046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3E-47D6-89E2-ECD0ADE7C313}"/>
            </c:ext>
          </c:extLst>
        </c:ser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1000"/>
                </a:schemeClr>
              </a:solidFill>
              <a:ln w="9525">
                <a:solidFill>
                  <a:schemeClr val="accent1">
                    <a:shade val="41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'G-2'!$G$3:$G$56</c:f>
              <c:numCache>
                <c:formatCode>0.0</c:formatCode>
                <c:ptCount val="22"/>
                <c:pt idx="0">
                  <c:v>30.864197530864196</c:v>
                </c:pt>
                <c:pt idx="1">
                  <c:v>38.048780487804876</c:v>
                </c:pt>
                <c:pt idx="2">
                  <c:v>40</c:v>
                </c:pt>
                <c:pt idx="3">
                  <c:v>41.573033707865171</c:v>
                </c:pt>
                <c:pt idx="4">
                  <c:v>38.410596026490069</c:v>
                </c:pt>
                <c:pt idx="5">
                  <c:v>46.25</c:v>
                </c:pt>
                <c:pt idx="7">
                  <c:v>55.932203389830505</c:v>
                </c:pt>
                <c:pt idx="9">
                  <c:v>60.843373493975903</c:v>
                </c:pt>
                <c:pt idx="10">
                  <c:v>65.269461077844312</c:v>
                </c:pt>
                <c:pt idx="11">
                  <c:v>63.366336633663366</c:v>
                </c:pt>
                <c:pt idx="12">
                  <c:v>65.934065934065927</c:v>
                </c:pt>
                <c:pt idx="13">
                  <c:v>68.055555555555557</c:v>
                </c:pt>
                <c:pt idx="16">
                  <c:v>70.873786407766985</c:v>
                </c:pt>
                <c:pt idx="17">
                  <c:v>78.974358974358978</c:v>
                </c:pt>
                <c:pt idx="18">
                  <c:v>74.117647058823536</c:v>
                </c:pt>
                <c:pt idx="19">
                  <c:v>86.290322580645167</c:v>
                </c:pt>
                <c:pt idx="21">
                  <c:v>90.066225165562912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3E-47D6-89E2-ECD0ADE7C313}"/>
            </c:ext>
          </c:extLst>
        </c:ser>
        <c:ser>
          <c:idx val="3"/>
          <c:order val="3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5000"/>
                </a:schemeClr>
              </a:solidFill>
              <a:ln w="9525">
                <a:solidFill>
                  <a:schemeClr val="accent1">
                    <a:shade val="45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'G-2'!$H$3:$H$56</c:f>
              <c:numCache>
                <c:formatCode>0.0</c:formatCode>
                <c:ptCount val="22"/>
                <c:pt idx="1">
                  <c:v>37.073170731707314</c:v>
                </c:pt>
                <c:pt idx="2">
                  <c:v>36.25</c:v>
                </c:pt>
                <c:pt idx="3">
                  <c:v>39.325842696629216</c:v>
                </c:pt>
                <c:pt idx="4">
                  <c:v>35.099337748344375</c:v>
                </c:pt>
                <c:pt idx="5">
                  <c:v>44.375</c:v>
                </c:pt>
                <c:pt idx="10">
                  <c:v>53.293413173652695</c:v>
                </c:pt>
                <c:pt idx="11">
                  <c:v>56.930693069306926</c:v>
                </c:pt>
                <c:pt idx="12">
                  <c:v>62.637362637362635</c:v>
                </c:pt>
                <c:pt idx="13">
                  <c:v>64.583333333333343</c:v>
                </c:pt>
                <c:pt idx="14">
                  <c:v>76.129032258064512</c:v>
                </c:pt>
                <c:pt idx="16">
                  <c:v>67.961165048543691</c:v>
                </c:pt>
                <c:pt idx="17">
                  <c:v>74.871794871794876</c:v>
                </c:pt>
                <c:pt idx="18">
                  <c:v>68.235294117647058</c:v>
                </c:pt>
                <c:pt idx="19">
                  <c:v>79.838709677419345</c:v>
                </c:pt>
                <c:pt idx="21">
                  <c:v>86.092715231788077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3E-47D6-89E2-ECD0ADE7C313}"/>
            </c:ext>
          </c:extLst>
        </c:ser>
        <c:ser>
          <c:idx val="4"/>
          <c:order val="4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8000"/>
                </a:schemeClr>
              </a:solidFill>
              <a:ln w="9525">
                <a:solidFill>
                  <a:schemeClr val="accent1">
                    <a:shade val="48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'G-2'!$I$3:$I$56</c:f>
              <c:numCache>
                <c:formatCode>0.0</c:formatCode>
                <c:ptCount val="22"/>
                <c:pt idx="1">
                  <c:v>36.585365853658537</c:v>
                </c:pt>
                <c:pt idx="2">
                  <c:v>33.75</c:v>
                </c:pt>
                <c:pt idx="3">
                  <c:v>35.955056179775283</c:v>
                </c:pt>
                <c:pt idx="4">
                  <c:v>33.112582781456958</c:v>
                </c:pt>
                <c:pt idx="5">
                  <c:v>43.125</c:v>
                </c:pt>
                <c:pt idx="7">
                  <c:v>53.672316384180796</c:v>
                </c:pt>
                <c:pt idx="9">
                  <c:v>60.24096385542169</c:v>
                </c:pt>
                <c:pt idx="11">
                  <c:v>53.46534653465347</c:v>
                </c:pt>
                <c:pt idx="12">
                  <c:v>61.53846153846154</c:v>
                </c:pt>
                <c:pt idx="14">
                  <c:v>70.967741935483872</c:v>
                </c:pt>
                <c:pt idx="16">
                  <c:v>66.990291262135926</c:v>
                </c:pt>
                <c:pt idx="17">
                  <c:v>73.846153846153854</c:v>
                </c:pt>
                <c:pt idx="18">
                  <c:v>66.470588235294116</c:v>
                </c:pt>
                <c:pt idx="19">
                  <c:v>78.225806451612897</c:v>
                </c:pt>
                <c:pt idx="21">
                  <c:v>76.158940397350989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3E-47D6-89E2-ECD0ADE7C313}"/>
            </c:ext>
          </c:extLst>
        </c:ser>
        <c:ser>
          <c:idx val="5"/>
          <c:order val="5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52000"/>
                </a:schemeClr>
              </a:solidFill>
              <a:ln w="9525">
                <a:solidFill>
                  <a:schemeClr val="accent1">
                    <a:shade val="52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'G-2'!$J$3:$J$56</c:f>
              <c:numCache>
                <c:formatCode>0.0</c:formatCode>
                <c:ptCount val="22"/>
                <c:pt idx="1">
                  <c:v>36.097560975609753</c:v>
                </c:pt>
                <c:pt idx="4">
                  <c:v>32.450331125827816</c:v>
                </c:pt>
                <c:pt idx="5">
                  <c:v>41.875</c:v>
                </c:pt>
                <c:pt idx="11">
                  <c:v>47.524752475247524</c:v>
                </c:pt>
                <c:pt idx="12">
                  <c:v>60.439560439560438</c:v>
                </c:pt>
                <c:pt idx="14">
                  <c:v>69.677419354838705</c:v>
                </c:pt>
                <c:pt idx="16">
                  <c:v>66.019417475728162</c:v>
                </c:pt>
                <c:pt idx="17">
                  <c:v>69.230769230769226</c:v>
                </c:pt>
                <c:pt idx="18">
                  <c:v>63.529411764705877</c:v>
                </c:pt>
                <c:pt idx="21">
                  <c:v>71.523178807947019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3E-47D6-89E2-ECD0ADE7C313}"/>
            </c:ext>
          </c:extLst>
        </c:ser>
        <c:ser>
          <c:idx val="6"/>
          <c:order val="6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56000"/>
                </a:schemeClr>
              </a:solidFill>
              <a:ln w="9525">
                <a:solidFill>
                  <a:schemeClr val="accent1">
                    <a:shade val="56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'G-2'!$K$3:$K$56</c:f>
              <c:numCache>
                <c:formatCode>0.0</c:formatCode>
                <c:ptCount val="22"/>
                <c:pt idx="1">
                  <c:v>31.219512195121951</c:v>
                </c:pt>
                <c:pt idx="2">
                  <c:v>27.500000000000004</c:v>
                </c:pt>
                <c:pt idx="4">
                  <c:v>31.125827814569533</c:v>
                </c:pt>
                <c:pt idx="5">
                  <c:v>39.375</c:v>
                </c:pt>
                <c:pt idx="7">
                  <c:v>50.847457627118644</c:v>
                </c:pt>
                <c:pt idx="9">
                  <c:v>56.626506024096393</c:v>
                </c:pt>
                <c:pt idx="11">
                  <c:v>41.584158415841586</c:v>
                </c:pt>
                <c:pt idx="12">
                  <c:v>57.142857142857139</c:v>
                </c:pt>
                <c:pt idx="14">
                  <c:v>67.096774193548399</c:v>
                </c:pt>
                <c:pt idx="17">
                  <c:v>68.205128205128204</c:v>
                </c:pt>
                <c:pt idx="19">
                  <c:v>69.354838709677423</c:v>
                </c:pt>
                <c:pt idx="21">
                  <c:v>68.874172185430467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3E-47D6-89E2-ECD0ADE7C313}"/>
            </c:ext>
          </c:extLst>
        </c:ser>
        <c:ser>
          <c:idx val="7"/>
          <c:order val="7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0000"/>
                </a:schemeClr>
              </a:solidFill>
              <a:ln w="9525">
                <a:solidFill>
                  <a:schemeClr val="accent1">
                    <a:shade val="60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'G-2'!$L$3:$L$56</c:f>
              <c:numCache>
                <c:formatCode>General</c:formatCode>
                <c:ptCount val="22"/>
                <c:pt idx="5" formatCode="0.0">
                  <c:v>37.5</c:v>
                </c:pt>
                <c:pt idx="7" formatCode="0.0">
                  <c:v>49.717514124293785</c:v>
                </c:pt>
                <c:pt idx="11" formatCode="0.0">
                  <c:v>39.10891089108911</c:v>
                </c:pt>
                <c:pt idx="12" formatCode="0.0">
                  <c:v>56.043956043956044</c:v>
                </c:pt>
                <c:pt idx="14" formatCode="0.0">
                  <c:v>66.451612903225808</c:v>
                </c:pt>
                <c:pt idx="17" formatCode="0.0">
                  <c:v>66.153846153846146</c:v>
                </c:pt>
                <c:pt idx="18" formatCode="0.0">
                  <c:v>60.588235294117645</c:v>
                </c:pt>
                <c:pt idx="19" formatCode="0.0">
                  <c:v>67.741935483870961</c:v>
                </c:pt>
                <c:pt idx="21" formatCode="0.0">
                  <c:v>58.940397350993379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3E-47D6-89E2-ECD0ADE7C313}"/>
            </c:ext>
          </c:extLst>
        </c:ser>
        <c:ser>
          <c:idx val="8"/>
          <c:order val="8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4000"/>
                </a:schemeClr>
              </a:solidFill>
              <a:ln w="9525">
                <a:solidFill>
                  <a:schemeClr val="accent1">
                    <a:shade val="64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'G-2'!$M$3:$M$56</c:f>
              <c:numCache>
                <c:formatCode>General</c:formatCode>
                <c:ptCount val="22"/>
                <c:pt idx="5" formatCode="0.0">
                  <c:v>36.875</c:v>
                </c:pt>
                <c:pt idx="11" formatCode="0.0">
                  <c:v>36.633663366336634</c:v>
                </c:pt>
                <c:pt idx="12" formatCode="0.0">
                  <c:v>52.747252747252752</c:v>
                </c:pt>
                <c:pt idx="17" formatCode="0.0">
                  <c:v>65.641025641025635</c:v>
                </c:pt>
                <c:pt idx="18" formatCode="0.0">
                  <c:v>56.470588235294116</c:v>
                </c:pt>
                <c:pt idx="19" formatCode="0.0">
                  <c:v>66.129032258064512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B3E-47D6-89E2-ECD0ADE7C313}"/>
            </c:ext>
          </c:extLst>
        </c:ser>
        <c:ser>
          <c:idx val="9"/>
          <c:order val="9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7000"/>
                </a:schemeClr>
              </a:solidFill>
              <a:ln w="9525">
                <a:solidFill>
                  <a:schemeClr val="accent1">
                    <a:shade val="67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'G-2'!$N$3:$N$56</c:f>
              <c:numCache>
                <c:formatCode>General</c:formatCode>
                <c:ptCount val="22"/>
                <c:pt idx="5" formatCode="0.0">
                  <c:v>36.25</c:v>
                </c:pt>
                <c:pt idx="11" formatCode="0.0">
                  <c:v>36.138613861386141</c:v>
                </c:pt>
                <c:pt idx="12" formatCode="0.0">
                  <c:v>51.648351648351657</c:v>
                </c:pt>
                <c:pt idx="14" formatCode="0.0">
                  <c:v>65.806451612903231</c:v>
                </c:pt>
                <c:pt idx="17" formatCode="0.0">
                  <c:v>64.615384615384613</c:v>
                </c:pt>
                <c:pt idx="18" formatCode="0.0">
                  <c:v>51.764705882352949</c:v>
                </c:pt>
                <c:pt idx="19" formatCode="0.0">
                  <c:v>64.516129032258064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B3E-47D6-89E2-ECD0ADE7C313}"/>
            </c:ext>
          </c:extLst>
        </c:ser>
        <c:ser>
          <c:idx val="10"/>
          <c:order val="1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1000"/>
                </a:schemeClr>
              </a:solidFill>
              <a:ln w="9525">
                <a:solidFill>
                  <a:schemeClr val="accent1">
                    <a:shade val="71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'G-2'!$O$3:$O$56</c:f>
              <c:numCache>
                <c:formatCode>General</c:formatCode>
                <c:ptCount val="22"/>
                <c:pt idx="5" formatCode="0.0">
                  <c:v>35.625</c:v>
                </c:pt>
                <c:pt idx="7" formatCode="0.0">
                  <c:v>49.152542372881356</c:v>
                </c:pt>
                <c:pt idx="12" formatCode="0.0">
                  <c:v>49.450549450549453</c:v>
                </c:pt>
                <c:pt idx="14" formatCode="0.0">
                  <c:v>58.064516129032263</c:v>
                </c:pt>
                <c:pt idx="17" formatCode="0.0">
                  <c:v>63.076923076923073</c:v>
                </c:pt>
                <c:pt idx="18" formatCode="0.0">
                  <c:v>51.17647058823529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B3E-47D6-89E2-ECD0ADE7C313}"/>
            </c:ext>
          </c:extLst>
        </c:ser>
        <c:ser>
          <c:idx val="11"/>
          <c:order val="1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5000"/>
                </a:schemeClr>
              </a:solidFill>
              <a:ln w="9525">
                <a:solidFill>
                  <a:schemeClr val="accent1">
                    <a:shade val="75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'G-2'!$P$3:$P$56</c:f>
              <c:numCache>
                <c:formatCode>General</c:formatCode>
                <c:ptCount val="22"/>
                <c:pt idx="5" formatCode="0.0">
                  <c:v>32.5</c:v>
                </c:pt>
                <c:pt idx="7" formatCode="0.0">
                  <c:v>48.587570621468927</c:v>
                </c:pt>
                <c:pt idx="12" formatCode="0.0">
                  <c:v>48.35164835164835</c:v>
                </c:pt>
                <c:pt idx="14" formatCode="0.0">
                  <c:v>54.838709677419352</c:v>
                </c:pt>
                <c:pt idx="19" formatCode="0.0">
                  <c:v>60.483870967741936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B3E-47D6-89E2-ECD0ADE7C313}"/>
            </c:ext>
          </c:extLst>
        </c:ser>
        <c:ser>
          <c:idx val="12"/>
          <c:order val="12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9000"/>
                </a:schemeClr>
              </a:solidFill>
              <a:ln w="9525">
                <a:solidFill>
                  <a:schemeClr val="accent1">
                    <a:shade val="79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'G-2'!$Q$3:$Q$56</c:f>
              <c:numCache>
                <c:formatCode>General</c:formatCode>
                <c:ptCount val="22"/>
                <c:pt idx="14" formatCode="0.0">
                  <c:v>52.903225806451616</c:v>
                </c:pt>
                <c:pt idx="17" formatCode="0.0">
                  <c:v>62.564102564102562</c:v>
                </c:pt>
                <c:pt idx="19" formatCode="0.0">
                  <c:v>58.870967741935488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B3E-47D6-89E2-ECD0ADE7C313}"/>
            </c:ext>
          </c:extLst>
        </c:ser>
        <c:ser>
          <c:idx val="13"/>
          <c:order val="13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2000"/>
                </a:schemeClr>
              </a:solidFill>
              <a:ln w="9525">
                <a:solidFill>
                  <a:schemeClr val="accent1">
                    <a:shade val="82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'G-2'!$R$3:$R$56</c:f>
              <c:numCache>
                <c:formatCode>General</c:formatCode>
                <c:ptCount val="22"/>
                <c:pt idx="5" formatCode="0.0">
                  <c:v>31.874999999999996</c:v>
                </c:pt>
                <c:pt idx="14" formatCode="0.0">
                  <c:v>48.387096774193552</c:v>
                </c:pt>
                <c:pt idx="17" formatCode="0.0">
                  <c:v>60.512820512820511</c:v>
                </c:pt>
                <c:pt idx="19" formatCode="0.0">
                  <c:v>58.064516129032263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3E-47D6-89E2-ECD0ADE7C313}"/>
            </c:ext>
          </c:extLst>
        </c:ser>
        <c:ser>
          <c:idx val="14"/>
          <c:order val="14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6000"/>
                </a:schemeClr>
              </a:solidFill>
              <a:ln w="9525">
                <a:solidFill>
                  <a:schemeClr val="accent1">
                    <a:shade val="86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'G-2'!$S$3:$S$56</c:f>
              <c:numCache>
                <c:formatCode>General</c:formatCode>
                <c:ptCount val="22"/>
                <c:pt idx="5" formatCode="0.0">
                  <c:v>31.25</c:v>
                </c:pt>
                <c:pt idx="14" formatCode="0.0">
                  <c:v>44.516129032258064</c:v>
                </c:pt>
                <c:pt idx="17" formatCode="0.0">
                  <c:v>59.487179487179489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B3E-47D6-89E2-ECD0ADE7C313}"/>
            </c:ext>
          </c:extLst>
        </c:ser>
        <c:ser>
          <c:idx val="15"/>
          <c:order val="15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0000"/>
                </a:schemeClr>
              </a:solidFill>
              <a:ln w="9525">
                <a:solidFill>
                  <a:schemeClr val="accent1">
                    <a:shade val="90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'G-2'!$T$3:$T$56</c:f>
              <c:numCache>
                <c:formatCode>General</c:formatCode>
                <c:ptCount val="22"/>
                <c:pt idx="7" formatCode="0.0">
                  <c:v>45.762711864406782</c:v>
                </c:pt>
                <c:pt idx="17" formatCode="0.0">
                  <c:v>58.974358974358978</c:v>
                </c:pt>
                <c:pt idx="19" formatCode="0.0">
                  <c:v>54.838709677419352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B3E-47D6-89E2-ECD0ADE7C313}"/>
            </c:ext>
          </c:extLst>
        </c:ser>
        <c:ser>
          <c:idx val="16"/>
          <c:order val="16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4000"/>
                </a:schemeClr>
              </a:solidFill>
              <a:ln w="9525">
                <a:solidFill>
                  <a:schemeClr val="accent1">
                    <a:shade val="94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'G-2'!$U$3:$U$56</c:f>
              <c:numCache>
                <c:formatCode>General</c:formatCode>
                <c:ptCount val="22"/>
                <c:pt idx="7" formatCode="0.0">
                  <c:v>45.197740112994353</c:v>
                </c:pt>
                <c:pt idx="14" formatCode="0.0">
                  <c:v>40</c:v>
                </c:pt>
                <c:pt idx="19" formatCode="0.0">
                  <c:v>54.032258064516128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B3E-47D6-89E2-ECD0ADE7C313}"/>
            </c:ext>
          </c:extLst>
        </c:ser>
        <c:ser>
          <c:idx val="17"/>
          <c:order val="17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8000"/>
                </a:schemeClr>
              </a:solidFill>
              <a:ln w="9525">
                <a:solidFill>
                  <a:schemeClr val="accent1">
                    <a:shade val="98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'G-2'!$V$3:$V$56</c:f>
              <c:numCache>
                <c:formatCode>General</c:formatCode>
                <c:ptCount val="22"/>
                <c:pt idx="14" formatCode="0.0">
                  <c:v>39.354838709677423</c:v>
                </c:pt>
                <c:pt idx="17" formatCode="0.0">
                  <c:v>58.461538461538467</c:v>
                </c:pt>
                <c:pt idx="19" formatCode="0.0">
                  <c:v>53.225806451612897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B3E-47D6-89E2-ECD0ADE7C313}"/>
            </c:ext>
          </c:extLst>
        </c:ser>
        <c:ser>
          <c:idx val="18"/>
          <c:order val="18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9000"/>
                </a:schemeClr>
              </a:solidFill>
              <a:ln w="9525">
                <a:solidFill>
                  <a:schemeClr val="accent1">
                    <a:tint val="99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'G-2'!$W$3:$W$56</c:f>
              <c:numCache>
                <c:formatCode>General</c:formatCode>
                <c:ptCount val="22"/>
                <c:pt idx="7" formatCode="0.0">
                  <c:v>42.93785310734463</c:v>
                </c:pt>
                <c:pt idx="14" formatCode="0.0">
                  <c:v>37.41935483870968</c:v>
                </c:pt>
                <c:pt idx="17" formatCode="0.0">
                  <c:v>57.948717948717956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B3E-47D6-89E2-ECD0ADE7C313}"/>
            </c:ext>
          </c:extLst>
        </c:ser>
        <c:ser>
          <c:idx val="19"/>
          <c:order val="19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5000"/>
                </a:schemeClr>
              </a:solidFill>
              <a:ln w="9525">
                <a:solidFill>
                  <a:schemeClr val="accent1">
                    <a:tint val="95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'G-2'!$X$3:$X$56</c:f>
              <c:numCache>
                <c:formatCode>General</c:formatCode>
                <c:ptCount val="22"/>
                <c:pt idx="14" formatCode="0.0">
                  <c:v>36.129032258064512</c:v>
                </c:pt>
                <c:pt idx="17" formatCode="0.0">
                  <c:v>56.410256410256409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B3E-47D6-89E2-ECD0ADE7C313}"/>
            </c:ext>
          </c:extLst>
        </c:ser>
        <c:ser>
          <c:idx val="20"/>
          <c:order val="2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1000"/>
                </a:schemeClr>
              </a:solidFill>
              <a:ln w="9525">
                <a:solidFill>
                  <a:schemeClr val="accent1">
                    <a:tint val="91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'G-2'!$Y$3:$Y$56</c:f>
              <c:numCache>
                <c:formatCode>General</c:formatCode>
                <c:ptCount val="22"/>
                <c:pt idx="7" formatCode="0.0">
                  <c:v>41.242937853107343</c:v>
                </c:pt>
                <c:pt idx="17" formatCode="0.0">
                  <c:v>55.897435897435898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B3E-47D6-89E2-ECD0ADE7C313}"/>
            </c:ext>
          </c:extLst>
        </c:ser>
        <c:ser>
          <c:idx val="21"/>
          <c:order val="2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7000"/>
                </a:schemeClr>
              </a:solidFill>
              <a:ln w="9525">
                <a:solidFill>
                  <a:schemeClr val="accent1">
                    <a:tint val="87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'G-2'!$Z$3:$Z$56</c:f>
              <c:numCache>
                <c:formatCode>General</c:formatCode>
                <c:ptCount val="22"/>
                <c:pt idx="7" formatCode="0.0">
                  <c:v>39.548022598870055</c:v>
                </c:pt>
                <c:pt idx="17" formatCode="0.0">
                  <c:v>54.358974358974358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B3E-47D6-89E2-ECD0ADE7C313}"/>
            </c:ext>
          </c:extLst>
        </c:ser>
        <c:ser>
          <c:idx val="22"/>
          <c:order val="22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3000"/>
                </a:schemeClr>
              </a:solidFill>
              <a:ln w="9525">
                <a:solidFill>
                  <a:schemeClr val="accent1">
                    <a:tint val="83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'G-2'!$AA$3:$AA$56</c:f>
              <c:numCache>
                <c:formatCode>General</c:formatCode>
                <c:ptCount val="22"/>
                <c:pt idx="7" formatCode="0.0">
                  <c:v>37.853107344632768</c:v>
                </c:pt>
                <c:pt idx="17" formatCode="0.0">
                  <c:v>53.333333333333336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B3E-47D6-89E2-ECD0ADE7C313}"/>
            </c:ext>
          </c:extLst>
        </c:ser>
        <c:ser>
          <c:idx val="23"/>
          <c:order val="23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0000"/>
                </a:schemeClr>
              </a:solidFill>
              <a:ln w="9525">
                <a:solidFill>
                  <a:schemeClr val="accent1">
                    <a:tint val="80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'G-2'!$AB$3:$AB$56</c:f>
              <c:numCache>
                <c:formatCode>General</c:formatCode>
                <c:ptCount val="22"/>
                <c:pt idx="7" formatCode="0.0">
                  <c:v>36.158192090395481</c:v>
                </c:pt>
                <c:pt idx="17" formatCode="0.0">
                  <c:v>52.820512820512825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B3E-47D6-89E2-ECD0ADE7C313}"/>
            </c:ext>
          </c:extLst>
        </c:ser>
        <c:ser>
          <c:idx val="24"/>
          <c:order val="24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76000"/>
                </a:schemeClr>
              </a:solidFill>
              <a:ln w="9525">
                <a:solidFill>
                  <a:schemeClr val="accent1">
                    <a:tint val="76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'G-2'!$AC$3:$AC$56</c:f>
              <c:numCache>
                <c:formatCode>General</c:formatCode>
                <c:ptCount val="22"/>
                <c:pt idx="7" formatCode="0.0">
                  <c:v>27.118644067796609</c:v>
                </c:pt>
                <c:pt idx="17" formatCode="0.0">
                  <c:v>50.769230769230766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B3E-47D6-89E2-ECD0ADE7C313}"/>
            </c:ext>
          </c:extLst>
        </c:ser>
        <c:ser>
          <c:idx val="25"/>
          <c:order val="25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72000"/>
                </a:schemeClr>
              </a:solidFill>
              <a:ln w="9525">
                <a:solidFill>
                  <a:schemeClr val="accent1">
                    <a:tint val="72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'G-2'!$AD$3:$AD$56</c:f>
              <c:numCache>
                <c:formatCode>General</c:formatCode>
                <c:ptCount val="22"/>
                <c:pt idx="7" formatCode="0.0">
                  <c:v>18.07909604519774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B3E-47D6-89E2-ECD0ADE7C313}"/>
            </c:ext>
          </c:extLst>
        </c:ser>
        <c:ser>
          <c:idx val="26"/>
          <c:order val="26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8000"/>
                </a:schemeClr>
              </a:solidFill>
              <a:ln w="9525">
                <a:solidFill>
                  <a:schemeClr val="accent1">
                    <a:tint val="68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'G-2'!$AE$3:$AE$56</c:f>
              <c:numCache>
                <c:formatCode>General</c:formatCode>
                <c:ptCount val="22"/>
                <c:pt idx="17" formatCode="0.0">
                  <c:v>50.256410256410255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B3E-47D6-89E2-ECD0ADE7C313}"/>
            </c:ext>
          </c:extLst>
        </c:ser>
        <c:ser>
          <c:idx val="27"/>
          <c:order val="27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'G-2'!$AF$3:$AF$56</c:f>
              <c:numCache>
                <c:formatCode>General</c:formatCode>
                <c:ptCount val="22"/>
                <c:pt idx="17" formatCode="0.0">
                  <c:v>49.743589743589745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B3E-47D6-89E2-ECD0ADE7C313}"/>
            </c:ext>
          </c:extLst>
        </c:ser>
        <c:ser>
          <c:idx val="28"/>
          <c:order val="28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1000"/>
                </a:schemeClr>
              </a:solidFill>
              <a:ln w="9525">
                <a:solidFill>
                  <a:schemeClr val="accent1">
                    <a:tint val="61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'G-2'!$AG$3:$AG$56</c:f>
              <c:numCache>
                <c:formatCode>General</c:formatCode>
                <c:ptCount val="22"/>
                <c:pt idx="17" formatCode="0.0">
                  <c:v>47.692307692307693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B3E-47D6-89E2-ECD0ADE7C313}"/>
            </c:ext>
          </c:extLst>
        </c:ser>
        <c:ser>
          <c:idx val="29"/>
          <c:order val="29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7000"/>
                </a:schemeClr>
              </a:solidFill>
              <a:ln w="9525">
                <a:solidFill>
                  <a:schemeClr val="accent1">
                    <a:tint val="57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'G-2'!$AH$3:$AH$56</c:f>
              <c:numCache>
                <c:formatCode>General</c:formatCode>
                <c:ptCount val="22"/>
                <c:pt idx="17" formatCode="0.0">
                  <c:v>46.153846153846153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B3E-47D6-89E2-ECD0ADE7C313}"/>
            </c:ext>
          </c:extLst>
        </c:ser>
        <c:ser>
          <c:idx val="30"/>
          <c:order val="3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3000"/>
                </a:schemeClr>
              </a:solidFill>
              <a:ln w="9525">
                <a:solidFill>
                  <a:schemeClr val="accent1">
                    <a:tint val="53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'G-2'!$AI$3:$AI$56</c:f>
              <c:numCache>
                <c:formatCode>General</c:formatCode>
                <c:ptCount val="22"/>
                <c:pt idx="17" formatCode="0.0">
                  <c:v>44.61538461538462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FB3E-47D6-89E2-ECD0ADE7C313}"/>
            </c:ext>
          </c:extLst>
        </c:ser>
        <c:ser>
          <c:idx val="31"/>
          <c:order val="3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9000"/>
                </a:schemeClr>
              </a:solidFill>
              <a:ln w="9525">
                <a:solidFill>
                  <a:schemeClr val="accent1">
                    <a:tint val="49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'G-2'!$AJ$3:$AJ$56</c:f>
              <c:numCache>
                <c:formatCode>General</c:formatCode>
                <c:ptCount val="22"/>
                <c:pt idx="17" formatCode="0.0">
                  <c:v>44.102564102564102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FB3E-47D6-89E2-ECD0ADE7C313}"/>
            </c:ext>
          </c:extLst>
        </c:ser>
        <c:ser>
          <c:idx val="32"/>
          <c:order val="32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6000"/>
                </a:schemeClr>
              </a:solidFill>
              <a:ln w="9525">
                <a:solidFill>
                  <a:schemeClr val="accent1">
                    <a:tint val="46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'G-2'!$AK$3:$AK$56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B3E-47D6-89E2-ECD0ADE7C313}"/>
            </c:ext>
          </c:extLst>
        </c:ser>
        <c:ser>
          <c:idx val="33"/>
          <c:order val="33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2000"/>
                </a:schemeClr>
              </a:solidFill>
              <a:ln w="9525">
                <a:solidFill>
                  <a:schemeClr val="accent1">
                    <a:tint val="42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'G-2'!$AL$3:$AL$56</c:f>
              <c:numCache>
                <c:formatCode>General</c:formatCode>
                <c:ptCount val="22"/>
                <c:pt idx="17" formatCode="0.0">
                  <c:v>43.07692307692308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B3E-47D6-89E2-ECD0ADE7C313}"/>
            </c:ext>
          </c:extLst>
        </c:ser>
        <c:ser>
          <c:idx val="34"/>
          <c:order val="34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38000"/>
                </a:schemeClr>
              </a:solidFill>
              <a:ln w="9525">
                <a:solidFill>
                  <a:schemeClr val="accent1">
                    <a:tint val="38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'G-2'!$AM$3:$AM$56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B3E-47D6-89E2-ECD0ADE7C313}"/>
            </c:ext>
          </c:extLst>
        </c:ser>
        <c:ser>
          <c:idx val="35"/>
          <c:order val="35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34000"/>
                </a:schemeClr>
              </a:solidFill>
              <a:ln w="9525">
                <a:solidFill>
                  <a:schemeClr val="accent1">
                    <a:tint val="34000"/>
                  </a:schemeClr>
                </a:solidFill>
              </a:ln>
              <a:effectLst/>
            </c:spPr>
          </c:marker>
          <c:cat>
            <c:strRef>
              <c:f>'G-2'!$A$3:$A$56</c:f>
              <c:strCache>
                <c:ptCount val="22"/>
                <c:pt idx="0">
                  <c:v>SK</c:v>
                </c:pt>
                <c:pt idx="1">
                  <c:v>CZ</c:v>
                </c:pt>
                <c:pt idx="2">
                  <c:v>RO</c:v>
                </c:pt>
                <c:pt idx="3">
                  <c:v>BG</c:v>
                </c:pt>
                <c:pt idx="4">
                  <c:v>HU</c:v>
                </c:pt>
                <c:pt idx="5">
                  <c:v>PL</c:v>
                </c:pt>
                <c:pt idx="6">
                  <c:v>LT</c:v>
                </c:pt>
                <c:pt idx="7">
                  <c:v>FR</c:v>
                </c:pt>
                <c:pt idx="8">
                  <c:v>SI</c:v>
                </c:pt>
                <c:pt idx="9">
                  <c:v>SE</c:v>
                </c:pt>
                <c:pt idx="10">
                  <c:v>DK</c:v>
                </c:pt>
                <c:pt idx="11">
                  <c:v>BE</c:v>
                </c:pt>
                <c:pt idx="12">
                  <c:v>EL</c:v>
                </c:pt>
                <c:pt idx="13">
                  <c:v>FI</c:v>
                </c:pt>
                <c:pt idx="14">
                  <c:v>IT</c:v>
                </c:pt>
                <c:pt idx="15">
                  <c:v>IE</c:v>
                </c:pt>
                <c:pt idx="16">
                  <c:v>PT</c:v>
                </c:pt>
                <c:pt idx="17">
                  <c:v>DE</c:v>
                </c:pt>
                <c:pt idx="18">
                  <c:v>NL</c:v>
                </c:pt>
                <c:pt idx="19">
                  <c:v>ES</c:v>
                </c:pt>
                <c:pt idx="20">
                  <c:v>HR</c:v>
                </c:pt>
                <c:pt idx="21">
                  <c:v>AT</c:v>
                </c:pt>
              </c:strCache>
            </c:strRef>
          </c:cat>
          <c:val>
            <c:numRef>
              <c:f>'G-2'!$AN$3:$AN$56</c:f>
              <c:numCache>
                <c:formatCode>General</c:formatCode>
                <c:ptCount val="2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FB3E-47D6-89E2-ECD0ADE7C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246000"/>
        <c:axId val="1780878016"/>
      </c:lineChart>
      <c:catAx>
        <c:axId val="178624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780878016"/>
        <c:crosses val="autoZero"/>
        <c:auto val="1"/>
        <c:lblAlgn val="ctr"/>
        <c:lblOffset val="100"/>
        <c:noMultiLvlLbl val="0"/>
      </c:catAx>
      <c:valAx>
        <c:axId val="1780878016"/>
        <c:scaling>
          <c:orientation val="minMax"/>
          <c:max val="100"/>
          <c:min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78624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'T-18'!$C$3</c:f>
              <c:strCache>
                <c:ptCount val="1"/>
                <c:pt idx="0">
                  <c:v> SK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'T-18'!$D$2:$J$2</c:f>
              <c:numCache>
                <c:formatCode>0</c:formatCode>
                <c:ptCount val="7"/>
                <c:pt idx="0">
                  <c:v>2010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'T-18'!$D$3:$J$3</c:f>
              <c:numCache>
                <c:formatCode>0.0</c:formatCode>
                <c:ptCount val="7"/>
                <c:pt idx="0">
                  <c:v>19.600000000000001</c:v>
                </c:pt>
                <c:pt idx="1">
                  <c:v>19.8</c:v>
                </c:pt>
                <c:pt idx="2">
                  <c:v>19.8</c:v>
                </c:pt>
                <c:pt idx="3">
                  <c:v>19</c:v>
                </c:pt>
                <c:pt idx="4">
                  <c:v>19.899999999999999</c:v>
                </c:pt>
                <c:pt idx="5">
                  <c:v>19.7</c:v>
                </c:pt>
                <c:pt idx="6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1-41B4-BDA0-EE4A88552F48}"/>
            </c:ext>
          </c:extLst>
        </c:ser>
        <c:ser>
          <c:idx val="1"/>
          <c:order val="1"/>
          <c:tx>
            <c:strRef>
              <c:f>'T-18'!$C$4</c:f>
              <c:strCache>
                <c:ptCount val="1"/>
                <c:pt idx="0">
                  <c:v> priemer krajín EÚ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'T-18'!$D$2:$J$2</c:f>
              <c:numCache>
                <c:formatCode>0</c:formatCode>
                <c:ptCount val="7"/>
                <c:pt idx="0">
                  <c:v>2010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'T-18'!$D$4:$J$4</c:f>
              <c:numCache>
                <c:formatCode>0.0</c:formatCode>
                <c:ptCount val="7"/>
                <c:pt idx="0">
                  <c:v>14.59047619047619</c:v>
                </c:pt>
                <c:pt idx="1">
                  <c:v>14.18571428571429</c:v>
                </c:pt>
                <c:pt idx="2">
                  <c:v>14.72631578947369</c:v>
                </c:pt>
                <c:pt idx="3">
                  <c:v>14.425000000000001</c:v>
                </c:pt>
                <c:pt idx="4">
                  <c:v>13.74761904761905</c:v>
                </c:pt>
                <c:pt idx="5">
                  <c:v>12.51666666666666</c:v>
                </c:pt>
                <c:pt idx="6">
                  <c:v>12.647619047619051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1-41B4-BDA0-EE4A88552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84368"/>
        <c:axId val="109457120"/>
      </c:barChart>
      <c:catAx>
        <c:axId val="1196843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09457120"/>
        <c:crosses val="autoZero"/>
        <c:auto val="1"/>
        <c:lblAlgn val="ctr"/>
        <c:lblOffset val="100"/>
        <c:noMultiLvlLbl val="0"/>
      </c:catAx>
      <c:valAx>
        <c:axId val="109457120"/>
        <c:scaling>
          <c:orientation val="minMax"/>
          <c:max val="20"/>
          <c:min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1968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6929428030714"/>
          <c:y val="4.6567599807264166E-2"/>
          <c:w val="0.81014270833333335"/>
          <c:h val="0.849569803275907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'MRK Sociálna inkúzia'!$A$25</c:f>
              <c:strCache>
                <c:ptCount val="1"/>
                <c:pt idx="0">
                  <c:v>Populácia</c:v>
                </c:pt>
              </c:strCache>
            </c:strRef>
          </c:tx>
          <c:spPr>
            <a:solidFill>
              <a:srgbClr val="7CBF33"/>
            </a:solidFill>
          </c:spPr>
          <c:invertIfNegative val="0"/>
          <c:cat>
            <c:numRef>
              <c:f>[3]G1!$C$11:$D$11</c:f>
              <c:numCache>
                <c:formatCode>General</c:formatCode>
                <c:ptCount val="2"/>
                <c:pt idx="0">
                  <c:v>2016</c:v>
                </c:pt>
                <c:pt idx="1">
                  <c:v>2011</c:v>
                </c:pt>
              </c:numCache>
            </c:numRef>
          </c:cat>
          <c:val>
            <c:numRef>
              <c:f>'MRK Sociálna inkúzia'!$B$25:$C$25</c:f>
              <c:numCache>
                <c:formatCode>General</c:formatCode>
                <c:ptCount val="2"/>
                <c:pt idx="0">
                  <c:v>18.100000000000001</c:v>
                </c:pt>
                <c:pt idx="1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1-4D60-B7D0-C6DED9627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13297536"/>
        <c:axId val="1"/>
      </c:barChart>
      <c:barChart>
        <c:barDir val="bar"/>
        <c:grouping val="clustered"/>
        <c:varyColors val="0"/>
        <c:ser>
          <c:idx val="1"/>
          <c:order val="1"/>
          <c:tx>
            <c:strRef>
              <c:f>'MRK Sociálna inkúzia'!$A$24</c:f>
              <c:strCache>
                <c:ptCount val="1"/>
                <c:pt idx="0">
                  <c:v>MRK</c:v>
                </c:pt>
              </c:strCache>
            </c:strRef>
          </c:tx>
          <c:spPr>
            <a:solidFill>
              <a:srgbClr val="003A32"/>
            </a:solidFill>
          </c:spPr>
          <c:invertIfNegative val="0"/>
          <c:dLbls>
            <c:dLbl>
              <c:idx val="0"/>
              <c:layout>
                <c:manualLayout>
                  <c:x val="-0.34291655551694161"/>
                  <c:y val="-3.7833267894688931E-3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75F805-CB62-443B-A92C-C339FF5973FD}" type="VALUE">
                      <a:rPr lang="en-US"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6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[HODNOTA]</a:t>
                    </a:fld>
                    <a:r>
                      <a:rPr lang="en-US"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2986992328437"/>
                      <c:h val="5.92090642551880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11-4D60-B7D0-C6DED9627E80}"/>
                </c:ext>
              </c:extLst>
            </c:dLbl>
            <c:dLbl>
              <c:idx val="1"/>
              <c:layout>
                <c:manualLayout>
                  <c:x val="-0.31737588652482274"/>
                  <c:y val="3.7833267894689213E-3"/>
                </c:manualLayout>
              </c:layout>
              <c:tx>
                <c:rich>
                  <a:bodyPr/>
                  <a:lstStyle/>
                  <a:p>
                    <a:fld id="{186CBDF8-73D1-4BB0-B856-236B07F520BD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r>
                      <a:rPr lang="en-US" sz="16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11-4D60-B7D0-C6DED9627E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[3]G1!$C$11:$D$11</c:f>
              <c:numCache>
                <c:formatCode>General</c:formatCode>
                <c:ptCount val="2"/>
                <c:pt idx="0">
                  <c:v>2016</c:v>
                </c:pt>
                <c:pt idx="1">
                  <c:v>2011</c:v>
                </c:pt>
              </c:numCache>
            </c:numRef>
          </c:cat>
          <c:val>
            <c:numRef>
              <c:f>'MRK Sociálna inkúzia'!$B$24:$C$24</c:f>
              <c:numCache>
                <c:formatCode>General</c:formatCode>
                <c:ptCount val="2"/>
                <c:pt idx="0">
                  <c:v>87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11-4D60-B7D0-C6DED9627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3"/>
        <c:axId val="4"/>
      </c:barChart>
      <c:catAx>
        <c:axId val="61329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k-SK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13297536"/>
        <c:crosses val="max"/>
        <c:crossBetween val="between"/>
      </c:valAx>
      <c:catAx>
        <c:axId val="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k-SK"/>
          </a:p>
        </c:txPr>
        <c:crossAx val="3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sk-SK"/>
          </a:p>
        </c:txPr>
      </c:legendEntry>
      <c:layout>
        <c:manualLayout>
          <c:xMode val="edge"/>
          <c:yMode val="edge"/>
          <c:x val="0.53423588063888705"/>
          <c:y val="0.43509717787653485"/>
          <c:w val="0.29285554181760337"/>
          <c:h val="0.13771726573312829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sk-S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69961409072997"/>
          <c:y val="9.1632594090876263E-2"/>
          <c:w val="0.68134410982753002"/>
          <c:h val="0.79227240025003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'G1'!$B$7</c:f>
              <c:strCache>
                <c:ptCount val="1"/>
                <c:pt idx="0">
                  <c:v>Populácia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cat>
            <c:strRef>
              <c:f>'G1'!$C$5:$H$5</c:f>
              <c:strCache>
                <c:ptCount val="2"/>
                <c:pt idx="0">
                  <c:v>16-24r, ktorí sa nevzdelávajú ani nepracujú</c:v>
                </c:pt>
                <c:pt idx="1">
                  <c:v>Predčasné ukončenie školskej dochádzky</c:v>
                </c:pt>
              </c:strCache>
              <c:extLst/>
            </c:strRef>
          </c:cat>
          <c:val>
            <c:numRef>
              <c:f>'G1'!$C$7:$H$7</c:f>
              <c:numCache>
                <c:formatCode>0.0</c:formatCode>
                <c:ptCount val="2"/>
                <c:pt idx="0" formatCode="General">
                  <c:v>12.3</c:v>
                </c:pt>
                <c:pt idx="1">
                  <c:v>7.4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CA9-42C4-ABAF-261621ED5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13297536"/>
        <c:axId val="1"/>
      </c:barChart>
      <c:barChart>
        <c:barDir val="bar"/>
        <c:grouping val="clustered"/>
        <c:varyColors val="0"/>
        <c:ser>
          <c:idx val="1"/>
          <c:order val="1"/>
          <c:tx>
            <c:strRef>
              <c:f>'G1'!$B$6</c:f>
              <c:strCache>
                <c:ptCount val="1"/>
                <c:pt idx="0">
                  <c:v>MRK</c:v>
                </c:pt>
              </c:strCache>
            </c:strRef>
          </c:tx>
          <c:spPr>
            <a:solidFill>
              <a:srgbClr val="003300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</a:defRPr>
                    </a:pPr>
                    <a:fld id="{B5D915E1-3A29-4C98-AC4D-8DE2ECE91D47}" type="CELLRANGE">
                      <a:rPr lang="en-US" sz="1600" b="0">
                        <a:latin typeface="+mn-lt"/>
                      </a:rPr>
                      <a:pPr>
                        <a:defRPr sz="1600" b="0" i="0" u="none" strike="noStrike" baseline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defRPr>
                      </a:pPr>
                      <a:t>[CELLRANGE]</a:t>
                    </a:fld>
                    <a:r>
                      <a:rPr lang="en-US" sz="1600" b="0">
                        <a:latin typeface="+mn-lt"/>
                      </a:rPr>
                      <a:t> 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CA9-42C4-ABAF-261621ED54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FFFFFF"/>
                        </a:solidFill>
                        <a:latin typeface="+mn-lt"/>
                        <a:ea typeface="Calibri"/>
                        <a:cs typeface="Calibri"/>
                      </a:defRPr>
                    </a:pPr>
                    <a:fld id="{DBD22B5B-BC8E-44F5-9006-3F01AB79CAFD}" type="CELLRANGE">
                      <a:rPr lang="en-US" sz="1600" b="0">
                        <a:latin typeface="+mn-lt"/>
                      </a:rPr>
                      <a:pPr>
                        <a:defRPr sz="1600" b="0" i="0" u="none" strike="noStrike" baseline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defRPr>
                      </a:pPr>
                      <a:t>[CELLRANGE]</a:t>
                    </a:fld>
                    <a:r>
                      <a:rPr lang="en-US" sz="1600" b="0">
                        <a:latin typeface="+mn-lt"/>
                      </a:rPr>
                      <a:t> 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CA9-42C4-ABAF-261621ED5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FFFFFF"/>
                    </a:solidFill>
                    <a:latin typeface="+mn-lt"/>
                    <a:ea typeface="Calibri"/>
                    <a:cs typeface="Calibri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'G1'!$C$5:$H$5</c:f>
              <c:strCache>
                <c:ptCount val="2"/>
                <c:pt idx="0">
                  <c:v>16-24r, ktorí sa nevzdelávajú ani nepracujú</c:v>
                </c:pt>
                <c:pt idx="1">
                  <c:v>Predčasné ukončenie školskej dochádzky</c:v>
                </c:pt>
              </c:strCache>
              <c:extLst/>
            </c:strRef>
          </c:cat>
          <c:val>
            <c:numRef>
              <c:f>'G1'!$C$6:$H$6</c:f>
              <c:numCache>
                <c:formatCode>General</c:formatCode>
                <c:ptCount val="2"/>
                <c:pt idx="0">
                  <c:v>65</c:v>
                </c:pt>
                <c:pt idx="1">
                  <c:v>64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'G1'!$C$8:$H$8</c15:f>
                <c15:dlblRangeCache>
                  <c:ptCount val="6"/>
                  <c:pt idx="0">
                    <c:v>65</c:v>
                  </c:pt>
                  <c:pt idx="1">
                    <c:v>64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0CA9-42C4-ABAF-261621ED5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3"/>
        <c:axId val="4"/>
      </c:barChart>
      <c:catAx>
        <c:axId val="61329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13297536"/>
        <c:crosses val="max"/>
        <c:crossBetween val="between"/>
      </c:valAx>
      <c:catAx>
        <c:axId val="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  <c:crossAx val="3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k-SK"/>
          </a:p>
        </c:txPr>
      </c:legendEntry>
      <c:layout>
        <c:manualLayout>
          <c:xMode val="edge"/>
          <c:yMode val="edge"/>
          <c:x val="0.38226760665383042"/>
          <c:y val="0.46070129295105422"/>
          <c:w val="0.48843421213642307"/>
          <c:h val="8.853397685218907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16196146213428E-2"/>
          <c:y val="5.4582820867198366E-2"/>
          <c:w val="0.91397462817147856"/>
          <c:h val="0.79743709943233854"/>
        </c:manualLayout>
      </c:layout>
      <c:lineChart>
        <c:grouping val="standard"/>
        <c:varyColors val="0"/>
        <c:ser>
          <c:idx val="0"/>
          <c:order val="0"/>
          <c:tx>
            <c:strRef>
              <c:f>'ppt ocakavana dlzka zivota'!$C$2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'ppt ocakavana dlzka zivota'!$B$3:$B$30</c:f>
              <c:strCache>
                <c:ptCount val="28"/>
                <c:pt idx="0">
                  <c:v>BG</c:v>
                </c:pt>
                <c:pt idx="1">
                  <c:v>RO</c:v>
                </c:pt>
                <c:pt idx="2">
                  <c:v>LV</c:v>
                </c:pt>
                <c:pt idx="3">
                  <c:v>HU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HR</c:v>
                </c:pt>
                <c:pt idx="8">
                  <c:v>EE</c:v>
                </c:pt>
                <c:pt idx="9">
                  <c:v>CZ</c:v>
                </c:pt>
                <c:pt idx="10">
                  <c:v>EÚ</c:v>
                </c:pt>
                <c:pt idx="11">
                  <c:v>DE</c:v>
                </c:pt>
                <c:pt idx="12">
                  <c:v>DK</c:v>
                </c:pt>
                <c:pt idx="13">
                  <c:v>SI</c:v>
                </c:pt>
                <c:pt idx="14">
                  <c:v>GR</c:v>
                </c:pt>
                <c:pt idx="15">
                  <c:v>PT</c:v>
                </c:pt>
                <c:pt idx="16">
                  <c:v>AT</c:v>
                </c:pt>
                <c:pt idx="17">
                  <c:v>BE</c:v>
                </c:pt>
                <c:pt idx="18">
                  <c:v>FI</c:v>
                </c:pt>
                <c:pt idx="19">
                  <c:v>NL</c:v>
                </c:pt>
                <c:pt idx="20">
                  <c:v>CY</c:v>
                </c:pt>
                <c:pt idx="21">
                  <c:v>LU</c:v>
                </c:pt>
                <c:pt idx="22">
                  <c:v>IE</c:v>
                </c:pt>
                <c:pt idx="23">
                  <c:v>MT</c:v>
                </c:pt>
                <c:pt idx="24">
                  <c:v>FR</c:v>
                </c:pt>
                <c:pt idx="25">
                  <c:v>SE</c:v>
                </c:pt>
                <c:pt idx="26">
                  <c:v>IT</c:v>
                </c:pt>
                <c:pt idx="27">
                  <c:v>ES</c:v>
                </c:pt>
              </c:strCache>
            </c:strRef>
          </c:cat>
          <c:val>
            <c:numRef>
              <c:f>'ppt ocakavana dlzka zivota'!$C$3:$C$30</c:f>
              <c:numCache>
                <c:formatCode>General</c:formatCode>
                <c:ptCount val="28"/>
                <c:pt idx="0">
                  <c:v>71.599999999999994</c:v>
                </c:pt>
                <c:pt idx="1">
                  <c:v>71.2</c:v>
                </c:pt>
                <c:pt idx="3">
                  <c:v>71.900000000000006</c:v>
                </c:pt>
                <c:pt idx="4">
                  <c:v>72.099999999999994</c:v>
                </c:pt>
                <c:pt idx="5">
                  <c:v>73.3</c:v>
                </c:pt>
                <c:pt idx="6">
                  <c:v>73.8</c:v>
                </c:pt>
                <c:pt idx="8">
                  <c:v>71.099999999999994</c:v>
                </c:pt>
                <c:pt idx="9">
                  <c:v>75.099999999999994</c:v>
                </c:pt>
                <c:pt idx="10" formatCode="0.0">
                  <c:v>72.512500000000003</c:v>
                </c:pt>
                <c:pt idx="11">
                  <c:v>78.3</c:v>
                </c:pt>
                <c:pt idx="12">
                  <c:v>76.900000000000006</c:v>
                </c:pt>
                <c:pt idx="13">
                  <c:v>76.2</c:v>
                </c:pt>
                <c:pt idx="14">
                  <c:v>78.599999999999994</c:v>
                </c:pt>
                <c:pt idx="15">
                  <c:v>76.8</c:v>
                </c:pt>
                <c:pt idx="16">
                  <c:v>78.3</c:v>
                </c:pt>
                <c:pt idx="17">
                  <c:v>77.900000000000006</c:v>
                </c:pt>
                <c:pt idx="18">
                  <c:v>77.8</c:v>
                </c:pt>
                <c:pt idx="19">
                  <c:v>78.2</c:v>
                </c:pt>
                <c:pt idx="20">
                  <c:v>77.7</c:v>
                </c:pt>
                <c:pt idx="21">
                  <c:v>78</c:v>
                </c:pt>
                <c:pt idx="22">
                  <c:v>76.599999999999994</c:v>
                </c:pt>
                <c:pt idx="23">
                  <c:v>78.5</c:v>
                </c:pt>
                <c:pt idx="24">
                  <c:v>79.2</c:v>
                </c:pt>
                <c:pt idx="25">
                  <c:v>79.8</c:v>
                </c:pt>
                <c:pt idx="26">
                  <c:v>79.900000000000006</c:v>
                </c:pt>
                <c:pt idx="27">
                  <c:v>79.3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2A-4BF9-9638-83681F788AFE}"/>
            </c:ext>
          </c:extLst>
        </c:ser>
        <c:ser>
          <c:idx val="1"/>
          <c:order val="1"/>
          <c:tx>
            <c:strRef>
              <c:f>'ppt ocakavana dlzka zivota'!$D$2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'ppt ocakavana dlzka zivota'!$B$3:$B$30</c:f>
              <c:strCache>
                <c:ptCount val="28"/>
                <c:pt idx="0">
                  <c:v>BG</c:v>
                </c:pt>
                <c:pt idx="1">
                  <c:v>RO</c:v>
                </c:pt>
                <c:pt idx="2">
                  <c:v>LV</c:v>
                </c:pt>
                <c:pt idx="3">
                  <c:v>HU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HR</c:v>
                </c:pt>
                <c:pt idx="8">
                  <c:v>EE</c:v>
                </c:pt>
                <c:pt idx="9">
                  <c:v>CZ</c:v>
                </c:pt>
                <c:pt idx="10">
                  <c:v>EÚ</c:v>
                </c:pt>
                <c:pt idx="11">
                  <c:v>DE</c:v>
                </c:pt>
                <c:pt idx="12">
                  <c:v>DK</c:v>
                </c:pt>
                <c:pt idx="13">
                  <c:v>SI</c:v>
                </c:pt>
                <c:pt idx="14">
                  <c:v>GR</c:v>
                </c:pt>
                <c:pt idx="15">
                  <c:v>PT</c:v>
                </c:pt>
                <c:pt idx="16">
                  <c:v>AT</c:v>
                </c:pt>
                <c:pt idx="17">
                  <c:v>BE</c:v>
                </c:pt>
                <c:pt idx="18">
                  <c:v>FI</c:v>
                </c:pt>
                <c:pt idx="19">
                  <c:v>NL</c:v>
                </c:pt>
                <c:pt idx="20">
                  <c:v>CY</c:v>
                </c:pt>
                <c:pt idx="21">
                  <c:v>LU</c:v>
                </c:pt>
                <c:pt idx="22">
                  <c:v>IE</c:v>
                </c:pt>
                <c:pt idx="23">
                  <c:v>MT</c:v>
                </c:pt>
                <c:pt idx="24">
                  <c:v>FR</c:v>
                </c:pt>
                <c:pt idx="25">
                  <c:v>SE</c:v>
                </c:pt>
                <c:pt idx="26">
                  <c:v>IT</c:v>
                </c:pt>
                <c:pt idx="27">
                  <c:v>ES</c:v>
                </c:pt>
              </c:strCache>
            </c:strRef>
          </c:cat>
          <c:val>
            <c:numRef>
              <c:f>'ppt ocakavana dlzka zivota'!$D$3:$D$30</c:f>
              <c:numCache>
                <c:formatCode>General</c:formatCode>
                <c:ptCount val="28"/>
                <c:pt idx="0">
                  <c:v>73.8</c:v>
                </c:pt>
                <c:pt idx="1">
                  <c:v>73.7</c:v>
                </c:pt>
                <c:pt idx="2">
                  <c:v>73.099999999999994</c:v>
                </c:pt>
                <c:pt idx="3">
                  <c:v>74.7</c:v>
                </c:pt>
                <c:pt idx="4">
                  <c:v>73.3</c:v>
                </c:pt>
                <c:pt idx="5">
                  <c:v>75.599999999999994</c:v>
                </c:pt>
                <c:pt idx="6">
                  <c:v>76.400000000000006</c:v>
                </c:pt>
                <c:pt idx="7">
                  <c:v>76.7</c:v>
                </c:pt>
                <c:pt idx="8">
                  <c:v>76</c:v>
                </c:pt>
                <c:pt idx="9">
                  <c:v>77.7</c:v>
                </c:pt>
                <c:pt idx="10" formatCode="0.0">
                  <c:v>75.100000000000009</c:v>
                </c:pt>
                <c:pt idx="11">
                  <c:v>80.5</c:v>
                </c:pt>
                <c:pt idx="12">
                  <c:v>79.3</c:v>
                </c:pt>
                <c:pt idx="13">
                  <c:v>79.8</c:v>
                </c:pt>
                <c:pt idx="14">
                  <c:v>80.599999999999994</c:v>
                </c:pt>
                <c:pt idx="15">
                  <c:v>80.099999999999994</c:v>
                </c:pt>
                <c:pt idx="16">
                  <c:v>80.7</c:v>
                </c:pt>
                <c:pt idx="17">
                  <c:v>80.3</c:v>
                </c:pt>
                <c:pt idx="18">
                  <c:v>80.2</c:v>
                </c:pt>
                <c:pt idx="19">
                  <c:v>81</c:v>
                </c:pt>
                <c:pt idx="20">
                  <c:v>81.5</c:v>
                </c:pt>
                <c:pt idx="21">
                  <c:v>80.8</c:v>
                </c:pt>
                <c:pt idx="22">
                  <c:v>80.8</c:v>
                </c:pt>
                <c:pt idx="23">
                  <c:v>81.5</c:v>
                </c:pt>
                <c:pt idx="24">
                  <c:v>81.8</c:v>
                </c:pt>
                <c:pt idx="25">
                  <c:v>81.599999999999994</c:v>
                </c:pt>
                <c:pt idx="26">
                  <c:v>82.2</c:v>
                </c:pt>
                <c:pt idx="27">
                  <c:v>82.4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2A-4BF9-9638-83681F788AFE}"/>
            </c:ext>
          </c:extLst>
        </c:ser>
        <c:ser>
          <c:idx val="2"/>
          <c:order val="2"/>
          <c:tx>
            <c:strRef>
              <c:f>'ppt ocakavana dlzka zivota'!$E$2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'ppt ocakavana dlzka zivota'!$B$3:$B$30</c:f>
              <c:strCache>
                <c:ptCount val="28"/>
                <c:pt idx="0">
                  <c:v>BG</c:v>
                </c:pt>
                <c:pt idx="1">
                  <c:v>RO</c:v>
                </c:pt>
                <c:pt idx="2">
                  <c:v>LV</c:v>
                </c:pt>
                <c:pt idx="3">
                  <c:v>HU</c:v>
                </c:pt>
                <c:pt idx="4">
                  <c:v>LT</c:v>
                </c:pt>
                <c:pt idx="5">
                  <c:v>SK</c:v>
                </c:pt>
                <c:pt idx="6">
                  <c:v>PL</c:v>
                </c:pt>
                <c:pt idx="7">
                  <c:v>HR</c:v>
                </c:pt>
                <c:pt idx="8">
                  <c:v>EE</c:v>
                </c:pt>
                <c:pt idx="9">
                  <c:v>CZ</c:v>
                </c:pt>
                <c:pt idx="10">
                  <c:v>EÚ</c:v>
                </c:pt>
                <c:pt idx="11">
                  <c:v>DE</c:v>
                </c:pt>
                <c:pt idx="12">
                  <c:v>DK</c:v>
                </c:pt>
                <c:pt idx="13">
                  <c:v>SI</c:v>
                </c:pt>
                <c:pt idx="14">
                  <c:v>GR</c:v>
                </c:pt>
                <c:pt idx="15">
                  <c:v>PT</c:v>
                </c:pt>
                <c:pt idx="16">
                  <c:v>AT</c:v>
                </c:pt>
                <c:pt idx="17">
                  <c:v>BE</c:v>
                </c:pt>
                <c:pt idx="18">
                  <c:v>FI</c:v>
                </c:pt>
                <c:pt idx="19">
                  <c:v>NL</c:v>
                </c:pt>
                <c:pt idx="20">
                  <c:v>CY</c:v>
                </c:pt>
                <c:pt idx="21">
                  <c:v>LU</c:v>
                </c:pt>
                <c:pt idx="22">
                  <c:v>IE</c:v>
                </c:pt>
                <c:pt idx="23">
                  <c:v>MT</c:v>
                </c:pt>
                <c:pt idx="24">
                  <c:v>FR</c:v>
                </c:pt>
                <c:pt idx="25">
                  <c:v>SE</c:v>
                </c:pt>
                <c:pt idx="26">
                  <c:v>IT</c:v>
                </c:pt>
                <c:pt idx="27">
                  <c:v>ES</c:v>
                </c:pt>
              </c:strCache>
            </c:strRef>
          </c:cat>
          <c:val>
            <c:numRef>
              <c:f>'ppt ocakavana dlzka zivota'!$E$3:$E$30</c:f>
              <c:numCache>
                <c:formatCode>General</c:formatCode>
                <c:ptCount val="28"/>
                <c:pt idx="0">
                  <c:v>75.099999999999994</c:v>
                </c:pt>
                <c:pt idx="1">
                  <c:v>75.599999999999994</c:v>
                </c:pt>
                <c:pt idx="2">
                  <c:v>75.7</c:v>
                </c:pt>
                <c:pt idx="3">
                  <c:v>76.5</c:v>
                </c:pt>
                <c:pt idx="4">
                  <c:v>76.5</c:v>
                </c:pt>
                <c:pt idx="5">
                  <c:v>77.8</c:v>
                </c:pt>
                <c:pt idx="6">
                  <c:v>78</c:v>
                </c:pt>
                <c:pt idx="7">
                  <c:v>78.599999999999994</c:v>
                </c:pt>
                <c:pt idx="8">
                  <c:v>79</c:v>
                </c:pt>
                <c:pt idx="9">
                  <c:v>79.3</c:v>
                </c:pt>
                <c:pt idx="10" formatCode="0.0">
                  <c:v>77.210000000000008</c:v>
                </c:pt>
                <c:pt idx="11">
                  <c:v>81.3</c:v>
                </c:pt>
                <c:pt idx="12">
                  <c:v>81.5</c:v>
                </c:pt>
                <c:pt idx="13">
                  <c:v>81.599999999999994</c:v>
                </c:pt>
                <c:pt idx="14">
                  <c:v>81.7</c:v>
                </c:pt>
                <c:pt idx="15">
                  <c:v>81.900000000000006</c:v>
                </c:pt>
                <c:pt idx="16">
                  <c:v>82</c:v>
                </c:pt>
                <c:pt idx="17">
                  <c:v>82.1</c:v>
                </c:pt>
                <c:pt idx="18">
                  <c:v>82.1</c:v>
                </c:pt>
                <c:pt idx="19">
                  <c:v>82.2</c:v>
                </c:pt>
                <c:pt idx="20">
                  <c:v>82.3</c:v>
                </c:pt>
                <c:pt idx="21">
                  <c:v>82.7</c:v>
                </c:pt>
                <c:pt idx="22">
                  <c:v>82.8</c:v>
                </c:pt>
                <c:pt idx="23">
                  <c:v>82.9</c:v>
                </c:pt>
                <c:pt idx="24">
                  <c:v>83</c:v>
                </c:pt>
                <c:pt idx="25">
                  <c:v>83.2</c:v>
                </c:pt>
                <c:pt idx="26">
                  <c:v>83.7</c:v>
                </c:pt>
                <c:pt idx="27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2A-4BF9-9638-83681F788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278879"/>
        <c:axId val="1484200479"/>
      </c:lineChart>
      <c:catAx>
        <c:axId val="15462788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484200479"/>
        <c:crosses val="autoZero"/>
        <c:auto val="1"/>
        <c:lblAlgn val="ctr"/>
        <c:lblOffset val="100"/>
        <c:noMultiLvlLbl val="0"/>
      </c:catAx>
      <c:valAx>
        <c:axId val="1484200479"/>
        <c:scaling>
          <c:orientation val="minMax"/>
          <c:max val="85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54627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621509169949115E-2"/>
          <c:y val="3.1792467801989868E-2"/>
          <c:w val="0.16411801590852168"/>
          <c:h val="0.28223646462796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08888959239658E-2"/>
          <c:y val="2.1226293246010428E-2"/>
          <c:w val="0.90218263342082239"/>
          <c:h val="0.885922464869896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'health odvratitelne'!$D$39</c:f>
              <c:strCache>
                <c:ptCount val="1"/>
                <c:pt idx="0">
                  <c:v>Prevenciou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'health odvratitelne'!$B$40:$B$66</c:f>
              <c:strCache>
                <c:ptCount val="27"/>
                <c:pt idx="0">
                  <c:v>LV</c:v>
                </c:pt>
                <c:pt idx="1">
                  <c:v>RO</c:v>
                </c:pt>
                <c:pt idx="2">
                  <c:v>HU</c:v>
                </c:pt>
                <c:pt idx="3">
                  <c:v>LT</c:v>
                </c:pt>
                <c:pt idx="4">
                  <c:v>BG</c:v>
                </c:pt>
                <c:pt idx="5">
                  <c:v>SK</c:v>
                </c:pt>
                <c:pt idx="6">
                  <c:v>EE</c:v>
                </c:pt>
                <c:pt idx="7">
                  <c:v>HR</c:v>
                </c:pt>
                <c:pt idx="8">
                  <c:v>PL</c:v>
                </c:pt>
                <c:pt idx="9">
                  <c:v>CZ</c:v>
                </c:pt>
                <c:pt idx="10">
                  <c:v>EÚ</c:v>
                </c:pt>
                <c:pt idx="11">
                  <c:v>SI</c:v>
                </c:pt>
                <c:pt idx="12">
                  <c:v>DE</c:v>
                </c:pt>
                <c:pt idx="13">
                  <c:v>FI</c:v>
                </c:pt>
                <c:pt idx="14">
                  <c:v>GR</c:v>
                </c:pt>
                <c:pt idx="15">
                  <c:v>AT</c:v>
                </c:pt>
                <c:pt idx="16">
                  <c:v>DK</c:v>
                </c:pt>
                <c:pt idx="17">
                  <c:v>PT</c:v>
                </c:pt>
                <c:pt idx="18">
                  <c:v>BE</c:v>
                </c:pt>
                <c:pt idx="19">
                  <c:v>MT</c:v>
                </c:pt>
                <c:pt idx="20">
                  <c:v>IE</c:v>
                </c:pt>
                <c:pt idx="21">
                  <c:v>LU</c:v>
                </c:pt>
                <c:pt idx="22">
                  <c:v>NL</c:v>
                </c:pt>
                <c:pt idx="23">
                  <c:v>CY</c:v>
                </c:pt>
                <c:pt idx="24">
                  <c:v>SE</c:v>
                </c:pt>
                <c:pt idx="25">
                  <c:v>ES</c:v>
                </c:pt>
                <c:pt idx="26">
                  <c:v>IT</c:v>
                </c:pt>
              </c:strCache>
            </c:strRef>
          </c:cat>
          <c:val>
            <c:numRef>
              <c:f>'health odvratitelne'!$D$40:$D$66</c:f>
              <c:numCache>
                <c:formatCode>General</c:formatCode>
                <c:ptCount val="27"/>
                <c:pt idx="0">
                  <c:v>326.33999999999997</c:v>
                </c:pt>
                <c:pt idx="1">
                  <c:v>306.66000000000003</c:v>
                </c:pt>
                <c:pt idx="2">
                  <c:v>327.72</c:v>
                </c:pt>
                <c:pt idx="3">
                  <c:v>307.77</c:v>
                </c:pt>
                <c:pt idx="4">
                  <c:v>230.22</c:v>
                </c:pt>
                <c:pt idx="5">
                  <c:v>238.71</c:v>
                </c:pt>
                <c:pt idx="6">
                  <c:v>247.27</c:v>
                </c:pt>
                <c:pt idx="7">
                  <c:v>231.88</c:v>
                </c:pt>
                <c:pt idx="8">
                  <c:v>219.4</c:v>
                </c:pt>
                <c:pt idx="9">
                  <c:v>196.91</c:v>
                </c:pt>
                <c:pt idx="10">
                  <c:v>186.05076923076928</c:v>
                </c:pt>
                <c:pt idx="11">
                  <c:v>187.25</c:v>
                </c:pt>
                <c:pt idx="12">
                  <c:v>155.49</c:v>
                </c:pt>
                <c:pt idx="13">
                  <c:v>160.85</c:v>
                </c:pt>
                <c:pt idx="14">
                  <c:v>141.4</c:v>
                </c:pt>
                <c:pt idx="15">
                  <c:v>156.94</c:v>
                </c:pt>
                <c:pt idx="16">
                  <c:v>156.75</c:v>
                </c:pt>
                <c:pt idx="17">
                  <c:v>138.11000000000001</c:v>
                </c:pt>
                <c:pt idx="18">
                  <c:v>149.08000000000001</c:v>
                </c:pt>
                <c:pt idx="19">
                  <c:v>117.94</c:v>
                </c:pt>
                <c:pt idx="20">
                  <c:v>129.38999999999999</c:v>
                </c:pt>
                <c:pt idx="21">
                  <c:v>129.52000000000001</c:v>
                </c:pt>
                <c:pt idx="22">
                  <c:v>128.03</c:v>
                </c:pt>
                <c:pt idx="23">
                  <c:v>111.34</c:v>
                </c:pt>
                <c:pt idx="24">
                  <c:v>118.05</c:v>
                </c:pt>
                <c:pt idx="25">
                  <c:v>115.79</c:v>
                </c:pt>
                <c:pt idx="26">
                  <c:v>108.51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3-4255-9858-D15EA9AFC43C}"/>
            </c:ext>
          </c:extLst>
        </c:ser>
        <c:ser>
          <c:idx val="2"/>
          <c:order val="2"/>
          <c:tx>
            <c:strRef>
              <c:f>'health odvratitelne'!$E$39</c:f>
              <c:strCache>
                <c:ptCount val="1"/>
                <c:pt idx="0">
                  <c:v>Zdravotnou starostlivosťou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'health odvratitelne'!$B$40:$B$66</c:f>
              <c:strCache>
                <c:ptCount val="27"/>
                <c:pt idx="0">
                  <c:v>LV</c:v>
                </c:pt>
                <c:pt idx="1">
                  <c:v>RO</c:v>
                </c:pt>
                <c:pt idx="2">
                  <c:v>HU</c:v>
                </c:pt>
                <c:pt idx="3">
                  <c:v>LT</c:v>
                </c:pt>
                <c:pt idx="4">
                  <c:v>BG</c:v>
                </c:pt>
                <c:pt idx="5">
                  <c:v>SK</c:v>
                </c:pt>
                <c:pt idx="6">
                  <c:v>EE</c:v>
                </c:pt>
                <c:pt idx="7">
                  <c:v>HR</c:v>
                </c:pt>
                <c:pt idx="8">
                  <c:v>PL</c:v>
                </c:pt>
                <c:pt idx="9">
                  <c:v>CZ</c:v>
                </c:pt>
                <c:pt idx="10">
                  <c:v>EÚ</c:v>
                </c:pt>
                <c:pt idx="11">
                  <c:v>SI</c:v>
                </c:pt>
                <c:pt idx="12">
                  <c:v>DE</c:v>
                </c:pt>
                <c:pt idx="13">
                  <c:v>FI</c:v>
                </c:pt>
                <c:pt idx="14">
                  <c:v>GR</c:v>
                </c:pt>
                <c:pt idx="15">
                  <c:v>AT</c:v>
                </c:pt>
                <c:pt idx="16">
                  <c:v>DK</c:v>
                </c:pt>
                <c:pt idx="17">
                  <c:v>PT</c:v>
                </c:pt>
                <c:pt idx="18">
                  <c:v>BE</c:v>
                </c:pt>
                <c:pt idx="19">
                  <c:v>MT</c:v>
                </c:pt>
                <c:pt idx="20">
                  <c:v>IE</c:v>
                </c:pt>
                <c:pt idx="21">
                  <c:v>LU</c:v>
                </c:pt>
                <c:pt idx="22">
                  <c:v>NL</c:v>
                </c:pt>
                <c:pt idx="23">
                  <c:v>CY</c:v>
                </c:pt>
                <c:pt idx="24">
                  <c:v>SE</c:v>
                </c:pt>
                <c:pt idx="25">
                  <c:v>ES</c:v>
                </c:pt>
                <c:pt idx="26">
                  <c:v>IT</c:v>
                </c:pt>
              </c:strCache>
            </c:strRef>
          </c:cat>
          <c:val>
            <c:numRef>
              <c:f>'health odvratitelne'!$E$40:$E$66</c:f>
              <c:numCache>
                <c:formatCode>General</c:formatCode>
                <c:ptCount val="27"/>
                <c:pt idx="0">
                  <c:v>198.93</c:v>
                </c:pt>
                <c:pt idx="1">
                  <c:v>205.98</c:v>
                </c:pt>
                <c:pt idx="2">
                  <c:v>178.99</c:v>
                </c:pt>
                <c:pt idx="3">
                  <c:v>184.86</c:v>
                </c:pt>
                <c:pt idx="4">
                  <c:v>191.82</c:v>
                </c:pt>
                <c:pt idx="5">
                  <c:v>173.71</c:v>
                </c:pt>
                <c:pt idx="6">
                  <c:v>136.6</c:v>
                </c:pt>
                <c:pt idx="7">
                  <c:v>139.08000000000001</c:v>
                </c:pt>
                <c:pt idx="8">
                  <c:v>131.97999999999999</c:v>
                </c:pt>
                <c:pt idx="9">
                  <c:v>127.22</c:v>
                </c:pt>
                <c:pt idx="10">
                  <c:v>110.57307692307694</c:v>
                </c:pt>
                <c:pt idx="11">
                  <c:v>78.17</c:v>
                </c:pt>
                <c:pt idx="12">
                  <c:v>85.49</c:v>
                </c:pt>
                <c:pt idx="13">
                  <c:v>75.72</c:v>
                </c:pt>
                <c:pt idx="14">
                  <c:v>94.2</c:v>
                </c:pt>
                <c:pt idx="15">
                  <c:v>76.2</c:v>
                </c:pt>
                <c:pt idx="16">
                  <c:v>73.150000000000006</c:v>
                </c:pt>
                <c:pt idx="17">
                  <c:v>83.96</c:v>
                </c:pt>
                <c:pt idx="18">
                  <c:v>70.680000000000007</c:v>
                </c:pt>
                <c:pt idx="19">
                  <c:v>84.97</c:v>
                </c:pt>
                <c:pt idx="20">
                  <c:v>73.260000000000005</c:v>
                </c:pt>
                <c:pt idx="21">
                  <c:v>72.56</c:v>
                </c:pt>
                <c:pt idx="22">
                  <c:v>64.86</c:v>
                </c:pt>
                <c:pt idx="23">
                  <c:v>73.930000000000007</c:v>
                </c:pt>
                <c:pt idx="24">
                  <c:v>66.59</c:v>
                </c:pt>
                <c:pt idx="25">
                  <c:v>65.5</c:v>
                </c:pt>
                <c:pt idx="26">
                  <c:v>66.489999999999995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3-4255-9858-D15EA9AFC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96498808"/>
        <c:axId val="596499136"/>
      </c:barChart>
      <c:lineChart>
        <c:grouping val="standard"/>
        <c:varyColors val="0"/>
        <c:ser>
          <c:idx val="0"/>
          <c:order val="0"/>
          <c:tx>
            <c:strRef>
              <c:f>'health odvratitelne'!$C$39</c:f>
              <c:strCache>
                <c:ptCount val="1"/>
                <c:pt idx="0">
                  <c:v>Odvrátiteľná úmrtnosť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'health odvratitelne'!$B$40:$B$66</c:f>
              <c:strCache>
                <c:ptCount val="27"/>
                <c:pt idx="0">
                  <c:v>LV</c:v>
                </c:pt>
                <c:pt idx="1">
                  <c:v>RO</c:v>
                </c:pt>
                <c:pt idx="2">
                  <c:v>HU</c:v>
                </c:pt>
                <c:pt idx="3">
                  <c:v>LT</c:v>
                </c:pt>
                <c:pt idx="4">
                  <c:v>BG</c:v>
                </c:pt>
                <c:pt idx="5">
                  <c:v>SK</c:v>
                </c:pt>
                <c:pt idx="6">
                  <c:v>EE</c:v>
                </c:pt>
                <c:pt idx="7">
                  <c:v>HR</c:v>
                </c:pt>
                <c:pt idx="8">
                  <c:v>PL</c:v>
                </c:pt>
                <c:pt idx="9">
                  <c:v>CZ</c:v>
                </c:pt>
                <c:pt idx="10">
                  <c:v>EÚ</c:v>
                </c:pt>
                <c:pt idx="11">
                  <c:v>SI</c:v>
                </c:pt>
                <c:pt idx="12">
                  <c:v>DE</c:v>
                </c:pt>
                <c:pt idx="13">
                  <c:v>FI</c:v>
                </c:pt>
                <c:pt idx="14">
                  <c:v>GR</c:v>
                </c:pt>
                <c:pt idx="15">
                  <c:v>AT</c:v>
                </c:pt>
                <c:pt idx="16">
                  <c:v>DK</c:v>
                </c:pt>
                <c:pt idx="17">
                  <c:v>PT</c:v>
                </c:pt>
                <c:pt idx="18">
                  <c:v>BE</c:v>
                </c:pt>
                <c:pt idx="19">
                  <c:v>MT</c:v>
                </c:pt>
                <c:pt idx="20">
                  <c:v>IE</c:v>
                </c:pt>
                <c:pt idx="21">
                  <c:v>LU</c:v>
                </c:pt>
                <c:pt idx="22">
                  <c:v>NL</c:v>
                </c:pt>
                <c:pt idx="23">
                  <c:v>CY</c:v>
                </c:pt>
                <c:pt idx="24">
                  <c:v>SE</c:v>
                </c:pt>
                <c:pt idx="25">
                  <c:v>ES</c:v>
                </c:pt>
                <c:pt idx="26">
                  <c:v>IT</c:v>
                </c:pt>
              </c:strCache>
            </c:strRef>
          </c:cat>
          <c:val>
            <c:numRef>
              <c:f>'health odvratitelne'!$C$40:$C$66</c:f>
              <c:numCache>
                <c:formatCode>General</c:formatCode>
                <c:ptCount val="27"/>
                <c:pt idx="0">
                  <c:v>525.27</c:v>
                </c:pt>
                <c:pt idx="1">
                  <c:v>512.64</c:v>
                </c:pt>
                <c:pt idx="2">
                  <c:v>506.71</c:v>
                </c:pt>
                <c:pt idx="3">
                  <c:v>492.63</c:v>
                </c:pt>
                <c:pt idx="4">
                  <c:v>422.04</c:v>
                </c:pt>
                <c:pt idx="5">
                  <c:v>412.42</c:v>
                </c:pt>
                <c:pt idx="6">
                  <c:v>383.87</c:v>
                </c:pt>
                <c:pt idx="7">
                  <c:v>370.96</c:v>
                </c:pt>
                <c:pt idx="8">
                  <c:v>351.38</c:v>
                </c:pt>
                <c:pt idx="9">
                  <c:v>324.13</c:v>
                </c:pt>
                <c:pt idx="10">
                  <c:v>296.62384615384622</c:v>
                </c:pt>
                <c:pt idx="11">
                  <c:v>265.42</c:v>
                </c:pt>
                <c:pt idx="12">
                  <c:v>240.98</c:v>
                </c:pt>
                <c:pt idx="13">
                  <c:v>236.57</c:v>
                </c:pt>
                <c:pt idx="14">
                  <c:v>235.6</c:v>
                </c:pt>
                <c:pt idx="15">
                  <c:v>233.14</c:v>
                </c:pt>
                <c:pt idx="16">
                  <c:v>229.9</c:v>
                </c:pt>
                <c:pt idx="17">
                  <c:v>222.07</c:v>
                </c:pt>
                <c:pt idx="18">
                  <c:v>219.76</c:v>
                </c:pt>
                <c:pt idx="19">
                  <c:v>202.91</c:v>
                </c:pt>
                <c:pt idx="20">
                  <c:v>202.65</c:v>
                </c:pt>
                <c:pt idx="21">
                  <c:v>202.08</c:v>
                </c:pt>
                <c:pt idx="22">
                  <c:v>192.89</c:v>
                </c:pt>
                <c:pt idx="23">
                  <c:v>185.27</c:v>
                </c:pt>
                <c:pt idx="24">
                  <c:v>184.64</c:v>
                </c:pt>
                <c:pt idx="25">
                  <c:v>181.29</c:v>
                </c:pt>
                <c:pt idx="26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33-4255-9858-D15EA9AFC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98808"/>
        <c:axId val="596499136"/>
      </c:lineChart>
      <c:catAx>
        <c:axId val="59649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9136"/>
        <c:crosses val="autoZero"/>
        <c:auto val="1"/>
        <c:lblAlgn val="ctr"/>
        <c:lblOffset val="100"/>
        <c:noMultiLvlLbl val="0"/>
      </c:catAx>
      <c:valAx>
        <c:axId val="596499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34935770508208"/>
          <c:y val="8.7651894020004256E-2"/>
          <c:w val="0.37871967523325323"/>
          <c:h val="0.36422564575993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sk-SK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16196146213428E-2"/>
          <c:y val="3.91049006412022E-2"/>
          <c:w val="0.91397462817147856"/>
          <c:h val="0.8861418815260349"/>
        </c:manualLayout>
      </c:layout>
      <c:lineChart>
        <c:grouping val="standard"/>
        <c:varyColors val="0"/>
        <c:ser>
          <c:idx val="0"/>
          <c:order val="0"/>
          <c:tx>
            <c:strRef>
              <c:f>env_emisie!$C$2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env_emisie!$B$3:$B$30</c:f>
              <c:strCache>
                <c:ptCount val="28"/>
                <c:pt idx="0">
                  <c:v>LU</c:v>
                </c:pt>
                <c:pt idx="1">
                  <c:v>EE</c:v>
                </c:pt>
                <c:pt idx="2">
                  <c:v>IE</c:v>
                </c:pt>
                <c:pt idx="3">
                  <c:v>CZ</c:v>
                </c:pt>
                <c:pt idx="4">
                  <c:v>NL</c:v>
                </c:pt>
                <c:pt idx="5">
                  <c:v>CY</c:v>
                </c:pt>
                <c:pt idx="6">
                  <c:v>PL</c:v>
                </c:pt>
                <c:pt idx="7">
                  <c:v>BE</c:v>
                </c:pt>
                <c:pt idx="8">
                  <c:v>DE</c:v>
                </c:pt>
                <c:pt idx="9">
                  <c:v>FI</c:v>
                </c:pt>
                <c:pt idx="10">
                  <c:v>EÚ</c:v>
                </c:pt>
                <c:pt idx="11">
                  <c:v>AT</c:v>
                </c:pt>
                <c:pt idx="12">
                  <c:v>GR</c:v>
                </c:pt>
                <c:pt idx="13">
                  <c:v>DK</c:v>
                </c:pt>
                <c:pt idx="14">
                  <c:v>SI</c:v>
                </c:pt>
                <c:pt idx="15">
                  <c:v>BG</c:v>
                </c:pt>
                <c:pt idx="16">
                  <c:v>SK</c:v>
                </c:pt>
                <c:pt idx="17">
                  <c:v>ES</c:v>
                </c:pt>
                <c:pt idx="18">
                  <c:v>LT</c:v>
                </c:pt>
                <c:pt idx="19">
                  <c:v>IT</c:v>
                </c:pt>
                <c:pt idx="20">
                  <c:v>PT</c:v>
                </c:pt>
                <c:pt idx="21">
                  <c:v>FR</c:v>
                </c:pt>
                <c:pt idx="22">
                  <c:v>HU</c:v>
                </c:pt>
                <c:pt idx="23">
                  <c:v>LV</c:v>
                </c:pt>
                <c:pt idx="24">
                  <c:v>HR</c:v>
                </c:pt>
                <c:pt idx="25">
                  <c:v>RO</c:v>
                </c:pt>
                <c:pt idx="26">
                  <c:v>MT</c:v>
                </c:pt>
                <c:pt idx="27">
                  <c:v>SE</c:v>
                </c:pt>
              </c:strCache>
            </c:strRef>
          </c:cat>
          <c:val>
            <c:numRef>
              <c:f>env_emisie!$C$3:$C$30</c:f>
              <c:numCache>
                <c:formatCode>General</c:formatCode>
                <c:ptCount val="28"/>
                <c:pt idx="0">
                  <c:v>34.4</c:v>
                </c:pt>
                <c:pt idx="1">
                  <c:v>25.7</c:v>
                </c:pt>
                <c:pt idx="2">
                  <c:v>16.100000000000001</c:v>
                </c:pt>
                <c:pt idx="3">
                  <c:v>19.3</c:v>
                </c:pt>
                <c:pt idx="4">
                  <c:v>15.1</c:v>
                </c:pt>
                <c:pt idx="5">
                  <c:v>11.1</c:v>
                </c:pt>
                <c:pt idx="6">
                  <c:v>12.5</c:v>
                </c:pt>
                <c:pt idx="7">
                  <c:v>15</c:v>
                </c:pt>
                <c:pt idx="8">
                  <c:v>15.9</c:v>
                </c:pt>
                <c:pt idx="9">
                  <c:v>14.5</c:v>
                </c:pt>
                <c:pt idx="10">
                  <c:v>12.881481481481481</c:v>
                </c:pt>
                <c:pt idx="11">
                  <c:v>10.3</c:v>
                </c:pt>
                <c:pt idx="12">
                  <c:v>10.4</c:v>
                </c:pt>
                <c:pt idx="13">
                  <c:v>14.1</c:v>
                </c:pt>
                <c:pt idx="14">
                  <c:v>9.3000000000000007</c:v>
                </c:pt>
                <c:pt idx="15">
                  <c:v>11.8</c:v>
                </c:pt>
                <c:pt idx="16">
                  <c:v>13.9</c:v>
                </c:pt>
                <c:pt idx="17">
                  <c:v>7.6</c:v>
                </c:pt>
                <c:pt idx="18">
                  <c:v>13.1</c:v>
                </c:pt>
                <c:pt idx="19">
                  <c:v>9.1999999999999993</c:v>
                </c:pt>
                <c:pt idx="20">
                  <c:v>6</c:v>
                </c:pt>
                <c:pt idx="21">
                  <c:v>9.6</c:v>
                </c:pt>
                <c:pt idx="22">
                  <c:v>9.1</c:v>
                </c:pt>
                <c:pt idx="23">
                  <c:v>10</c:v>
                </c:pt>
                <c:pt idx="24">
                  <c:v>6.8</c:v>
                </c:pt>
                <c:pt idx="25">
                  <c:v>10.7</c:v>
                </c:pt>
                <c:pt idx="26">
                  <c:v>7.8</c:v>
                </c:pt>
                <c:pt idx="27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A-4BBC-8CE0-FF53246D03B3}"/>
            </c:ext>
          </c:extLst>
        </c:ser>
        <c:ser>
          <c:idx val="1"/>
          <c:order val="1"/>
          <c:tx>
            <c:strRef>
              <c:f>env_emisie!$D$2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env_emisie!$B$3:$B$30</c:f>
              <c:strCache>
                <c:ptCount val="28"/>
                <c:pt idx="0">
                  <c:v>LU</c:v>
                </c:pt>
                <c:pt idx="1">
                  <c:v>EE</c:v>
                </c:pt>
                <c:pt idx="2">
                  <c:v>IE</c:v>
                </c:pt>
                <c:pt idx="3">
                  <c:v>CZ</c:v>
                </c:pt>
                <c:pt idx="4">
                  <c:v>NL</c:v>
                </c:pt>
                <c:pt idx="5">
                  <c:v>CY</c:v>
                </c:pt>
                <c:pt idx="6">
                  <c:v>PL</c:v>
                </c:pt>
                <c:pt idx="7">
                  <c:v>BE</c:v>
                </c:pt>
                <c:pt idx="8">
                  <c:v>DE</c:v>
                </c:pt>
                <c:pt idx="9">
                  <c:v>FI</c:v>
                </c:pt>
                <c:pt idx="10">
                  <c:v>EÚ</c:v>
                </c:pt>
                <c:pt idx="11">
                  <c:v>AT</c:v>
                </c:pt>
                <c:pt idx="12">
                  <c:v>GR</c:v>
                </c:pt>
                <c:pt idx="13">
                  <c:v>DK</c:v>
                </c:pt>
                <c:pt idx="14">
                  <c:v>SI</c:v>
                </c:pt>
                <c:pt idx="15">
                  <c:v>BG</c:v>
                </c:pt>
                <c:pt idx="16">
                  <c:v>SK</c:v>
                </c:pt>
                <c:pt idx="17">
                  <c:v>ES</c:v>
                </c:pt>
                <c:pt idx="18">
                  <c:v>LT</c:v>
                </c:pt>
                <c:pt idx="19">
                  <c:v>IT</c:v>
                </c:pt>
                <c:pt idx="20">
                  <c:v>PT</c:v>
                </c:pt>
                <c:pt idx="21">
                  <c:v>FR</c:v>
                </c:pt>
                <c:pt idx="22">
                  <c:v>HU</c:v>
                </c:pt>
                <c:pt idx="23">
                  <c:v>LV</c:v>
                </c:pt>
                <c:pt idx="24">
                  <c:v>HR</c:v>
                </c:pt>
                <c:pt idx="25">
                  <c:v>RO</c:v>
                </c:pt>
                <c:pt idx="26">
                  <c:v>MT</c:v>
                </c:pt>
                <c:pt idx="27">
                  <c:v>SE</c:v>
                </c:pt>
              </c:strCache>
            </c:strRef>
          </c:cat>
          <c:val>
            <c:numRef>
              <c:f>env_emisie!$D$3:$D$30</c:f>
              <c:numCache>
                <c:formatCode>General</c:formatCode>
                <c:ptCount val="28"/>
                <c:pt idx="0">
                  <c:v>24.3</c:v>
                </c:pt>
                <c:pt idx="1">
                  <c:v>12.4</c:v>
                </c:pt>
                <c:pt idx="2">
                  <c:v>18.399999999999999</c:v>
                </c:pt>
                <c:pt idx="3">
                  <c:v>14.7</c:v>
                </c:pt>
                <c:pt idx="4">
                  <c:v>14.4</c:v>
                </c:pt>
                <c:pt idx="5">
                  <c:v>13.4</c:v>
                </c:pt>
                <c:pt idx="6">
                  <c:v>10.4</c:v>
                </c:pt>
                <c:pt idx="7">
                  <c:v>15.1</c:v>
                </c:pt>
                <c:pt idx="8">
                  <c:v>12.9</c:v>
                </c:pt>
                <c:pt idx="9">
                  <c:v>13.8</c:v>
                </c:pt>
                <c:pt idx="10">
                  <c:v>10.896296296296297</c:v>
                </c:pt>
                <c:pt idx="11">
                  <c:v>10.199999999999999</c:v>
                </c:pt>
                <c:pt idx="12">
                  <c:v>11.9</c:v>
                </c:pt>
                <c:pt idx="13">
                  <c:v>13.8</c:v>
                </c:pt>
                <c:pt idx="14">
                  <c:v>9.6</c:v>
                </c:pt>
                <c:pt idx="15">
                  <c:v>7.3</c:v>
                </c:pt>
                <c:pt idx="16">
                  <c:v>9.1999999999999993</c:v>
                </c:pt>
                <c:pt idx="17">
                  <c:v>9.8000000000000007</c:v>
                </c:pt>
                <c:pt idx="18">
                  <c:v>5.6</c:v>
                </c:pt>
                <c:pt idx="19">
                  <c:v>9.8000000000000007</c:v>
                </c:pt>
                <c:pt idx="20">
                  <c:v>8.1</c:v>
                </c:pt>
                <c:pt idx="21">
                  <c:v>9.3000000000000007</c:v>
                </c:pt>
                <c:pt idx="22">
                  <c:v>7.2</c:v>
                </c:pt>
                <c:pt idx="23">
                  <c:v>4.5</c:v>
                </c:pt>
                <c:pt idx="24">
                  <c:v>5.8</c:v>
                </c:pt>
                <c:pt idx="25">
                  <c:v>6.4</c:v>
                </c:pt>
                <c:pt idx="26">
                  <c:v>8</c:v>
                </c:pt>
                <c:pt idx="27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1A-4BBC-8CE0-FF53246D03B3}"/>
            </c:ext>
          </c:extLst>
        </c:ser>
        <c:ser>
          <c:idx val="2"/>
          <c:order val="2"/>
          <c:tx>
            <c:strRef>
              <c:f>env_emisie!$E$2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env_emisie!$B$3:$B$30</c:f>
              <c:strCache>
                <c:ptCount val="28"/>
                <c:pt idx="0">
                  <c:v>LU</c:v>
                </c:pt>
                <c:pt idx="1">
                  <c:v>EE</c:v>
                </c:pt>
                <c:pt idx="2">
                  <c:v>IE</c:v>
                </c:pt>
                <c:pt idx="3">
                  <c:v>CZ</c:v>
                </c:pt>
                <c:pt idx="4">
                  <c:v>NL</c:v>
                </c:pt>
                <c:pt idx="5">
                  <c:v>CY</c:v>
                </c:pt>
                <c:pt idx="6">
                  <c:v>PL</c:v>
                </c:pt>
                <c:pt idx="7">
                  <c:v>BE</c:v>
                </c:pt>
                <c:pt idx="8">
                  <c:v>DE</c:v>
                </c:pt>
                <c:pt idx="9">
                  <c:v>FI</c:v>
                </c:pt>
                <c:pt idx="10">
                  <c:v>EÚ</c:v>
                </c:pt>
                <c:pt idx="11">
                  <c:v>AT</c:v>
                </c:pt>
                <c:pt idx="12">
                  <c:v>GR</c:v>
                </c:pt>
                <c:pt idx="13">
                  <c:v>DK</c:v>
                </c:pt>
                <c:pt idx="14">
                  <c:v>SI</c:v>
                </c:pt>
                <c:pt idx="15">
                  <c:v>BG</c:v>
                </c:pt>
                <c:pt idx="16">
                  <c:v>SK</c:v>
                </c:pt>
                <c:pt idx="17">
                  <c:v>ES</c:v>
                </c:pt>
                <c:pt idx="18">
                  <c:v>LT</c:v>
                </c:pt>
                <c:pt idx="19">
                  <c:v>IT</c:v>
                </c:pt>
                <c:pt idx="20">
                  <c:v>PT</c:v>
                </c:pt>
                <c:pt idx="21">
                  <c:v>FR</c:v>
                </c:pt>
                <c:pt idx="22">
                  <c:v>HU</c:v>
                </c:pt>
                <c:pt idx="23">
                  <c:v>LV</c:v>
                </c:pt>
                <c:pt idx="24">
                  <c:v>HR</c:v>
                </c:pt>
                <c:pt idx="25">
                  <c:v>RO</c:v>
                </c:pt>
                <c:pt idx="26">
                  <c:v>MT</c:v>
                </c:pt>
                <c:pt idx="27">
                  <c:v>SE</c:v>
                </c:pt>
              </c:strCache>
            </c:strRef>
          </c:cat>
          <c:val>
            <c:numRef>
              <c:f>env_emisie!$E$3:$E$30</c:f>
              <c:numCache>
                <c:formatCode>General</c:formatCode>
                <c:ptCount val="28"/>
                <c:pt idx="0">
                  <c:v>20.3</c:v>
                </c:pt>
                <c:pt idx="1">
                  <c:v>15.3</c:v>
                </c:pt>
                <c:pt idx="2">
                  <c:v>13.2</c:v>
                </c:pt>
                <c:pt idx="3">
                  <c:v>12.2</c:v>
                </c:pt>
                <c:pt idx="4">
                  <c:v>11.6</c:v>
                </c:pt>
                <c:pt idx="5">
                  <c:v>11.3</c:v>
                </c:pt>
                <c:pt idx="6">
                  <c:v>11</c:v>
                </c:pt>
                <c:pt idx="7">
                  <c:v>10.8</c:v>
                </c:pt>
                <c:pt idx="8">
                  <c:v>10.7</c:v>
                </c:pt>
                <c:pt idx="9">
                  <c:v>10.7</c:v>
                </c:pt>
                <c:pt idx="10">
                  <c:v>9.2925925925925945</c:v>
                </c:pt>
                <c:pt idx="11">
                  <c:v>9.1999999999999993</c:v>
                </c:pt>
                <c:pt idx="12">
                  <c:v>9</c:v>
                </c:pt>
                <c:pt idx="13">
                  <c:v>8.9</c:v>
                </c:pt>
                <c:pt idx="14">
                  <c:v>8.5</c:v>
                </c:pt>
                <c:pt idx="15">
                  <c:v>8.3000000000000007</c:v>
                </c:pt>
                <c:pt idx="16">
                  <c:v>8</c:v>
                </c:pt>
                <c:pt idx="17">
                  <c:v>7.5</c:v>
                </c:pt>
                <c:pt idx="18">
                  <c:v>7.4</c:v>
                </c:pt>
                <c:pt idx="19">
                  <c:v>7.3</c:v>
                </c:pt>
                <c:pt idx="20">
                  <c:v>7</c:v>
                </c:pt>
                <c:pt idx="21">
                  <c:v>6.9</c:v>
                </c:pt>
                <c:pt idx="22">
                  <c:v>6.6</c:v>
                </c:pt>
                <c:pt idx="23">
                  <c:v>6.3</c:v>
                </c:pt>
                <c:pt idx="24">
                  <c:v>6</c:v>
                </c:pt>
                <c:pt idx="25">
                  <c:v>6</c:v>
                </c:pt>
                <c:pt idx="26">
                  <c:v>5.5</c:v>
                </c:pt>
                <c:pt idx="27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1A-4BBC-8CE0-FF53246D0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278879"/>
        <c:axId val="1484200479"/>
      </c:lineChart>
      <c:catAx>
        <c:axId val="15462788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484200479"/>
        <c:crosses val="autoZero"/>
        <c:auto val="1"/>
        <c:lblAlgn val="ctr"/>
        <c:lblOffset val="100"/>
        <c:noMultiLvlLbl val="0"/>
      </c:catAx>
      <c:valAx>
        <c:axId val="1484200479"/>
        <c:scaling>
          <c:orientation val="minMax"/>
          <c:max val="25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54627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65616466268508"/>
          <c:y val="9.6789699035198601E-2"/>
          <c:w val="0.19023876785588126"/>
          <c:h val="0.36856061732469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16196146213428E-2"/>
          <c:y val="5.4582820867198366E-2"/>
          <c:w val="0.91397462817147856"/>
          <c:h val="0.8718557229838656"/>
        </c:manualLayout>
      </c:layout>
      <c:lineChart>
        <c:grouping val="standard"/>
        <c:varyColors val="0"/>
        <c:ser>
          <c:idx val="0"/>
          <c:order val="0"/>
          <c:tx>
            <c:strRef>
              <c:f>'PPT_env_P2,5 emisie  (2)'!$C$2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'PPT_env_P2,5 emisie  (2)'!$B$3:$B$28</c:f>
              <c:strCache>
                <c:ptCount val="26"/>
                <c:pt idx="0">
                  <c:v>PL</c:v>
                </c:pt>
                <c:pt idx="1">
                  <c:v>SK</c:v>
                </c:pt>
                <c:pt idx="2">
                  <c:v>SI</c:v>
                </c:pt>
                <c:pt idx="3">
                  <c:v>CZ</c:v>
                </c:pt>
                <c:pt idx="4">
                  <c:v>HU</c:v>
                </c:pt>
                <c:pt idx="5">
                  <c:v>IT</c:v>
                </c:pt>
                <c:pt idx="6">
                  <c:v>GR</c:v>
                </c:pt>
                <c:pt idx="7">
                  <c:v>BE</c:v>
                </c:pt>
                <c:pt idx="8">
                  <c:v>LV</c:v>
                </c:pt>
                <c:pt idx="9">
                  <c:v>AT</c:v>
                </c:pt>
                <c:pt idx="10">
                  <c:v>NL</c:v>
                </c:pt>
                <c:pt idx="11">
                  <c:v>DE</c:v>
                </c:pt>
                <c:pt idx="12">
                  <c:v>FR</c:v>
                </c:pt>
                <c:pt idx="13">
                  <c:v>LT</c:v>
                </c:pt>
                <c:pt idx="14">
                  <c:v>LU</c:v>
                </c:pt>
                <c:pt idx="15">
                  <c:v>CH</c:v>
                </c:pt>
                <c:pt idx="16">
                  <c:v>GB</c:v>
                </c:pt>
                <c:pt idx="17">
                  <c:v>ES</c:v>
                </c:pt>
                <c:pt idx="18">
                  <c:v>DK</c:v>
                </c:pt>
                <c:pt idx="19">
                  <c:v>PT</c:v>
                </c:pt>
                <c:pt idx="20">
                  <c:v>IE</c:v>
                </c:pt>
                <c:pt idx="21">
                  <c:v>NO</c:v>
                </c:pt>
                <c:pt idx="22">
                  <c:v>IS</c:v>
                </c:pt>
                <c:pt idx="23">
                  <c:v>EE</c:v>
                </c:pt>
                <c:pt idx="24">
                  <c:v>SE</c:v>
                </c:pt>
                <c:pt idx="25">
                  <c:v>FI</c:v>
                </c:pt>
              </c:strCache>
            </c:strRef>
          </c:cat>
          <c:val>
            <c:numRef>
              <c:f>'PPT_env_P2,5 emisie  (2)'!$C$3:$C$28</c:f>
              <c:numCache>
                <c:formatCode>General</c:formatCode>
                <c:ptCount val="26"/>
                <c:pt idx="0">
                  <c:v>27.364750000000001</c:v>
                </c:pt>
                <c:pt idx="1">
                  <c:v>21.661539999999999</c:v>
                </c:pt>
                <c:pt idx="2">
                  <c:v>19.3096</c:v>
                </c:pt>
                <c:pt idx="3">
                  <c:v>20.618790000000001</c:v>
                </c:pt>
                <c:pt idx="4">
                  <c:v>20.21153</c:v>
                </c:pt>
                <c:pt idx="5">
                  <c:v>20.087569999999999</c:v>
                </c:pt>
                <c:pt idx="6">
                  <c:v>19.15183</c:v>
                </c:pt>
                <c:pt idx="7">
                  <c:v>16.982309999999998</c:v>
                </c:pt>
                <c:pt idx="8">
                  <c:v>19.1235</c:v>
                </c:pt>
                <c:pt idx="9">
                  <c:v>15.872059999999999</c:v>
                </c:pt>
                <c:pt idx="10">
                  <c:v>15.709820000000001</c:v>
                </c:pt>
                <c:pt idx="11">
                  <c:v>16.25385</c:v>
                </c:pt>
                <c:pt idx="12">
                  <c:v>14.86064</c:v>
                </c:pt>
                <c:pt idx="13">
                  <c:v>14.86448</c:v>
                </c:pt>
                <c:pt idx="14">
                  <c:v>13.2019</c:v>
                </c:pt>
                <c:pt idx="15">
                  <c:v>13.32802</c:v>
                </c:pt>
                <c:pt idx="16">
                  <c:v>12.387829999999999</c:v>
                </c:pt>
                <c:pt idx="17">
                  <c:v>11.79547</c:v>
                </c:pt>
                <c:pt idx="18">
                  <c:v>13.350759999999999</c:v>
                </c:pt>
                <c:pt idx="19">
                  <c:v>9.77271</c:v>
                </c:pt>
                <c:pt idx="20">
                  <c:v>9.8810400000000005</c:v>
                </c:pt>
                <c:pt idx="21">
                  <c:v>8.1743100000000002</c:v>
                </c:pt>
                <c:pt idx="22">
                  <c:v>7.3429599999999997</c:v>
                </c:pt>
                <c:pt idx="23">
                  <c:v>8.6499299999999995</c:v>
                </c:pt>
                <c:pt idx="24">
                  <c:v>7.5583799999999997</c:v>
                </c:pt>
                <c:pt idx="25">
                  <c:v>7.3526499999999997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F-412E-B40B-929E9678DB64}"/>
            </c:ext>
          </c:extLst>
        </c:ser>
        <c:ser>
          <c:idx val="1"/>
          <c:order val="1"/>
          <c:tx>
            <c:strRef>
              <c:f>'PPT_env_P2,5 emisie  (2)'!$D$2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'PPT_env_P2,5 emisie  (2)'!$B$3:$B$28</c:f>
              <c:strCache>
                <c:ptCount val="26"/>
                <c:pt idx="0">
                  <c:v>PL</c:v>
                </c:pt>
                <c:pt idx="1">
                  <c:v>SK</c:v>
                </c:pt>
                <c:pt idx="2">
                  <c:v>SI</c:v>
                </c:pt>
                <c:pt idx="3">
                  <c:v>CZ</c:v>
                </c:pt>
                <c:pt idx="4">
                  <c:v>HU</c:v>
                </c:pt>
                <c:pt idx="5">
                  <c:v>IT</c:v>
                </c:pt>
                <c:pt idx="6">
                  <c:v>GR</c:v>
                </c:pt>
                <c:pt idx="7">
                  <c:v>BE</c:v>
                </c:pt>
                <c:pt idx="8">
                  <c:v>LV</c:v>
                </c:pt>
                <c:pt idx="9">
                  <c:v>AT</c:v>
                </c:pt>
                <c:pt idx="10">
                  <c:v>NL</c:v>
                </c:pt>
                <c:pt idx="11">
                  <c:v>DE</c:v>
                </c:pt>
                <c:pt idx="12">
                  <c:v>FR</c:v>
                </c:pt>
                <c:pt idx="13">
                  <c:v>LT</c:v>
                </c:pt>
                <c:pt idx="14">
                  <c:v>LU</c:v>
                </c:pt>
                <c:pt idx="15">
                  <c:v>CH</c:v>
                </c:pt>
                <c:pt idx="16">
                  <c:v>GB</c:v>
                </c:pt>
                <c:pt idx="17">
                  <c:v>ES</c:v>
                </c:pt>
                <c:pt idx="18">
                  <c:v>DK</c:v>
                </c:pt>
                <c:pt idx="19">
                  <c:v>PT</c:v>
                </c:pt>
                <c:pt idx="20">
                  <c:v>IE</c:v>
                </c:pt>
                <c:pt idx="21">
                  <c:v>NO</c:v>
                </c:pt>
                <c:pt idx="22">
                  <c:v>IS</c:v>
                </c:pt>
                <c:pt idx="23">
                  <c:v>EE</c:v>
                </c:pt>
                <c:pt idx="24">
                  <c:v>SE</c:v>
                </c:pt>
                <c:pt idx="25">
                  <c:v>FI</c:v>
                </c:pt>
              </c:strCache>
            </c:strRef>
          </c:cat>
          <c:val>
            <c:numRef>
              <c:f>'PPT_env_P2,5 emisie  (2)'!$D$3:$D$28</c:f>
              <c:numCache>
                <c:formatCode>General</c:formatCode>
                <c:ptCount val="26"/>
                <c:pt idx="0">
                  <c:v>22.86504</c:v>
                </c:pt>
                <c:pt idx="1">
                  <c:v>19.28388</c:v>
                </c:pt>
                <c:pt idx="2">
                  <c:v>18.02835</c:v>
                </c:pt>
                <c:pt idx="3">
                  <c:v>17.807950000000002</c:v>
                </c:pt>
                <c:pt idx="4">
                  <c:v>17.68824</c:v>
                </c:pt>
                <c:pt idx="5">
                  <c:v>17.810449999999999</c:v>
                </c:pt>
                <c:pt idx="6">
                  <c:v>16.154920000000001</c:v>
                </c:pt>
                <c:pt idx="7">
                  <c:v>13.265000000000001</c:v>
                </c:pt>
                <c:pt idx="8">
                  <c:v>14.5845</c:v>
                </c:pt>
                <c:pt idx="9">
                  <c:v>13.45269</c:v>
                </c:pt>
                <c:pt idx="10">
                  <c:v>12.65138</c:v>
                </c:pt>
                <c:pt idx="11">
                  <c:v>12.85765</c:v>
                </c:pt>
                <c:pt idx="12">
                  <c:v>12.231540000000001</c:v>
                </c:pt>
                <c:pt idx="13">
                  <c:v>11.93398</c:v>
                </c:pt>
                <c:pt idx="14">
                  <c:v>10.627599999999999</c:v>
                </c:pt>
                <c:pt idx="15">
                  <c:v>11.739319999999999</c:v>
                </c:pt>
                <c:pt idx="16">
                  <c:v>10.32277</c:v>
                </c:pt>
                <c:pt idx="17">
                  <c:v>10.819430000000001</c:v>
                </c:pt>
                <c:pt idx="18">
                  <c:v>10.184559999999999</c:v>
                </c:pt>
                <c:pt idx="19">
                  <c:v>8.8041499999999999</c:v>
                </c:pt>
                <c:pt idx="20">
                  <c:v>8.3759300000000003</c:v>
                </c:pt>
                <c:pt idx="21">
                  <c:v>7.0661500000000004</c:v>
                </c:pt>
                <c:pt idx="22">
                  <c:v>6.5041399999999996</c:v>
                </c:pt>
                <c:pt idx="23">
                  <c:v>6.6173799999999998</c:v>
                </c:pt>
                <c:pt idx="24">
                  <c:v>5.9654100000000003</c:v>
                </c:pt>
                <c:pt idx="25">
                  <c:v>5.7191799999999997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4F-412E-B40B-929E9678DB64}"/>
            </c:ext>
          </c:extLst>
        </c:ser>
        <c:ser>
          <c:idx val="2"/>
          <c:order val="2"/>
          <c:tx>
            <c:strRef>
              <c:f>'PPT_env_P2,5 emisie  (2)'!$E$2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'PPT_env_P2,5 emisie  (2)'!$B$3:$B$28</c:f>
              <c:strCache>
                <c:ptCount val="26"/>
                <c:pt idx="0">
                  <c:v>PL</c:v>
                </c:pt>
                <c:pt idx="1">
                  <c:v>SK</c:v>
                </c:pt>
                <c:pt idx="2">
                  <c:v>SI</c:v>
                </c:pt>
                <c:pt idx="3">
                  <c:v>CZ</c:v>
                </c:pt>
                <c:pt idx="4">
                  <c:v>HU</c:v>
                </c:pt>
                <c:pt idx="5">
                  <c:v>IT</c:v>
                </c:pt>
                <c:pt idx="6">
                  <c:v>GR</c:v>
                </c:pt>
                <c:pt idx="7">
                  <c:v>BE</c:v>
                </c:pt>
                <c:pt idx="8">
                  <c:v>LV</c:v>
                </c:pt>
                <c:pt idx="9">
                  <c:v>AT</c:v>
                </c:pt>
                <c:pt idx="10">
                  <c:v>NL</c:v>
                </c:pt>
                <c:pt idx="11">
                  <c:v>DE</c:v>
                </c:pt>
                <c:pt idx="12">
                  <c:v>FR</c:v>
                </c:pt>
                <c:pt idx="13">
                  <c:v>LT</c:v>
                </c:pt>
                <c:pt idx="14">
                  <c:v>LU</c:v>
                </c:pt>
                <c:pt idx="15">
                  <c:v>CH</c:v>
                </c:pt>
                <c:pt idx="16">
                  <c:v>GB</c:v>
                </c:pt>
                <c:pt idx="17">
                  <c:v>ES</c:v>
                </c:pt>
                <c:pt idx="18">
                  <c:v>DK</c:v>
                </c:pt>
                <c:pt idx="19">
                  <c:v>PT</c:v>
                </c:pt>
                <c:pt idx="20">
                  <c:v>IE</c:v>
                </c:pt>
                <c:pt idx="21">
                  <c:v>NO</c:v>
                </c:pt>
                <c:pt idx="22">
                  <c:v>IS</c:v>
                </c:pt>
                <c:pt idx="23">
                  <c:v>EE</c:v>
                </c:pt>
                <c:pt idx="24">
                  <c:v>SE</c:v>
                </c:pt>
                <c:pt idx="25">
                  <c:v>FI</c:v>
                </c:pt>
              </c:strCache>
            </c:strRef>
          </c:cat>
          <c:val>
            <c:numRef>
              <c:f>'PPT_env_P2,5 emisie  (2)'!$E$3:$E$28</c:f>
              <c:numCache>
                <c:formatCode>General</c:formatCode>
                <c:ptCount val="26"/>
                <c:pt idx="0">
                  <c:v>22.765630000000002</c:v>
                </c:pt>
                <c:pt idx="1">
                  <c:v>18.526319999999998</c:v>
                </c:pt>
                <c:pt idx="2">
                  <c:v>17.06109</c:v>
                </c:pt>
                <c:pt idx="3">
                  <c:v>16.965250000000001</c:v>
                </c:pt>
                <c:pt idx="4">
                  <c:v>16.595970000000001</c:v>
                </c:pt>
                <c:pt idx="5">
                  <c:v>15.84764</c:v>
                </c:pt>
                <c:pt idx="6">
                  <c:v>14.320499999999999</c:v>
                </c:pt>
                <c:pt idx="7">
                  <c:v>12.7263</c:v>
                </c:pt>
                <c:pt idx="8">
                  <c:v>12.707599999999999</c:v>
                </c:pt>
                <c:pt idx="9">
                  <c:v>12.22494</c:v>
                </c:pt>
                <c:pt idx="10">
                  <c:v>12.03303</c:v>
                </c:pt>
                <c:pt idx="11">
                  <c:v>11.92769</c:v>
                </c:pt>
                <c:pt idx="12">
                  <c:v>11.36678</c:v>
                </c:pt>
                <c:pt idx="13">
                  <c:v>10.469099999999999</c:v>
                </c:pt>
                <c:pt idx="14">
                  <c:v>10.088900000000001</c:v>
                </c:pt>
                <c:pt idx="15">
                  <c:v>10.043670000000001</c:v>
                </c:pt>
                <c:pt idx="16">
                  <c:v>10.02183</c:v>
                </c:pt>
                <c:pt idx="17">
                  <c:v>9.9932300000000005</c:v>
                </c:pt>
                <c:pt idx="18">
                  <c:v>9.7849299999999992</c:v>
                </c:pt>
                <c:pt idx="19">
                  <c:v>8.1760999999999999</c:v>
                </c:pt>
                <c:pt idx="20">
                  <c:v>7.8475099999999998</c:v>
                </c:pt>
                <c:pt idx="21">
                  <c:v>6.6679300000000001</c:v>
                </c:pt>
                <c:pt idx="22">
                  <c:v>6.3740699999999997</c:v>
                </c:pt>
                <c:pt idx="23">
                  <c:v>5.9496200000000004</c:v>
                </c:pt>
                <c:pt idx="24">
                  <c:v>5.7213500000000002</c:v>
                </c:pt>
                <c:pt idx="25">
                  <c:v>5.6382899999999996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4F-412E-B40B-929E9678D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278879"/>
        <c:axId val="1484200479"/>
      </c:lineChart>
      <c:catAx>
        <c:axId val="15462788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484200479"/>
        <c:crosses val="autoZero"/>
        <c:auto val="1"/>
        <c:lblAlgn val="ctr"/>
        <c:lblOffset val="100"/>
        <c:noMultiLvlLbl val="0"/>
      </c:catAx>
      <c:valAx>
        <c:axId val="1484200479"/>
        <c:scaling>
          <c:orientation val="minMax"/>
          <c:max val="29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54627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998659271959314"/>
          <c:y val="9.0408161650866847E-2"/>
          <c:w val="0.14878133213544079"/>
          <c:h val="0.40195119984423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8-4AC6-A774-68AEB8086F55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8-4AC6-A774-68AEB8086F55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78-4AC6-A774-68AEB8086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'T-1'!$H$30:$U$31</c:f>
              <c:multiLvlStrCache>
                <c:ptCount val="1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</c:lvl>
                <c:lvl>
                  <c:pt idx="0">
                    <c:v> HDP na obyvateľa  </c:v>
                  </c:pt>
                  <c:pt idx="5">
                    <c:v> Disponibilný príjem na obyvateľa  </c:v>
                  </c:pt>
                  <c:pt idx="10">
                    <c:v> Všeobecná porovnateľná cenová úroveň - HDP </c:v>
                  </c:pt>
                </c:lvl>
              </c:multiLvlStrCache>
            </c:multiLvlStrRef>
          </c:cat>
          <c:val>
            <c:numRef>
              <c:f>'T-1'!$H$32:$U$32</c:f>
              <c:numCache>
                <c:formatCode>0.0</c:formatCode>
                <c:ptCount val="14"/>
                <c:pt idx="0">
                  <c:v>73.049645390070921</c:v>
                </c:pt>
                <c:pt idx="1">
                  <c:v>70.648464163822524</c:v>
                </c:pt>
                <c:pt idx="2">
                  <c:v>70.860927152317871</c:v>
                </c:pt>
                <c:pt idx="3">
                  <c:v>70.192307692307693</c:v>
                </c:pt>
                <c:pt idx="5">
                  <c:v>68.429598700997445</c:v>
                </c:pt>
                <c:pt idx="6">
                  <c:v>68.635660325839638</c:v>
                </c:pt>
                <c:pt idx="7">
                  <c:v>71.948419007242535</c:v>
                </c:pt>
                <c:pt idx="8">
                  <c:v>72.033825916118559</c:v>
                </c:pt>
                <c:pt idx="10">
                  <c:v>72.5</c:v>
                </c:pt>
                <c:pt idx="11">
                  <c:v>75.2</c:v>
                </c:pt>
                <c:pt idx="12">
                  <c:v>76.8</c:v>
                </c:pt>
                <c:pt idx="13">
                  <c:v>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8-4AC6-A774-68AEB808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4528592"/>
        <c:axId val="1881018992"/>
      </c:barChart>
      <c:catAx>
        <c:axId val="211452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81018992"/>
        <c:crosses val="autoZero"/>
        <c:auto val="1"/>
        <c:lblAlgn val="ctr"/>
        <c:lblOffset val="100"/>
        <c:noMultiLvlLbl val="0"/>
      </c:catAx>
      <c:valAx>
        <c:axId val="188101899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11452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94690649882886E-2"/>
          <c:y val="2.0815682861947651E-2"/>
          <c:w val="0.69067747229802567"/>
          <c:h val="0.8868899065093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'G-4'!$A$8</c:f>
              <c:strCache>
                <c:ptCount val="1"/>
                <c:pt idx="0">
                  <c:v>Hodinová produktivita práce</c:v>
                </c:pt>
              </c:strCache>
            </c:strRef>
          </c:tx>
          <c:invertIfNegative val="0"/>
          <c:cat>
            <c:strRef>
              <c:f>'G-4'!$M$7:$O$7</c:f>
              <c:strCache>
                <c:ptCount val="3"/>
                <c:pt idx="0">
                  <c:v>2010-2013</c:v>
                </c:pt>
                <c:pt idx="1">
                  <c:v>2014-2016</c:v>
                </c:pt>
                <c:pt idx="2">
                  <c:v>2017-2019</c:v>
                </c:pt>
              </c:strCache>
            </c:strRef>
          </c:cat>
          <c:val>
            <c:numRef>
              <c:f>'G-4'!$M$8:$O$8</c:f>
              <c:numCache>
                <c:formatCode>0.0</c:formatCode>
                <c:ptCount val="3"/>
                <c:pt idx="0">
                  <c:v>3.3077570235275333</c:v>
                </c:pt>
                <c:pt idx="1">
                  <c:v>1.5951153001384795</c:v>
                </c:pt>
                <c:pt idx="2">
                  <c:v>2.9144725111756977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4-4FBE-BB87-CE6CE5754E90}"/>
            </c:ext>
          </c:extLst>
        </c:ser>
        <c:ser>
          <c:idx val="1"/>
          <c:order val="1"/>
          <c:tx>
            <c:strRef>
              <c:f>'G-4'!$A$9</c:f>
              <c:strCache>
                <c:ptCount val="1"/>
                <c:pt idx="0">
                  <c:v>Odpracované hodiny na zamestnanca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'G-4'!$M$7:$O$7</c:f>
              <c:strCache>
                <c:ptCount val="3"/>
                <c:pt idx="0">
                  <c:v>2010-2013</c:v>
                </c:pt>
                <c:pt idx="1">
                  <c:v>2014-2016</c:v>
                </c:pt>
                <c:pt idx="2">
                  <c:v>2017-2019</c:v>
                </c:pt>
              </c:strCache>
            </c:strRef>
          </c:cat>
          <c:val>
            <c:numRef>
              <c:f>'G-4'!$M$9:$O$9</c:f>
              <c:numCache>
                <c:formatCode>0.0</c:formatCode>
                <c:ptCount val="3"/>
                <c:pt idx="0">
                  <c:v>-0.12660254603870169</c:v>
                </c:pt>
                <c:pt idx="1">
                  <c:v>-0.59914938634409576</c:v>
                </c:pt>
                <c:pt idx="2">
                  <c:v>-0.87551554839332368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4-4FBE-BB87-CE6CE5754E90}"/>
            </c:ext>
          </c:extLst>
        </c:ser>
        <c:ser>
          <c:idx val="2"/>
          <c:order val="2"/>
          <c:tx>
            <c:strRef>
              <c:f>'G-4'!$A$10</c:f>
              <c:strCache>
                <c:ptCount val="1"/>
                <c:pt idx="0">
                  <c:v>Miera zamestnanosti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'G-4'!$M$7:$O$7</c:f>
              <c:strCache>
                <c:ptCount val="3"/>
                <c:pt idx="0">
                  <c:v>2010-2013</c:v>
                </c:pt>
                <c:pt idx="1">
                  <c:v>2014-2016</c:v>
                </c:pt>
                <c:pt idx="2">
                  <c:v>2017-2019</c:v>
                </c:pt>
              </c:strCache>
            </c:strRef>
          </c:cat>
          <c:val>
            <c:numRef>
              <c:f>'G-4'!$M$10:$O$10</c:f>
              <c:numCache>
                <c:formatCode>0.0</c:formatCode>
                <c:ptCount val="3"/>
                <c:pt idx="0">
                  <c:v>-0.63075879519948341</c:v>
                </c:pt>
                <c:pt idx="1">
                  <c:v>1.7152445035312625</c:v>
                </c:pt>
                <c:pt idx="2">
                  <c:v>1.4105252646070021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4-4FBE-BB87-CE6CE5754E90}"/>
            </c:ext>
          </c:extLst>
        </c:ser>
        <c:ser>
          <c:idx val="3"/>
          <c:order val="3"/>
          <c:tx>
            <c:strRef>
              <c:f>'G-4'!$A$11</c:f>
              <c:strCache>
                <c:ptCount val="1"/>
                <c:pt idx="0">
                  <c:v>Podiel populácie v produktívnom veku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'G-4'!$M$7:$O$7</c:f>
              <c:strCache>
                <c:ptCount val="3"/>
                <c:pt idx="0">
                  <c:v>2010-2013</c:v>
                </c:pt>
                <c:pt idx="1">
                  <c:v>2014-2016</c:v>
                </c:pt>
                <c:pt idx="2">
                  <c:v>2017-2019</c:v>
                </c:pt>
              </c:strCache>
            </c:strRef>
          </c:cat>
          <c:val>
            <c:numRef>
              <c:f>'G-4'!$M$11:$O$11</c:f>
              <c:numCache>
                <c:formatCode>0.0</c:formatCode>
                <c:ptCount val="3"/>
                <c:pt idx="0">
                  <c:v>8.1910508699389067E-2</c:v>
                </c:pt>
                <c:pt idx="1">
                  <c:v>0.3340137644131545</c:v>
                </c:pt>
                <c:pt idx="2">
                  <c:v>-0.60166164145453804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44-4FBE-BB87-CE6CE5754E90}"/>
            </c:ext>
          </c:extLst>
        </c:ser>
        <c:ser>
          <c:idx val="4"/>
          <c:order val="4"/>
          <c:tx>
            <c:strRef>
              <c:f>'G-4'!$A$12</c:f>
              <c:strCache>
                <c:ptCount val="1"/>
                <c:pt idx="0">
                  <c:v>Celková populácia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'G-4'!$M$7:$O$7</c:f>
              <c:strCache>
                <c:ptCount val="3"/>
                <c:pt idx="0">
                  <c:v>2010-2013</c:v>
                </c:pt>
                <c:pt idx="1">
                  <c:v>2014-2016</c:v>
                </c:pt>
                <c:pt idx="2">
                  <c:v>2017-2019</c:v>
                </c:pt>
              </c:strCache>
            </c:strRef>
          </c:cat>
          <c:val>
            <c:numRef>
              <c:f>'G-4'!$M$12:$O$12</c:f>
              <c:numCache>
                <c:formatCode>0.0</c:formatCode>
                <c:ptCount val="3"/>
                <c:pt idx="0">
                  <c:v>0.13172631058924683</c:v>
                </c:pt>
                <c:pt idx="1">
                  <c:v>9.4834887985063912E-2</c:v>
                </c:pt>
                <c:pt idx="2">
                  <c:v>0.14813990626191376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44-4FBE-BB87-CE6CE5754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5198976"/>
        <c:axId val="265201152"/>
      </c:barChart>
      <c:lineChart>
        <c:grouping val="standard"/>
        <c:varyColors val="0"/>
        <c:ser>
          <c:idx val="5"/>
          <c:order val="5"/>
          <c:tx>
            <c:strRef>
              <c:f>'G-4'!$A$13</c:f>
              <c:strCache>
                <c:ptCount val="1"/>
                <c:pt idx="0">
                  <c:v>Hrubý domáci produkt (%)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marker>
          <c:cat>
            <c:strRef>
              <c:f>'G-4'!$M$7:$O$7</c:f>
              <c:strCache>
                <c:ptCount val="3"/>
                <c:pt idx="0">
                  <c:v>2010-2013</c:v>
                </c:pt>
                <c:pt idx="1">
                  <c:v>2014-2016</c:v>
                </c:pt>
                <c:pt idx="2">
                  <c:v>2017-2019</c:v>
                </c:pt>
              </c:strCache>
            </c:strRef>
          </c:cat>
          <c:val>
            <c:numRef>
              <c:f>'G-4'!$M$13:$O$13</c:f>
              <c:numCache>
                <c:formatCode>0.0</c:formatCode>
                <c:ptCount val="3"/>
                <c:pt idx="0">
                  <c:v>2.7640325015779692</c:v>
                </c:pt>
                <c:pt idx="1">
                  <c:v>3.1400590697238768</c:v>
                </c:pt>
                <c:pt idx="2">
                  <c:v>2.9959604921967498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44-4FBE-BB87-CE6CE5754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198976"/>
        <c:axId val="265201152"/>
      </c:lineChart>
      <c:catAx>
        <c:axId val="26519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265201152"/>
        <c:crosses val="autoZero"/>
        <c:auto val="1"/>
        <c:lblAlgn val="ctr"/>
        <c:lblOffset val="100"/>
        <c:noMultiLvlLbl val="0"/>
      </c:catAx>
      <c:valAx>
        <c:axId val="265201152"/>
        <c:scaling>
          <c:orientation val="minMax"/>
          <c:max val="5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65198976"/>
        <c:crosses val="autoZero"/>
        <c:crossBetween val="between"/>
        <c:majorUnit val="1"/>
      </c:valAx>
      <c:spPr>
        <a:solidFill>
          <a:srgbClr val="FFFFFF"/>
        </a:solidFill>
        <a:ln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315606288643085"/>
          <c:y val="3.1891961179271199E-2"/>
          <c:w val="0.2566042641957002"/>
          <c:h val="0.95131441127998539"/>
        </c:manualLayout>
      </c:layout>
      <c:overlay val="0"/>
      <c:spPr>
        <a:ln w="25400">
          <a:noFill/>
        </a:ln>
      </c:sp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049766262623514E-2"/>
          <c:y val="2.6745284746383446E-2"/>
          <c:w val="0.67751314710419619"/>
          <c:h val="0.88096026368796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'G-9'!$A$4</c:f>
              <c:strCache>
                <c:ptCount val="1"/>
                <c:pt idx="0">
                  <c:v>Kvantita práce</c:v>
                </c:pt>
              </c:strCache>
            </c:strRef>
          </c:tx>
          <c:invertIfNegative val="0"/>
          <c:cat>
            <c:strRef>
              <c:f>'G-9'!$B$3:$E$3</c:f>
              <c:strCache>
                <c:ptCount val="4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</c:strCache>
            </c:strRef>
          </c:cat>
          <c:val>
            <c:numRef>
              <c:f>'G-9'!$B$4:$E$4</c:f>
              <c:numCache>
                <c:formatCode>0.0</c:formatCode>
                <c:ptCount val="4"/>
                <c:pt idx="0">
                  <c:v>0.46499999999999997</c:v>
                </c:pt>
                <c:pt idx="1">
                  <c:v>0.89166666666666672</c:v>
                </c:pt>
                <c:pt idx="2">
                  <c:v>0.45250000000000001</c:v>
                </c:pt>
                <c:pt idx="3">
                  <c:v>8.333333333333337E-2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5-4A7D-B94D-8A14434051F7}"/>
            </c:ext>
          </c:extLst>
        </c:ser>
        <c:ser>
          <c:idx val="1"/>
          <c:order val="1"/>
          <c:tx>
            <c:strRef>
              <c:f>'G-9'!$A$5</c:f>
              <c:strCache>
                <c:ptCount val="1"/>
                <c:pt idx="0">
                  <c:v>Kvalita práce</c:v>
                </c:pt>
              </c:strCache>
            </c:strRef>
          </c:tx>
          <c:invertIfNegative val="0"/>
          <c:cat>
            <c:strRef>
              <c:f>'G-9'!$B$3:$E$3</c:f>
              <c:strCache>
                <c:ptCount val="4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</c:strCache>
            </c:strRef>
          </c:cat>
          <c:val>
            <c:numRef>
              <c:f>'G-9'!$B$5:$E$5</c:f>
              <c:numCache>
                <c:formatCode>0.0</c:formatCode>
                <c:ptCount val="4"/>
                <c:pt idx="0">
                  <c:v>-0.16333333333333336</c:v>
                </c:pt>
                <c:pt idx="1">
                  <c:v>-0.22750000000000001</c:v>
                </c:pt>
                <c:pt idx="2">
                  <c:v>-0.14833333333333337</c:v>
                </c:pt>
                <c:pt idx="3">
                  <c:v>-0.27916666666666679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5-4A7D-B94D-8A14434051F7}"/>
            </c:ext>
          </c:extLst>
        </c:ser>
        <c:ser>
          <c:idx val="2"/>
          <c:order val="2"/>
          <c:tx>
            <c:strRef>
              <c:f>'G-9'!$A$6</c:f>
              <c:strCache>
                <c:ptCount val="1"/>
                <c:pt idx="0">
                  <c:v>Kapitál do IKT</c:v>
                </c:pt>
              </c:strCache>
            </c:strRef>
          </c:tx>
          <c:invertIfNegative val="0"/>
          <c:cat>
            <c:strRef>
              <c:f>'G-9'!$B$3:$E$3</c:f>
              <c:strCache>
                <c:ptCount val="4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</c:strCache>
            </c:strRef>
          </c:cat>
          <c:val>
            <c:numRef>
              <c:f>'G-9'!$B$6:$E$6</c:f>
              <c:numCache>
                <c:formatCode>0.0</c:formatCode>
                <c:ptCount val="4"/>
                <c:pt idx="0">
                  <c:v>-0.14416666666666664</c:v>
                </c:pt>
                <c:pt idx="1">
                  <c:v>3.416666666666679E-2</c:v>
                </c:pt>
                <c:pt idx="2">
                  <c:v>0.20083333333333334</c:v>
                </c:pt>
                <c:pt idx="3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5-4A7D-B94D-8A14434051F7}"/>
            </c:ext>
          </c:extLst>
        </c:ser>
        <c:ser>
          <c:idx val="3"/>
          <c:order val="3"/>
          <c:tx>
            <c:strRef>
              <c:f>'G-9'!$A$7</c:f>
              <c:strCache>
                <c:ptCount val="1"/>
                <c:pt idx="0">
                  <c:v>Ostatný kapitál</c:v>
                </c:pt>
              </c:strCache>
            </c:strRef>
          </c:tx>
          <c:spPr>
            <a:solidFill>
              <a:srgbClr val="70AD47"/>
            </a:solidFill>
          </c:spPr>
          <c:invertIfNegative val="0"/>
          <c:cat>
            <c:strRef>
              <c:f>'G-9'!$B$3:$E$3</c:f>
              <c:strCache>
                <c:ptCount val="4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</c:strCache>
            </c:strRef>
          </c:cat>
          <c:val>
            <c:numRef>
              <c:f>'G-9'!$B$7:$E$7</c:f>
              <c:numCache>
                <c:formatCode>0.0</c:formatCode>
                <c:ptCount val="4"/>
                <c:pt idx="0">
                  <c:v>-0.16749999999999998</c:v>
                </c:pt>
                <c:pt idx="1">
                  <c:v>0.18166666666666664</c:v>
                </c:pt>
                <c:pt idx="2">
                  <c:v>0.59749999999999981</c:v>
                </c:pt>
                <c:pt idx="3">
                  <c:v>-0.21666666666666679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45-4A7D-B94D-8A14434051F7}"/>
            </c:ext>
          </c:extLst>
        </c:ser>
        <c:ser>
          <c:idx val="4"/>
          <c:order val="4"/>
          <c:tx>
            <c:strRef>
              <c:f>'G-9'!$A$8</c:f>
              <c:strCache>
                <c:ptCount val="1"/>
                <c:pt idx="0">
                  <c:v>Celková produktivita faktorov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'G-9'!$B$3:$E$3</c:f>
              <c:strCache>
                <c:ptCount val="4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</c:strCache>
            </c:strRef>
          </c:cat>
          <c:val>
            <c:numRef>
              <c:f>'G-9'!$B$8:$E$8</c:f>
              <c:numCache>
                <c:formatCode>0.0</c:formatCode>
                <c:ptCount val="4"/>
                <c:pt idx="0">
                  <c:v>-0.22000000000000008</c:v>
                </c:pt>
                <c:pt idx="1">
                  <c:v>0.36666666666666653</c:v>
                </c:pt>
                <c:pt idx="2">
                  <c:v>1.1408333333333331</c:v>
                </c:pt>
                <c:pt idx="3">
                  <c:v>1.7058333333333335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45-4A7D-B94D-8A1443405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5198976"/>
        <c:axId val="265201152"/>
      </c:barChart>
      <c:lineChart>
        <c:grouping val="standard"/>
        <c:varyColors val="0"/>
        <c:ser>
          <c:idx val="5"/>
          <c:order val="5"/>
          <c:tx>
            <c:strRef>
              <c:f>'G-9'!$A$9</c:f>
              <c:strCache>
                <c:ptCount val="1"/>
                <c:pt idx="0">
                  <c:v>Hrubý domáci produkt (%)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'G-9'!$B$3:$E$3</c:f>
              <c:strCache>
                <c:ptCount val="4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</c:strCache>
            </c:strRef>
          </c:cat>
          <c:val>
            <c:numRef>
              <c:f>'G-9'!$B$9:$E$9</c:f>
              <c:numCache>
                <c:formatCode>0.0</c:formatCode>
                <c:ptCount val="4"/>
                <c:pt idx="0">
                  <c:v>-0.23750000000000027</c:v>
                </c:pt>
                <c:pt idx="1">
                  <c:v>1.2416666666666665</c:v>
                </c:pt>
                <c:pt idx="2">
                  <c:v>2.2474999999999996</c:v>
                </c:pt>
                <c:pt idx="3">
                  <c:v>1.2024999999999992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45-4A7D-B94D-8A1443405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198976"/>
        <c:axId val="265201152"/>
      </c:lineChart>
      <c:catAx>
        <c:axId val="26519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265201152"/>
        <c:crosses val="autoZero"/>
        <c:auto val="1"/>
        <c:lblAlgn val="ctr"/>
        <c:lblOffset val="100"/>
        <c:noMultiLvlLbl val="0"/>
      </c:catAx>
      <c:valAx>
        <c:axId val="265201152"/>
        <c:scaling>
          <c:orientation val="minMax"/>
          <c:max val="2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65198976"/>
        <c:crosses val="autoZero"/>
        <c:crossBetween val="between"/>
      </c:valAx>
      <c:spPr>
        <a:solidFill>
          <a:srgbClr val="FFFFFF"/>
        </a:solidFill>
        <a:ln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5236991965499234"/>
          <c:y val="3.1891961179271199E-2"/>
          <c:w val="0.24763008034500755"/>
          <c:h val="0.95131441127998539"/>
        </c:manualLayout>
      </c:layout>
      <c:overlay val="0"/>
      <c:spPr>
        <a:ln w="25400">
          <a:noFill/>
        </a:ln>
      </c:sp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sk-S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18500182408013E-2"/>
          <c:y val="2.9594023394621406E-2"/>
          <c:w val="0.95166910229119717"/>
          <c:h val="0.85435579021092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'G-26'!$B$4</c:f>
              <c:strCache>
                <c:ptCount val="1"/>
                <c:pt idx="0">
                  <c:v>15-34 r.</c:v>
                </c:pt>
              </c:strCache>
            </c:strRef>
          </c:tx>
          <c:spPr>
            <a:solidFill>
              <a:srgbClr val="0067A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67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2A-4442-9559-E85B07CDD85F}"/>
              </c:ext>
            </c:extLst>
          </c:dPt>
          <c:dPt>
            <c:idx val="26"/>
            <c:invertIfNegative val="0"/>
            <c:bubble3D val="0"/>
            <c:spPr>
              <a:solidFill>
                <a:srgbClr val="7325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2A-4442-9559-E85B07CDD85F}"/>
              </c:ext>
            </c:extLst>
          </c:dPt>
          <c:cat>
            <c:strRef>
              <c:f>'G-26'!$A$5:$A$31</c:f>
              <c:strCache>
                <c:ptCount val="27"/>
                <c:pt idx="0">
                  <c:v>DE</c:v>
                </c:pt>
                <c:pt idx="1">
                  <c:v>DK</c:v>
                </c:pt>
                <c:pt idx="2">
                  <c:v>LV</c:v>
                </c:pt>
                <c:pt idx="3">
                  <c:v>FI</c:v>
                </c:pt>
                <c:pt idx="4">
                  <c:v>IE</c:v>
                </c:pt>
                <c:pt idx="5">
                  <c:v>HU</c:v>
                </c:pt>
                <c:pt idx="6">
                  <c:v>ES</c:v>
                </c:pt>
                <c:pt idx="7">
                  <c:v>LT</c:v>
                </c:pt>
                <c:pt idx="8">
                  <c:v>BG</c:v>
                </c:pt>
                <c:pt idx="9">
                  <c:v>EE</c:v>
                </c:pt>
                <c:pt idx="10">
                  <c:v>NL</c:v>
                </c:pt>
                <c:pt idx="11">
                  <c:v>LU</c:v>
                </c:pt>
                <c:pt idx="12">
                  <c:v>BE</c:v>
                </c:pt>
                <c:pt idx="13">
                  <c:v>CY</c:v>
                </c:pt>
                <c:pt idx="14">
                  <c:v>MT</c:v>
                </c:pt>
                <c:pt idx="15">
                  <c:v>PT</c:v>
                </c:pt>
                <c:pt idx="16">
                  <c:v>AT</c:v>
                </c:pt>
                <c:pt idx="17">
                  <c:v>EL</c:v>
                </c:pt>
                <c:pt idx="18">
                  <c:v>CZ</c:v>
                </c:pt>
                <c:pt idx="19">
                  <c:v>PL</c:v>
                </c:pt>
                <c:pt idx="20">
                  <c:v>HR</c:v>
                </c:pt>
                <c:pt idx="21">
                  <c:v>SE</c:v>
                </c:pt>
                <c:pt idx="22">
                  <c:v>IT</c:v>
                </c:pt>
                <c:pt idx="23">
                  <c:v>SI</c:v>
                </c:pt>
                <c:pt idx="24">
                  <c:v>FR</c:v>
                </c:pt>
                <c:pt idx="25">
                  <c:v>RO</c:v>
                </c:pt>
                <c:pt idx="26">
                  <c:v>SK</c:v>
                </c:pt>
              </c:strCache>
            </c:strRef>
          </c:cat>
          <c:val>
            <c:numRef>
              <c:f>'G-26'!$B$5:$B$31</c:f>
              <c:numCache>
                <c:formatCode>General</c:formatCode>
                <c:ptCount val="27"/>
                <c:pt idx="0">
                  <c:v>19.275649942000001</c:v>
                </c:pt>
                <c:pt idx="1">
                  <c:v>19.474985581999999</c:v>
                </c:pt>
                <c:pt idx="2">
                  <c:v>21.058553714999999</c:v>
                </c:pt>
                <c:pt idx="3">
                  <c:v>21.296817455999999</c:v>
                </c:pt>
                <c:pt idx="4">
                  <c:v>22.986510020000001</c:v>
                </c:pt>
                <c:pt idx="5">
                  <c:v>24.37579787</c:v>
                </c:pt>
                <c:pt idx="6">
                  <c:v>24.591992525999999</c:v>
                </c:pt>
                <c:pt idx="7">
                  <c:v>24.847099773</c:v>
                </c:pt>
                <c:pt idx="8">
                  <c:v>25.286002247999999</c:v>
                </c:pt>
                <c:pt idx="9">
                  <c:v>25.417824089</c:v>
                </c:pt>
                <c:pt idx="10">
                  <c:v>25.836873075</c:v>
                </c:pt>
                <c:pt idx="11">
                  <c:v>25.873263573999999</c:v>
                </c:pt>
                <c:pt idx="12">
                  <c:v>25.999571984999999</c:v>
                </c:pt>
                <c:pt idx="13">
                  <c:v>26.179976054000001</c:v>
                </c:pt>
                <c:pt idx="14">
                  <c:v>26.938486391000001</c:v>
                </c:pt>
                <c:pt idx="15">
                  <c:v>28.109638113999999</c:v>
                </c:pt>
                <c:pt idx="16">
                  <c:v>28.829936708999998</c:v>
                </c:pt>
                <c:pt idx="17">
                  <c:v>28.853717264</c:v>
                </c:pt>
                <c:pt idx="18">
                  <c:v>31.093370977999999</c:v>
                </c:pt>
                <c:pt idx="19">
                  <c:v>32.961952300999997</c:v>
                </c:pt>
                <c:pt idx="20">
                  <c:v>33.145316575000003</c:v>
                </c:pt>
                <c:pt idx="21">
                  <c:v>33.778213282000003</c:v>
                </c:pt>
                <c:pt idx="22">
                  <c:v>34.204228119</c:v>
                </c:pt>
                <c:pt idx="23">
                  <c:v>34.712261095999999</c:v>
                </c:pt>
                <c:pt idx="24">
                  <c:v>34.907117171000003</c:v>
                </c:pt>
                <c:pt idx="25">
                  <c:v>35.518700701</c:v>
                </c:pt>
                <c:pt idx="26">
                  <c:v>37.602870381000002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A-4442-9559-E85B07CDD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498808"/>
        <c:axId val="596499136"/>
      </c:barChart>
      <c:catAx>
        <c:axId val="59649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9136"/>
        <c:crosses val="autoZero"/>
        <c:auto val="1"/>
        <c:lblAlgn val="ctr"/>
        <c:lblOffset val="100"/>
        <c:noMultiLvlLbl val="0"/>
      </c:catAx>
      <c:valAx>
        <c:axId val="596499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7846097378894E-2"/>
          <c:y val="2.8137322366768251E-2"/>
          <c:w val="0.92385759945590928"/>
          <c:h val="0.85485704279413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'G-25'!$B$4</c:f>
              <c:strCache>
                <c:ptCount val="1"/>
                <c:pt idx="0">
                  <c:v>20až64 r. </c:v>
                </c:pt>
              </c:strCache>
            </c:strRef>
          </c:tx>
          <c:spPr>
            <a:solidFill>
              <a:srgbClr val="0067A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67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E-43B9-99D4-C9454577E3A5}"/>
              </c:ext>
            </c:extLst>
          </c:dPt>
          <c:dPt>
            <c:idx val="18"/>
            <c:invertIfNegative val="0"/>
            <c:bubble3D val="0"/>
            <c:spPr>
              <a:solidFill>
                <a:srgbClr val="7325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5E-43B9-99D4-C9454577E3A5}"/>
              </c:ext>
            </c:extLst>
          </c:dPt>
          <c:dPt>
            <c:idx val="20"/>
            <c:invertIfNegative val="0"/>
            <c:bubble3D val="0"/>
            <c:spPr>
              <a:solidFill>
                <a:srgbClr val="0067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5E-43B9-99D4-C9454577E3A5}"/>
              </c:ext>
            </c:extLst>
          </c:dPt>
          <c:cat>
            <c:strRef>
              <c:f>'G-25'!$A$5:$A$31</c:f>
              <c:strCache>
                <c:ptCount val="27"/>
                <c:pt idx="0">
                  <c:v>LU</c:v>
                </c:pt>
                <c:pt idx="1">
                  <c:v>DK</c:v>
                </c:pt>
                <c:pt idx="2">
                  <c:v>HR</c:v>
                </c:pt>
                <c:pt idx="3">
                  <c:v>PT</c:v>
                </c:pt>
                <c:pt idx="4">
                  <c:v>HU</c:v>
                </c:pt>
                <c:pt idx="5">
                  <c:v>CZ</c:v>
                </c:pt>
                <c:pt idx="6">
                  <c:v>SE</c:v>
                </c:pt>
                <c:pt idx="7">
                  <c:v>SI</c:v>
                </c:pt>
                <c:pt idx="8">
                  <c:v>RO</c:v>
                </c:pt>
                <c:pt idx="9">
                  <c:v>NL</c:v>
                </c:pt>
                <c:pt idx="10">
                  <c:v>FI</c:v>
                </c:pt>
                <c:pt idx="11">
                  <c:v>DE</c:v>
                </c:pt>
                <c:pt idx="12">
                  <c:v>MT</c:v>
                </c:pt>
                <c:pt idx="13">
                  <c:v>PL</c:v>
                </c:pt>
                <c:pt idx="14">
                  <c:v>BE</c:v>
                </c:pt>
                <c:pt idx="15">
                  <c:v>IT</c:v>
                </c:pt>
                <c:pt idx="16">
                  <c:v>LV</c:v>
                </c:pt>
                <c:pt idx="17">
                  <c:v>FR</c:v>
                </c:pt>
                <c:pt idx="18">
                  <c:v>SK</c:v>
                </c:pt>
                <c:pt idx="19">
                  <c:v>BG</c:v>
                </c:pt>
                <c:pt idx="20">
                  <c:v>EE</c:v>
                </c:pt>
                <c:pt idx="21">
                  <c:v>LT</c:v>
                </c:pt>
                <c:pt idx="22">
                  <c:v>AT</c:v>
                </c:pt>
                <c:pt idx="23">
                  <c:v>IE</c:v>
                </c:pt>
                <c:pt idx="24">
                  <c:v>EL</c:v>
                </c:pt>
                <c:pt idx="25">
                  <c:v>CY</c:v>
                </c:pt>
                <c:pt idx="26">
                  <c:v>ES</c:v>
                </c:pt>
              </c:strCache>
            </c:strRef>
          </c:cat>
          <c:val>
            <c:numRef>
              <c:f>'G-25'!$B$5:$B$31</c:f>
              <c:numCache>
                <c:formatCode>General</c:formatCode>
                <c:ptCount val="27"/>
                <c:pt idx="0">
                  <c:v>4.8</c:v>
                </c:pt>
                <c:pt idx="1">
                  <c:v>13.5</c:v>
                </c:pt>
                <c:pt idx="2">
                  <c:v>14.3</c:v>
                </c:pt>
                <c:pt idx="3">
                  <c:v>14.8</c:v>
                </c:pt>
                <c:pt idx="4">
                  <c:v>15</c:v>
                </c:pt>
                <c:pt idx="5">
                  <c:v>15.1</c:v>
                </c:pt>
                <c:pt idx="6">
                  <c:v>15.3</c:v>
                </c:pt>
                <c:pt idx="7">
                  <c:v>16</c:v>
                </c:pt>
                <c:pt idx="8">
                  <c:v>16.100000000000001</c:v>
                </c:pt>
                <c:pt idx="9">
                  <c:v>16.3</c:v>
                </c:pt>
                <c:pt idx="10">
                  <c:v>17.7</c:v>
                </c:pt>
                <c:pt idx="11">
                  <c:v>18.2</c:v>
                </c:pt>
                <c:pt idx="12">
                  <c:v>18.2</c:v>
                </c:pt>
                <c:pt idx="13">
                  <c:v>18.899999999999999</c:v>
                </c:pt>
                <c:pt idx="14">
                  <c:v>20</c:v>
                </c:pt>
                <c:pt idx="15">
                  <c:v>20.2</c:v>
                </c:pt>
                <c:pt idx="16">
                  <c:v>21.5</c:v>
                </c:pt>
                <c:pt idx="17">
                  <c:v>21.7</c:v>
                </c:pt>
                <c:pt idx="18">
                  <c:v>22.6</c:v>
                </c:pt>
                <c:pt idx="19">
                  <c:v>22.9</c:v>
                </c:pt>
                <c:pt idx="20">
                  <c:v>23.1</c:v>
                </c:pt>
                <c:pt idx="21">
                  <c:v>24.4</c:v>
                </c:pt>
                <c:pt idx="22">
                  <c:v>28.8</c:v>
                </c:pt>
                <c:pt idx="23">
                  <c:v>30</c:v>
                </c:pt>
                <c:pt idx="24">
                  <c:v>32.299999999999997</c:v>
                </c:pt>
                <c:pt idx="25">
                  <c:v>33.6</c:v>
                </c:pt>
                <c:pt idx="26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5E-43B9-99D4-C9454577E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498808"/>
        <c:axId val="596499136"/>
      </c:barChart>
      <c:catAx>
        <c:axId val="59649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9136"/>
        <c:crosses val="autoZero"/>
        <c:auto val="1"/>
        <c:lblAlgn val="ctr"/>
        <c:lblOffset val="100"/>
        <c:noMultiLvlLbl val="0"/>
      </c:catAx>
      <c:valAx>
        <c:axId val="596499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sk-SK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4033245844272E-2"/>
          <c:y val="3.3490313684913502E-2"/>
          <c:w val="0.91590903172592864"/>
          <c:h val="0.899559082099317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'S2'!$C$29</c:f>
              <c:strCache>
                <c:ptCount val="1"/>
                <c:pt idx="0">
                  <c:v>Začiatočná rozpočtová pozícia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'S2'!$A$30:$A$57</c:f>
              <c:strCache>
                <c:ptCount val="28"/>
                <c:pt idx="0">
                  <c:v>HR</c:v>
                </c:pt>
                <c:pt idx="1">
                  <c:v>PT</c:v>
                </c:pt>
                <c:pt idx="2">
                  <c:v>FR</c:v>
                </c:pt>
                <c:pt idx="3">
                  <c:v>LV</c:v>
                </c:pt>
                <c:pt idx="4">
                  <c:v>CY</c:v>
                </c:pt>
                <c:pt idx="5">
                  <c:v>ES</c:v>
                </c:pt>
                <c:pt idx="6">
                  <c:v>LT</c:v>
                </c:pt>
                <c:pt idx="7">
                  <c:v>EE</c:v>
                </c:pt>
                <c:pt idx="8">
                  <c:v>DK</c:v>
                </c:pt>
                <c:pt idx="9">
                  <c:v>IT</c:v>
                </c:pt>
                <c:pt idx="10">
                  <c:v>EA</c:v>
                </c:pt>
                <c:pt idx="11">
                  <c:v>EU</c:v>
                </c:pt>
                <c:pt idx="12">
                  <c:v>PL</c:v>
                </c:pt>
                <c:pt idx="13">
                  <c:v>DE</c:v>
                </c:pt>
                <c:pt idx="14">
                  <c:v>AT</c:v>
                </c:pt>
                <c:pt idx="15">
                  <c:v>IE</c:v>
                </c:pt>
                <c:pt idx="16">
                  <c:v>BG</c:v>
                </c:pt>
                <c:pt idx="17">
                  <c:v>SE</c:v>
                </c:pt>
                <c:pt idx="18">
                  <c:v>FI</c:v>
                </c:pt>
                <c:pt idx="19">
                  <c:v>HU</c:v>
                </c:pt>
                <c:pt idx="20">
                  <c:v>NL</c:v>
                </c:pt>
                <c:pt idx="21">
                  <c:v>SI</c:v>
                </c:pt>
                <c:pt idx="22">
                  <c:v>BE</c:v>
                </c:pt>
                <c:pt idx="23">
                  <c:v>MT</c:v>
                </c:pt>
                <c:pt idx="24">
                  <c:v>CZ</c:v>
                </c:pt>
                <c:pt idx="25">
                  <c:v>RO</c:v>
                </c:pt>
                <c:pt idx="26">
                  <c:v>SK</c:v>
                </c:pt>
                <c:pt idx="27">
                  <c:v>LU</c:v>
                </c:pt>
              </c:strCache>
            </c:strRef>
          </c:cat>
          <c:val>
            <c:numRef>
              <c:f>'S2'!$C$30:$C$57</c:f>
              <c:numCache>
                <c:formatCode>General</c:formatCode>
                <c:ptCount val="28"/>
                <c:pt idx="0">
                  <c:v>-0.3</c:v>
                </c:pt>
                <c:pt idx="1">
                  <c:v>-1.7</c:v>
                </c:pt>
                <c:pt idx="2">
                  <c:v>1.7</c:v>
                </c:pt>
                <c:pt idx="3">
                  <c:v>0.5</c:v>
                </c:pt>
                <c:pt idx="4">
                  <c:v>-1.7</c:v>
                </c:pt>
                <c:pt idx="5">
                  <c:v>1.1000000000000001</c:v>
                </c:pt>
                <c:pt idx="6">
                  <c:v>0.3</c:v>
                </c:pt>
                <c:pt idx="7">
                  <c:v>0.6</c:v>
                </c:pt>
                <c:pt idx="8">
                  <c:v>0.1</c:v>
                </c:pt>
                <c:pt idx="9">
                  <c:v>0.5</c:v>
                </c:pt>
                <c:pt idx="10">
                  <c:v>0.5</c:v>
                </c:pt>
                <c:pt idx="11">
                  <c:v>0.6</c:v>
                </c:pt>
                <c:pt idx="12">
                  <c:v>0.6</c:v>
                </c:pt>
                <c:pt idx="13">
                  <c:v>-0.1</c:v>
                </c:pt>
                <c:pt idx="14">
                  <c:v>-0.6</c:v>
                </c:pt>
                <c:pt idx="15">
                  <c:v>-0.9</c:v>
                </c:pt>
                <c:pt idx="16">
                  <c:v>-0.1</c:v>
                </c:pt>
                <c:pt idx="17">
                  <c:v>0.7</c:v>
                </c:pt>
                <c:pt idx="18">
                  <c:v>2.1</c:v>
                </c:pt>
                <c:pt idx="19">
                  <c:v>-1.1000000000000001</c:v>
                </c:pt>
                <c:pt idx="20">
                  <c:v>0.3</c:v>
                </c:pt>
                <c:pt idx="21">
                  <c:v>-0.3</c:v>
                </c:pt>
                <c:pt idx="22">
                  <c:v>1</c:v>
                </c:pt>
                <c:pt idx="23">
                  <c:v>-1.7</c:v>
                </c:pt>
                <c:pt idx="24">
                  <c:v>0.2</c:v>
                </c:pt>
                <c:pt idx="25">
                  <c:v>4.9000000000000004</c:v>
                </c:pt>
                <c:pt idx="26">
                  <c:v>1.4</c:v>
                </c:pt>
                <c:pt idx="27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6-4141-9359-7131D847803B}"/>
            </c:ext>
          </c:extLst>
        </c:ser>
        <c:ser>
          <c:idx val="1"/>
          <c:order val="1"/>
          <c:tx>
            <c:strRef>
              <c:f>'S2'!$E$29</c:f>
              <c:strCache>
                <c:ptCount val="1"/>
                <c:pt idx="0">
                  <c:v>Penzie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'S2'!$A$30:$A$57</c:f>
              <c:strCache>
                <c:ptCount val="28"/>
                <c:pt idx="0">
                  <c:v>HR</c:v>
                </c:pt>
                <c:pt idx="1">
                  <c:v>PT</c:v>
                </c:pt>
                <c:pt idx="2">
                  <c:v>FR</c:v>
                </c:pt>
                <c:pt idx="3">
                  <c:v>LV</c:v>
                </c:pt>
                <c:pt idx="4">
                  <c:v>CY</c:v>
                </c:pt>
                <c:pt idx="5">
                  <c:v>ES</c:v>
                </c:pt>
                <c:pt idx="6">
                  <c:v>LT</c:v>
                </c:pt>
                <c:pt idx="7">
                  <c:v>EE</c:v>
                </c:pt>
                <c:pt idx="8">
                  <c:v>DK</c:v>
                </c:pt>
                <c:pt idx="9">
                  <c:v>IT</c:v>
                </c:pt>
                <c:pt idx="10">
                  <c:v>EA</c:v>
                </c:pt>
                <c:pt idx="11">
                  <c:v>EU</c:v>
                </c:pt>
                <c:pt idx="12">
                  <c:v>PL</c:v>
                </c:pt>
                <c:pt idx="13">
                  <c:v>DE</c:v>
                </c:pt>
                <c:pt idx="14">
                  <c:v>AT</c:v>
                </c:pt>
                <c:pt idx="15">
                  <c:v>IE</c:v>
                </c:pt>
                <c:pt idx="16">
                  <c:v>BG</c:v>
                </c:pt>
                <c:pt idx="17">
                  <c:v>SE</c:v>
                </c:pt>
                <c:pt idx="18">
                  <c:v>FI</c:v>
                </c:pt>
                <c:pt idx="19">
                  <c:v>HU</c:v>
                </c:pt>
                <c:pt idx="20">
                  <c:v>NL</c:v>
                </c:pt>
                <c:pt idx="21">
                  <c:v>SI</c:v>
                </c:pt>
                <c:pt idx="22">
                  <c:v>BE</c:v>
                </c:pt>
                <c:pt idx="23">
                  <c:v>MT</c:v>
                </c:pt>
                <c:pt idx="24">
                  <c:v>CZ</c:v>
                </c:pt>
                <c:pt idx="25">
                  <c:v>RO</c:v>
                </c:pt>
                <c:pt idx="26">
                  <c:v>SK</c:v>
                </c:pt>
                <c:pt idx="27">
                  <c:v>LU</c:v>
                </c:pt>
              </c:strCache>
            </c:strRef>
          </c:cat>
          <c:val>
            <c:numRef>
              <c:f>'S2'!$E$30:$E$57</c:f>
              <c:numCache>
                <c:formatCode>General</c:formatCode>
                <c:ptCount val="28"/>
                <c:pt idx="0">
                  <c:v>-2.5</c:v>
                </c:pt>
                <c:pt idx="1">
                  <c:v>-2</c:v>
                </c:pt>
                <c:pt idx="2">
                  <c:v>-3.2</c:v>
                </c:pt>
                <c:pt idx="3">
                  <c:v>-1.3</c:v>
                </c:pt>
                <c:pt idx="4">
                  <c:v>1.8</c:v>
                </c:pt>
                <c:pt idx="5">
                  <c:v>-1.9</c:v>
                </c:pt>
                <c:pt idx="6">
                  <c:v>-1.6</c:v>
                </c:pt>
                <c:pt idx="7">
                  <c:v>-0.8</c:v>
                </c:pt>
                <c:pt idx="8">
                  <c:v>-1.3</c:v>
                </c:pt>
                <c:pt idx="9">
                  <c:v>-1.8</c:v>
                </c:pt>
                <c:pt idx="10">
                  <c:v>-0.7</c:v>
                </c:pt>
                <c:pt idx="11">
                  <c:v>-0.6</c:v>
                </c:pt>
                <c:pt idx="12">
                  <c:v>-0.9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1.9</c:v>
                </c:pt>
                <c:pt idx="17">
                  <c:v>-0.2</c:v>
                </c:pt>
                <c:pt idx="18">
                  <c:v>-0.4</c:v>
                </c:pt>
                <c:pt idx="19">
                  <c:v>2.9</c:v>
                </c:pt>
                <c:pt idx="20">
                  <c:v>0.9</c:v>
                </c:pt>
                <c:pt idx="21">
                  <c:v>2.4</c:v>
                </c:pt>
                <c:pt idx="22">
                  <c:v>0.9</c:v>
                </c:pt>
                <c:pt idx="23">
                  <c:v>3.5</c:v>
                </c:pt>
                <c:pt idx="24">
                  <c:v>2.6</c:v>
                </c:pt>
                <c:pt idx="25">
                  <c:v>0.7</c:v>
                </c:pt>
                <c:pt idx="26">
                  <c:v>4.7</c:v>
                </c:pt>
                <c:pt idx="27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6-4141-9359-7131D847803B}"/>
            </c:ext>
          </c:extLst>
        </c:ser>
        <c:ser>
          <c:idx val="2"/>
          <c:order val="2"/>
          <c:tx>
            <c:strRef>
              <c:f>'S2'!$F$29</c:f>
              <c:strCache>
                <c:ptCount val="1"/>
                <c:pt idx="0">
                  <c:v>Zdravotná starostlivosť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'S2'!$A$30:$A$57</c:f>
              <c:strCache>
                <c:ptCount val="28"/>
                <c:pt idx="0">
                  <c:v>HR</c:v>
                </c:pt>
                <c:pt idx="1">
                  <c:v>PT</c:v>
                </c:pt>
                <c:pt idx="2">
                  <c:v>FR</c:v>
                </c:pt>
                <c:pt idx="3">
                  <c:v>LV</c:v>
                </c:pt>
                <c:pt idx="4">
                  <c:v>CY</c:v>
                </c:pt>
                <c:pt idx="5">
                  <c:v>ES</c:v>
                </c:pt>
                <c:pt idx="6">
                  <c:v>LT</c:v>
                </c:pt>
                <c:pt idx="7">
                  <c:v>EE</c:v>
                </c:pt>
                <c:pt idx="8">
                  <c:v>DK</c:v>
                </c:pt>
                <c:pt idx="9">
                  <c:v>IT</c:v>
                </c:pt>
                <c:pt idx="10">
                  <c:v>EA</c:v>
                </c:pt>
                <c:pt idx="11">
                  <c:v>EU</c:v>
                </c:pt>
                <c:pt idx="12">
                  <c:v>PL</c:v>
                </c:pt>
                <c:pt idx="13">
                  <c:v>DE</c:v>
                </c:pt>
                <c:pt idx="14">
                  <c:v>AT</c:v>
                </c:pt>
                <c:pt idx="15">
                  <c:v>IE</c:v>
                </c:pt>
                <c:pt idx="16">
                  <c:v>BG</c:v>
                </c:pt>
                <c:pt idx="17">
                  <c:v>SE</c:v>
                </c:pt>
                <c:pt idx="18">
                  <c:v>FI</c:v>
                </c:pt>
                <c:pt idx="19">
                  <c:v>HU</c:v>
                </c:pt>
                <c:pt idx="20">
                  <c:v>NL</c:v>
                </c:pt>
                <c:pt idx="21">
                  <c:v>SI</c:v>
                </c:pt>
                <c:pt idx="22">
                  <c:v>BE</c:v>
                </c:pt>
                <c:pt idx="23">
                  <c:v>MT</c:v>
                </c:pt>
                <c:pt idx="24">
                  <c:v>CZ</c:v>
                </c:pt>
                <c:pt idx="25">
                  <c:v>RO</c:v>
                </c:pt>
                <c:pt idx="26">
                  <c:v>SK</c:v>
                </c:pt>
                <c:pt idx="27">
                  <c:v>LU</c:v>
                </c:pt>
              </c:strCache>
            </c:strRef>
          </c:cat>
          <c:val>
            <c:numRef>
              <c:f>'S2'!$F$30:$F$57</c:f>
              <c:numCache>
                <c:formatCode>General</c:formatCode>
                <c:ptCount val="28"/>
                <c:pt idx="0">
                  <c:v>0.8</c:v>
                </c:pt>
                <c:pt idx="1">
                  <c:v>1.5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0.7</c:v>
                </c:pt>
                <c:pt idx="9">
                  <c:v>0.6</c:v>
                </c:pt>
                <c:pt idx="10">
                  <c:v>0.4</c:v>
                </c:pt>
                <c:pt idx="11">
                  <c:v>0.4</c:v>
                </c:pt>
                <c:pt idx="12">
                  <c:v>0.7</c:v>
                </c:pt>
                <c:pt idx="13">
                  <c:v>0.5</c:v>
                </c:pt>
                <c:pt idx="14">
                  <c:v>1</c:v>
                </c:pt>
                <c:pt idx="15">
                  <c:v>0.7</c:v>
                </c:pt>
                <c:pt idx="16">
                  <c:v>0.1</c:v>
                </c:pt>
                <c:pt idx="17">
                  <c:v>0.6</c:v>
                </c:pt>
                <c:pt idx="18">
                  <c:v>0.5</c:v>
                </c:pt>
                <c:pt idx="19">
                  <c:v>0.5</c:v>
                </c:pt>
                <c:pt idx="20">
                  <c:v>0.4</c:v>
                </c:pt>
                <c:pt idx="21">
                  <c:v>0.3</c:v>
                </c:pt>
                <c:pt idx="22">
                  <c:v>0.3</c:v>
                </c:pt>
                <c:pt idx="23">
                  <c:v>1.5</c:v>
                </c:pt>
                <c:pt idx="24">
                  <c:v>0.6</c:v>
                </c:pt>
                <c:pt idx="25">
                  <c:v>0.3</c:v>
                </c:pt>
                <c:pt idx="26">
                  <c:v>0.7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6-4141-9359-7131D847803B}"/>
            </c:ext>
          </c:extLst>
        </c:ser>
        <c:ser>
          <c:idx val="3"/>
          <c:order val="3"/>
          <c:tx>
            <c:strRef>
              <c:f>'S2'!$G$29</c:f>
              <c:strCache>
                <c:ptCount val="1"/>
                <c:pt idx="0">
                  <c:v>Dlhodobá starostlivosť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'S2'!$A$30:$A$57</c:f>
              <c:strCache>
                <c:ptCount val="28"/>
                <c:pt idx="0">
                  <c:v>HR</c:v>
                </c:pt>
                <c:pt idx="1">
                  <c:v>PT</c:v>
                </c:pt>
                <c:pt idx="2">
                  <c:v>FR</c:v>
                </c:pt>
                <c:pt idx="3">
                  <c:v>LV</c:v>
                </c:pt>
                <c:pt idx="4">
                  <c:v>CY</c:v>
                </c:pt>
                <c:pt idx="5">
                  <c:v>ES</c:v>
                </c:pt>
                <c:pt idx="6">
                  <c:v>LT</c:v>
                </c:pt>
                <c:pt idx="7">
                  <c:v>EE</c:v>
                </c:pt>
                <c:pt idx="8">
                  <c:v>DK</c:v>
                </c:pt>
                <c:pt idx="9">
                  <c:v>IT</c:v>
                </c:pt>
                <c:pt idx="10">
                  <c:v>EA</c:v>
                </c:pt>
                <c:pt idx="11">
                  <c:v>EU</c:v>
                </c:pt>
                <c:pt idx="12">
                  <c:v>PL</c:v>
                </c:pt>
                <c:pt idx="13">
                  <c:v>DE</c:v>
                </c:pt>
                <c:pt idx="14">
                  <c:v>AT</c:v>
                </c:pt>
                <c:pt idx="15">
                  <c:v>IE</c:v>
                </c:pt>
                <c:pt idx="16">
                  <c:v>BG</c:v>
                </c:pt>
                <c:pt idx="17">
                  <c:v>SE</c:v>
                </c:pt>
                <c:pt idx="18">
                  <c:v>FI</c:v>
                </c:pt>
                <c:pt idx="19">
                  <c:v>HU</c:v>
                </c:pt>
                <c:pt idx="20">
                  <c:v>NL</c:v>
                </c:pt>
                <c:pt idx="21">
                  <c:v>SI</c:v>
                </c:pt>
                <c:pt idx="22">
                  <c:v>BE</c:v>
                </c:pt>
                <c:pt idx="23">
                  <c:v>MT</c:v>
                </c:pt>
                <c:pt idx="24">
                  <c:v>CZ</c:v>
                </c:pt>
                <c:pt idx="25">
                  <c:v>RO</c:v>
                </c:pt>
                <c:pt idx="26">
                  <c:v>SK</c:v>
                </c:pt>
                <c:pt idx="27">
                  <c:v>LU</c:v>
                </c:pt>
              </c:strCache>
            </c:strRef>
          </c:cat>
          <c:val>
            <c:numRef>
              <c:f>'S2'!$G$30:$G$57</c:f>
              <c:numCache>
                <c:formatCode>General</c:formatCode>
                <c:ptCount val="28"/>
                <c:pt idx="0">
                  <c:v>0.3</c:v>
                </c:pt>
                <c:pt idx="1">
                  <c:v>0.7</c:v>
                </c:pt>
                <c:pt idx="2">
                  <c:v>0.5</c:v>
                </c:pt>
                <c:pt idx="3">
                  <c:v>0.1</c:v>
                </c:pt>
                <c:pt idx="4">
                  <c:v>0.2</c:v>
                </c:pt>
                <c:pt idx="5">
                  <c:v>1</c:v>
                </c:pt>
                <c:pt idx="6">
                  <c:v>0.9</c:v>
                </c:pt>
                <c:pt idx="7">
                  <c:v>0.4</c:v>
                </c:pt>
                <c:pt idx="8">
                  <c:v>1.7</c:v>
                </c:pt>
                <c:pt idx="9">
                  <c:v>1.8</c:v>
                </c:pt>
                <c:pt idx="10">
                  <c:v>0.9</c:v>
                </c:pt>
                <c:pt idx="11">
                  <c:v>0.9</c:v>
                </c:pt>
                <c:pt idx="12">
                  <c:v>0.7</c:v>
                </c:pt>
                <c:pt idx="13">
                  <c:v>0.3</c:v>
                </c:pt>
                <c:pt idx="14">
                  <c:v>1.6</c:v>
                </c:pt>
                <c:pt idx="15">
                  <c:v>1.8</c:v>
                </c:pt>
                <c:pt idx="16">
                  <c:v>0.1</c:v>
                </c:pt>
                <c:pt idx="17">
                  <c:v>1.5</c:v>
                </c:pt>
                <c:pt idx="18">
                  <c:v>1.5</c:v>
                </c:pt>
                <c:pt idx="19">
                  <c:v>0.4</c:v>
                </c:pt>
                <c:pt idx="20">
                  <c:v>1.7</c:v>
                </c:pt>
                <c:pt idx="21">
                  <c:v>0.6</c:v>
                </c:pt>
                <c:pt idx="22">
                  <c:v>1.4</c:v>
                </c:pt>
                <c:pt idx="23">
                  <c:v>0.9</c:v>
                </c:pt>
                <c:pt idx="24">
                  <c:v>1.1000000000000001</c:v>
                </c:pt>
                <c:pt idx="25">
                  <c:v>0.2</c:v>
                </c:pt>
                <c:pt idx="26">
                  <c:v>0.4</c:v>
                </c:pt>
                <c:pt idx="2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76-4141-9359-7131D847803B}"/>
            </c:ext>
          </c:extLst>
        </c:ser>
        <c:ser>
          <c:idx val="4"/>
          <c:order val="4"/>
          <c:tx>
            <c:strRef>
              <c:f>'S2'!$H$29</c:f>
              <c:strCache>
                <c:ptCount val="1"/>
                <c:pt idx="0">
                  <c:v>Iné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'S2'!$A$30:$A$57</c:f>
              <c:strCache>
                <c:ptCount val="28"/>
                <c:pt idx="0">
                  <c:v>HR</c:v>
                </c:pt>
                <c:pt idx="1">
                  <c:v>PT</c:v>
                </c:pt>
                <c:pt idx="2">
                  <c:v>FR</c:v>
                </c:pt>
                <c:pt idx="3">
                  <c:v>LV</c:v>
                </c:pt>
                <c:pt idx="4">
                  <c:v>CY</c:v>
                </c:pt>
                <c:pt idx="5">
                  <c:v>ES</c:v>
                </c:pt>
                <c:pt idx="6">
                  <c:v>LT</c:v>
                </c:pt>
                <c:pt idx="7">
                  <c:v>EE</c:v>
                </c:pt>
                <c:pt idx="8">
                  <c:v>DK</c:v>
                </c:pt>
                <c:pt idx="9">
                  <c:v>IT</c:v>
                </c:pt>
                <c:pt idx="10">
                  <c:v>EA</c:v>
                </c:pt>
                <c:pt idx="11">
                  <c:v>EU</c:v>
                </c:pt>
                <c:pt idx="12">
                  <c:v>PL</c:v>
                </c:pt>
                <c:pt idx="13">
                  <c:v>DE</c:v>
                </c:pt>
                <c:pt idx="14">
                  <c:v>AT</c:v>
                </c:pt>
                <c:pt idx="15">
                  <c:v>IE</c:v>
                </c:pt>
                <c:pt idx="16">
                  <c:v>BG</c:v>
                </c:pt>
                <c:pt idx="17">
                  <c:v>SE</c:v>
                </c:pt>
                <c:pt idx="18">
                  <c:v>FI</c:v>
                </c:pt>
                <c:pt idx="19">
                  <c:v>HU</c:v>
                </c:pt>
                <c:pt idx="20">
                  <c:v>NL</c:v>
                </c:pt>
                <c:pt idx="21">
                  <c:v>SI</c:v>
                </c:pt>
                <c:pt idx="22">
                  <c:v>BE</c:v>
                </c:pt>
                <c:pt idx="23">
                  <c:v>MT</c:v>
                </c:pt>
                <c:pt idx="24">
                  <c:v>CZ</c:v>
                </c:pt>
                <c:pt idx="25">
                  <c:v>RO</c:v>
                </c:pt>
                <c:pt idx="26">
                  <c:v>SK</c:v>
                </c:pt>
                <c:pt idx="27">
                  <c:v>LU</c:v>
                </c:pt>
              </c:strCache>
            </c:strRef>
          </c:cat>
          <c:val>
            <c:numRef>
              <c:f>'S2'!$H$30:$H$57</c:f>
              <c:numCache>
                <c:formatCode>General</c:formatCode>
                <c:ptCount val="28"/>
                <c:pt idx="0">
                  <c:v>-0.3</c:v>
                </c:pt>
                <c:pt idx="1">
                  <c:v>0</c:v>
                </c:pt>
                <c:pt idx="2">
                  <c:v>-0.3</c:v>
                </c:pt>
                <c:pt idx="3">
                  <c:v>0.2</c:v>
                </c:pt>
                <c:pt idx="4">
                  <c:v>-0.4</c:v>
                </c:pt>
                <c:pt idx="5">
                  <c:v>0</c:v>
                </c:pt>
                <c:pt idx="6">
                  <c:v>0.5</c:v>
                </c:pt>
                <c:pt idx="7">
                  <c:v>0.3</c:v>
                </c:pt>
                <c:pt idx="8">
                  <c:v>-0.3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0.5</c:v>
                </c:pt>
                <c:pt idx="13">
                  <c:v>0.5</c:v>
                </c:pt>
                <c:pt idx="14">
                  <c:v>0.3</c:v>
                </c:pt>
                <c:pt idx="15">
                  <c:v>-0.3</c:v>
                </c:pt>
                <c:pt idx="16">
                  <c:v>0.5</c:v>
                </c:pt>
                <c:pt idx="17">
                  <c:v>0.4</c:v>
                </c:pt>
                <c:pt idx="18">
                  <c:v>-0.4</c:v>
                </c:pt>
                <c:pt idx="19">
                  <c:v>0.6</c:v>
                </c:pt>
                <c:pt idx="20">
                  <c:v>0</c:v>
                </c:pt>
                <c:pt idx="21">
                  <c:v>0.4</c:v>
                </c:pt>
                <c:pt idx="22">
                  <c:v>0</c:v>
                </c:pt>
                <c:pt idx="23">
                  <c:v>0.4</c:v>
                </c:pt>
                <c:pt idx="24">
                  <c:v>0.3</c:v>
                </c:pt>
                <c:pt idx="25">
                  <c:v>0.4</c:v>
                </c:pt>
                <c:pt idx="26">
                  <c:v>0.4</c:v>
                </c:pt>
                <c:pt idx="2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6-4141-9359-7131D8478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96498808"/>
        <c:axId val="596499136"/>
      </c:barChart>
      <c:lineChart>
        <c:grouping val="standard"/>
        <c:varyColors val="0"/>
        <c:ser>
          <c:idx val="5"/>
          <c:order val="5"/>
          <c:tx>
            <c:strRef>
              <c:f>'S2'!$B$29</c:f>
              <c:strCache>
                <c:ptCount val="1"/>
                <c:pt idx="0">
                  <c:v>S2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'S2'!$A$30:$A$57</c:f>
              <c:strCache>
                <c:ptCount val="28"/>
                <c:pt idx="0">
                  <c:v>HR</c:v>
                </c:pt>
                <c:pt idx="1">
                  <c:v>PT</c:v>
                </c:pt>
                <c:pt idx="2">
                  <c:v>FR</c:v>
                </c:pt>
                <c:pt idx="3">
                  <c:v>LV</c:v>
                </c:pt>
                <c:pt idx="4">
                  <c:v>CY</c:v>
                </c:pt>
                <c:pt idx="5">
                  <c:v>ES</c:v>
                </c:pt>
                <c:pt idx="6">
                  <c:v>LT</c:v>
                </c:pt>
                <c:pt idx="7">
                  <c:v>EE</c:v>
                </c:pt>
                <c:pt idx="8">
                  <c:v>DK</c:v>
                </c:pt>
                <c:pt idx="9">
                  <c:v>IT</c:v>
                </c:pt>
                <c:pt idx="10">
                  <c:v>EA</c:v>
                </c:pt>
                <c:pt idx="11">
                  <c:v>EU</c:v>
                </c:pt>
                <c:pt idx="12">
                  <c:v>PL</c:v>
                </c:pt>
                <c:pt idx="13">
                  <c:v>DE</c:v>
                </c:pt>
                <c:pt idx="14">
                  <c:v>AT</c:v>
                </c:pt>
                <c:pt idx="15">
                  <c:v>IE</c:v>
                </c:pt>
                <c:pt idx="16">
                  <c:v>BG</c:v>
                </c:pt>
                <c:pt idx="17">
                  <c:v>SE</c:v>
                </c:pt>
                <c:pt idx="18">
                  <c:v>FI</c:v>
                </c:pt>
                <c:pt idx="19">
                  <c:v>HU</c:v>
                </c:pt>
                <c:pt idx="20">
                  <c:v>NL</c:v>
                </c:pt>
                <c:pt idx="21">
                  <c:v>SI</c:v>
                </c:pt>
                <c:pt idx="22">
                  <c:v>BE</c:v>
                </c:pt>
                <c:pt idx="23">
                  <c:v>MT</c:v>
                </c:pt>
                <c:pt idx="24">
                  <c:v>CZ</c:v>
                </c:pt>
                <c:pt idx="25">
                  <c:v>RO</c:v>
                </c:pt>
                <c:pt idx="26">
                  <c:v>SK</c:v>
                </c:pt>
                <c:pt idx="27">
                  <c:v>LU</c:v>
                </c:pt>
              </c:strCache>
            </c:strRef>
          </c:cat>
          <c:val>
            <c:numRef>
              <c:f>'S2'!$B$30:$B$57</c:f>
              <c:numCache>
                <c:formatCode>General</c:formatCode>
                <c:ptCount val="28"/>
                <c:pt idx="0">
                  <c:v>-2.1</c:v>
                </c:pt>
                <c:pt idx="1">
                  <c:v>-1.5</c:v>
                </c:pt>
                <c:pt idx="2">
                  <c:v>-1.1000000000000001</c:v>
                </c:pt>
                <c:pt idx="3">
                  <c:v>-0.3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0.7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2.1</c:v>
                </c:pt>
                <c:pt idx="14">
                  <c:v>2.4</c:v>
                </c:pt>
                <c:pt idx="15">
                  <c:v>2.4</c:v>
                </c:pt>
                <c:pt idx="16">
                  <c:v>2.5</c:v>
                </c:pt>
                <c:pt idx="17">
                  <c:v>2.9</c:v>
                </c:pt>
                <c:pt idx="18">
                  <c:v>3.2</c:v>
                </c:pt>
                <c:pt idx="19">
                  <c:v>3.3</c:v>
                </c:pt>
                <c:pt idx="20">
                  <c:v>3.3</c:v>
                </c:pt>
                <c:pt idx="21">
                  <c:v>3.4</c:v>
                </c:pt>
                <c:pt idx="22">
                  <c:v>3.7</c:v>
                </c:pt>
                <c:pt idx="23">
                  <c:v>4.5999999999999996</c:v>
                </c:pt>
                <c:pt idx="24">
                  <c:v>4.8</c:v>
                </c:pt>
                <c:pt idx="25">
                  <c:v>6.5</c:v>
                </c:pt>
                <c:pt idx="26">
                  <c:v>7.7</c:v>
                </c:pt>
                <c:pt idx="27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76-4141-9359-7131D8478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98808"/>
        <c:axId val="596499136"/>
      </c:lineChart>
      <c:catAx>
        <c:axId val="59649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9136"/>
        <c:crosses val="autoZero"/>
        <c:auto val="1"/>
        <c:lblAlgn val="ctr"/>
        <c:lblOffset val="100"/>
        <c:noMultiLvlLbl val="0"/>
      </c:catAx>
      <c:valAx>
        <c:axId val="596499136"/>
        <c:scaling>
          <c:orientation val="minMax"/>
          <c:max val="12"/>
          <c:min val="-4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65000"/>
                <a:lumOff val="3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k-SK"/>
          </a:p>
        </c:txPr>
        <c:crossAx val="59649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438255578801227E-2"/>
          <c:y val="6.2173143063497159E-2"/>
          <c:w val="0.44050125352159103"/>
          <c:h val="0.40279461598016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sk-SK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479656506351344E-2"/>
          <c:y val="5.9044648810081396E-2"/>
          <c:w val="0.85334951881014875"/>
          <c:h val="0.74630823690336412"/>
        </c:manualLayout>
      </c:layou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Podiel 65y+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Sheet1!$AP$1:$EL$1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strCache>
            </c:strRef>
          </c:cat>
          <c:val>
            <c:numRef>
              <c:f>Sheet1!$AP$4:$EL$4</c:f>
              <c:numCache>
                <c:formatCode>0.00%</c:formatCode>
                <c:ptCount val="101"/>
                <c:pt idx="0">
                  <c:v>0.113951858767838</c:v>
                </c:pt>
                <c:pt idx="1">
                  <c:v>0.11443555168520463</c:v>
                </c:pt>
                <c:pt idx="2">
                  <c:v>0.11390417945803931</c:v>
                </c:pt>
                <c:pt idx="3">
                  <c:v>0.11472419906479651</c:v>
                </c:pt>
                <c:pt idx="4">
                  <c:v>0.11565291448516579</c:v>
                </c:pt>
                <c:pt idx="5">
                  <c:v>0.11680602901528751</c:v>
                </c:pt>
                <c:pt idx="6">
                  <c:v>0.11818230208928912</c:v>
                </c:pt>
                <c:pt idx="7">
                  <c:v>0.11964125527155241</c:v>
                </c:pt>
                <c:pt idx="8">
                  <c:v>0.12102739104296377</c:v>
                </c:pt>
                <c:pt idx="9">
                  <c:v>0.12244163896372641</c:v>
                </c:pt>
                <c:pt idx="10">
                  <c:v>0.12437662441261425</c:v>
                </c:pt>
                <c:pt idx="11">
                  <c:v>0.12581451905128024</c:v>
                </c:pt>
                <c:pt idx="12">
                  <c:v>0.12779808457009037</c:v>
                </c:pt>
                <c:pt idx="13">
                  <c:v>0.13125919913299905</c:v>
                </c:pt>
                <c:pt idx="14">
                  <c:v>0.13536611958495179</c:v>
                </c:pt>
                <c:pt idx="15">
                  <c:v>0.13961082380049689</c:v>
                </c:pt>
                <c:pt idx="16">
                  <c:v>0.14447099028942997</c:v>
                </c:pt>
                <c:pt idx="17">
                  <c:v>0.1498818013876953</c:v>
                </c:pt>
                <c:pt idx="18">
                  <c:v>0.15521520745454812</c:v>
                </c:pt>
                <c:pt idx="19">
                  <c:v>0.16041311304209344</c:v>
                </c:pt>
                <c:pt idx="20">
                  <c:v>0.16574389955876848</c:v>
                </c:pt>
                <c:pt idx="21">
                  <c:v>0.17109512706741165</c:v>
                </c:pt>
                <c:pt idx="22">
                  <c:v>0.17641585852281083</c:v>
                </c:pt>
                <c:pt idx="23">
                  <c:v>0.18137538253072361</c:v>
                </c:pt>
                <c:pt idx="24">
                  <c:v>0.18589912724590507</c:v>
                </c:pt>
                <c:pt idx="25">
                  <c:v>0.18984979766421825</c:v>
                </c:pt>
                <c:pt idx="26">
                  <c:v>0.19389146820452186</c:v>
                </c:pt>
                <c:pt idx="27">
                  <c:v>0.19786848380653058</c:v>
                </c:pt>
                <c:pt idx="28">
                  <c:v>0.20136118712262946</c:v>
                </c:pt>
                <c:pt idx="29">
                  <c:v>0.20526203742447935</c:v>
                </c:pt>
                <c:pt idx="30">
                  <c:v>0.20924986169135393</c:v>
                </c:pt>
                <c:pt idx="31">
                  <c:v>0.21272363499182814</c:v>
                </c:pt>
                <c:pt idx="32">
                  <c:v>0.21575627376608217</c:v>
                </c:pt>
                <c:pt idx="33">
                  <c:v>0.21831390378236193</c:v>
                </c:pt>
                <c:pt idx="34">
                  <c:v>0.22068155695092787</c:v>
                </c:pt>
                <c:pt idx="35">
                  <c:v>0.22350969763466708</c:v>
                </c:pt>
                <c:pt idx="36">
                  <c:v>0.22644186586871656</c:v>
                </c:pt>
                <c:pt idx="37">
                  <c:v>0.22966102754822015</c:v>
                </c:pt>
                <c:pt idx="38">
                  <c:v>0.23351830745960403</c:v>
                </c:pt>
                <c:pt idx="39">
                  <c:v>0.23809273543866816</c:v>
                </c:pt>
                <c:pt idx="40">
                  <c:v>0.24333568818390197</c:v>
                </c:pt>
                <c:pt idx="41">
                  <c:v>0.24851191290907645</c:v>
                </c:pt>
                <c:pt idx="42">
                  <c:v>0.25394308475859395</c:v>
                </c:pt>
                <c:pt idx="43">
                  <c:v>0.2593825468683375</c:v>
                </c:pt>
                <c:pt idx="44">
                  <c:v>0.26484077770417269</c:v>
                </c:pt>
                <c:pt idx="45">
                  <c:v>0.27039061023280814</c:v>
                </c:pt>
                <c:pt idx="46">
                  <c:v>0.27518992069557507</c:v>
                </c:pt>
                <c:pt idx="47">
                  <c:v>0.27982415931993498</c:v>
                </c:pt>
                <c:pt idx="48">
                  <c:v>0.28443814462335038</c:v>
                </c:pt>
                <c:pt idx="49">
                  <c:v>0.28900959044235774</c:v>
                </c:pt>
                <c:pt idx="50">
                  <c:v>0.2935604982500245</c:v>
                </c:pt>
                <c:pt idx="51">
                  <c:v>0.29814047834652002</c:v>
                </c:pt>
                <c:pt idx="52">
                  <c:v>0.30225892928234926</c:v>
                </c:pt>
                <c:pt idx="53">
                  <c:v>0.3060316773450889</c:v>
                </c:pt>
                <c:pt idx="54">
                  <c:v>0.30972851084441244</c:v>
                </c:pt>
                <c:pt idx="55">
                  <c:v>0.31302996934685684</c:v>
                </c:pt>
                <c:pt idx="56">
                  <c:v>0.31636702350621715</c:v>
                </c:pt>
                <c:pt idx="57">
                  <c:v>0.31949304759531522</c:v>
                </c:pt>
                <c:pt idx="58">
                  <c:v>0.32203780659384562</c:v>
                </c:pt>
                <c:pt idx="59">
                  <c:v>0.32437147279753925</c:v>
                </c:pt>
                <c:pt idx="60">
                  <c:v>0.32555889911605251</c:v>
                </c:pt>
                <c:pt idx="61">
                  <c:v>0.32587695990342386</c:v>
                </c:pt>
                <c:pt idx="62">
                  <c:v>0.32594649057078745</c:v>
                </c:pt>
                <c:pt idx="63">
                  <c:v>0.32577952951493644</c:v>
                </c:pt>
                <c:pt idx="64">
                  <c:v>0.32526232673011884</c:v>
                </c:pt>
                <c:pt idx="65">
                  <c:v>0.32454802618737044</c:v>
                </c:pt>
                <c:pt idx="66">
                  <c:v>0.32363107349475839</c:v>
                </c:pt>
                <c:pt idx="67">
                  <c:v>0.32204065057099229</c:v>
                </c:pt>
                <c:pt idx="68">
                  <c:v>0.32027930517043229</c:v>
                </c:pt>
                <c:pt idx="69">
                  <c:v>0.31864083817408684</c:v>
                </c:pt>
                <c:pt idx="70">
                  <c:v>0.31741625716599714</c:v>
                </c:pt>
                <c:pt idx="71">
                  <c:v>0.3162819390569343</c:v>
                </c:pt>
                <c:pt idx="72">
                  <c:v>0.31506273923602229</c:v>
                </c:pt>
                <c:pt idx="73">
                  <c:v>0.31396421764271509</c:v>
                </c:pt>
                <c:pt idx="74">
                  <c:v>0.31339284211398599</c:v>
                </c:pt>
                <c:pt idx="75">
                  <c:v>0.31339281920359641</c:v>
                </c:pt>
                <c:pt idx="76">
                  <c:v>0.31315155929977689</c:v>
                </c:pt>
                <c:pt idx="77">
                  <c:v>0.31359636220074605</c:v>
                </c:pt>
                <c:pt idx="78">
                  <c:v>0.31327661477447144</c:v>
                </c:pt>
                <c:pt idx="79">
                  <c:v>0.31295421369383508</c:v>
                </c:pt>
                <c:pt idx="80">
                  <c:v>0.31284394123221071</c:v>
                </c:pt>
                <c:pt idx="81">
                  <c:v>0.31301278494348628</c:v>
                </c:pt>
                <c:pt idx="82">
                  <c:v>0.31371006371608479</c:v>
                </c:pt>
                <c:pt idx="83">
                  <c:v>0.31460701811146469</c:v>
                </c:pt>
                <c:pt idx="84">
                  <c:v>0.31552741722044564</c:v>
                </c:pt>
                <c:pt idx="85">
                  <c:v>0.31644305363471348</c:v>
                </c:pt>
                <c:pt idx="86">
                  <c:v>0.31723824117516813</c:v>
                </c:pt>
                <c:pt idx="87">
                  <c:v>0.31793402877557847</c:v>
                </c:pt>
                <c:pt idx="88">
                  <c:v>0.31852973540807322</c:v>
                </c:pt>
                <c:pt idx="89">
                  <c:v>0.3190219114293279</c:v>
                </c:pt>
                <c:pt idx="90">
                  <c:v>0.31941370340222791</c:v>
                </c:pt>
                <c:pt idx="91">
                  <c:v>0.31971773807297393</c:v>
                </c:pt>
                <c:pt idx="92">
                  <c:v>0.31994142520132518</c:v>
                </c:pt>
                <c:pt idx="93">
                  <c:v>0.32009271406849532</c:v>
                </c:pt>
                <c:pt idx="94">
                  <c:v>0.3201804994878627</c:v>
                </c:pt>
                <c:pt idx="95">
                  <c:v>0.32020709425741178</c:v>
                </c:pt>
                <c:pt idx="96">
                  <c:v>0.32018427706996799</c:v>
                </c:pt>
                <c:pt idx="97">
                  <c:v>0.32011390510770399</c:v>
                </c:pt>
                <c:pt idx="98">
                  <c:v>0.32000605750446903</c:v>
                </c:pt>
                <c:pt idx="99">
                  <c:v>0.31988030476157187</c:v>
                </c:pt>
                <c:pt idx="100">
                  <c:v>0.3197512013334548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3D-43BB-B487-C47C964391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0-14y &amp; 65+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Sheet1!$AP$1:$EL$1</c:f>
              <c:strCach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strCache>
            </c:strRef>
          </c:cat>
          <c:val>
            <c:numRef>
              <c:f>Sheet1!$AP$5:$EL$5</c:f>
              <c:numCache>
                <c:formatCode>0.00%</c:formatCode>
                <c:ptCount val="101"/>
                <c:pt idx="0">
                  <c:v>0.31203334458921916</c:v>
                </c:pt>
                <c:pt idx="1">
                  <c:v>0.30664817673440253</c:v>
                </c:pt>
                <c:pt idx="2">
                  <c:v>0.30110982606088066</c:v>
                </c:pt>
                <c:pt idx="3">
                  <c:v>0.29611564775577026</c:v>
                </c:pt>
                <c:pt idx="4">
                  <c:v>0.29151869691681209</c:v>
                </c:pt>
                <c:pt idx="5">
                  <c:v>0.28799008317070512</c:v>
                </c:pt>
                <c:pt idx="6">
                  <c:v>0.28490294305079089</c:v>
                </c:pt>
                <c:pt idx="7">
                  <c:v>0.28211171038379507</c:v>
                </c:pt>
                <c:pt idx="8">
                  <c:v>0.27993937572171762</c:v>
                </c:pt>
                <c:pt idx="9">
                  <c:v>0.27847665010466516</c:v>
                </c:pt>
                <c:pt idx="10">
                  <c:v>0.27932049695663225</c:v>
                </c:pt>
                <c:pt idx="11">
                  <c:v>0.28002209016093993</c:v>
                </c:pt>
                <c:pt idx="12">
                  <c:v>0.28185478215398707</c:v>
                </c:pt>
                <c:pt idx="13">
                  <c:v>0.28476154146974697</c:v>
                </c:pt>
                <c:pt idx="14">
                  <c:v>0.28860334541554955</c:v>
                </c:pt>
                <c:pt idx="15">
                  <c:v>0.29274263656517963</c:v>
                </c:pt>
                <c:pt idx="16">
                  <c:v>0.29780758431418219</c:v>
                </c:pt>
                <c:pt idx="17">
                  <c:v>0.30446781371479226</c:v>
                </c:pt>
                <c:pt idx="18">
                  <c:v>0.3113207131204162</c:v>
                </c:pt>
                <c:pt idx="19">
                  <c:v>0.31783985127020464</c:v>
                </c:pt>
                <c:pt idx="20">
                  <c:v>0.32377701216945887</c:v>
                </c:pt>
                <c:pt idx="21">
                  <c:v>0.32949477091364532</c:v>
                </c:pt>
                <c:pt idx="22">
                  <c:v>0.33508871227981085</c:v>
                </c:pt>
                <c:pt idx="23">
                  <c:v>0.34002649713861988</c:v>
                </c:pt>
                <c:pt idx="24">
                  <c:v>0.34387198850833856</c:v>
                </c:pt>
                <c:pt idx="25">
                  <c:v>0.34644673787388958</c:v>
                </c:pt>
                <c:pt idx="26">
                  <c:v>0.34925696314585508</c:v>
                </c:pt>
                <c:pt idx="27">
                  <c:v>0.35124404364402367</c:v>
                </c:pt>
                <c:pt idx="28">
                  <c:v>0.35344839753218615</c:v>
                </c:pt>
                <c:pt idx="29">
                  <c:v>0.35604844333839863</c:v>
                </c:pt>
                <c:pt idx="30">
                  <c:v>0.35855427488590685</c:v>
                </c:pt>
                <c:pt idx="31">
                  <c:v>0.36030905921824574</c:v>
                </c:pt>
                <c:pt idx="32">
                  <c:v>0.36119408987088519</c:v>
                </c:pt>
                <c:pt idx="33">
                  <c:v>0.36149889596771734</c:v>
                </c:pt>
                <c:pt idx="34">
                  <c:v>0.36169825275441109</c:v>
                </c:pt>
                <c:pt idx="35">
                  <c:v>0.36250504214602652</c:v>
                </c:pt>
                <c:pt idx="36">
                  <c:v>0.36368182583219516</c:v>
                </c:pt>
                <c:pt idx="37">
                  <c:v>0.36541483799924696</c:v>
                </c:pt>
                <c:pt idx="38">
                  <c:v>0.3680685006351837</c:v>
                </c:pt>
                <c:pt idx="39">
                  <c:v>0.3717235220186228</c:v>
                </c:pt>
                <c:pt idx="40">
                  <c:v>0.3763216857642977</c:v>
                </c:pt>
                <c:pt idx="41">
                  <c:v>0.38110208214199204</c:v>
                </c:pt>
                <c:pt idx="42">
                  <c:v>0.38636313285102047</c:v>
                </c:pt>
                <c:pt idx="43">
                  <c:v>0.39183117237082898</c:v>
                </c:pt>
                <c:pt idx="44">
                  <c:v>0.3974875069802587</c:v>
                </c:pt>
                <c:pt idx="45">
                  <c:v>0.40337529807927719</c:v>
                </c:pt>
                <c:pt idx="46">
                  <c:v>0.40862255871714037</c:v>
                </c:pt>
                <c:pt idx="47">
                  <c:v>0.41377861070551514</c:v>
                </c:pt>
                <c:pt idx="48">
                  <c:v>0.41895420611157697</c:v>
                </c:pt>
                <c:pt idx="49">
                  <c:v>0.42408900866104215</c:v>
                </c:pt>
                <c:pt idx="50">
                  <c:v>0.42916703498882403</c:v>
                </c:pt>
                <c:pt idx="51">
                  <c:v>0.43420849217620666</c:v>
                </c:pt>
                <c:pt idx="52">
                  <c:v>0.43869753800243017</c:v>
                </c:pt>
                <c:pt idx="53">
                  <c:v>0.4427326289691168</c:v>
                </c:pt>
                <c:pt idx="54">
                  <c:v>0.44657484145183868</c:v>
                </c:pt>
                <c:pt idx="55">
                  <c:v>0.44990197996320513</c:v>
                </c:pt>
                <c:pt idx="56">
                  <c:v>0.45315128182064224</c:v>
                </c:pt>
                <c:pt idx="57">
                  <c:v>0.45608492399700973</c:v>
                </c:pt>
                <c:pt idx="58">
                  <c:v>0.45834855414468778</c:v>
                </c:pt>
                <c:pt idx="59">
                  <c:v>0.46032699353960527</c:v>
                </c:pt>
                <c:pt idx="60">
                  <c:v>0.46110108177538822</c:v>
                </c:pt>
                <c:pt idx="61">
                  <c:v>0.46096981245388596</c:v>
                </c:pt>
                <c:pt idx="62">
                  <c:v>0.46057812570966294</c:v>
                </c:pt>
                <c:pt idx="63">
                  <c:v>0.45995111040997971</c:v>
                </c:pt>
                <c:pt idx="64">
                  <c:v>0.4590010091584884</c:v>
                </c:pt>
                <c:pt idx="65">
                  <c:v>0.45790180872148084</c:v>
                </c:pt>
                <c:pt idx="66">
                  <c:v>0.45666715304923472</c:v>
                </c:pt>
                <c:pt idx="67">
                  <c:v>0.45483903734648934</c:v>
                </c:pt>
                <c:pt idx="68">
                  <c:v>0.45293563668780268</c:v>
                </c:pt>
                <c:pt idx="69">
                  <c:v>0.45125519050875995</c:v>
                </c:pt>
                <c:pt idx="70">
                  <c:v>0.4500923572717116</c:v>
                </c:pt>
                <c:pt idx="71">
                  <c:v>0.44911948555024572</c:v>
                </c:pt>
                <c:pt idx="72">
                  <c:v>0.44815978374463705</c:v>
                </c:pt>
                <c:pt idx="73">
                  <c:v>0.44741628424159552</c:v>
                </c:pt>
                <c:pt idx="74">
                  <c:v>0.44727702442285588</c:v>
                </c:pt>
                <c:pt idx="75">
                  <c:v>0.4477732472278324</c:v>
                </c:pt>
                <c:pt idx="76">
                  <c:v>0.44807985252500837</c:v>
                </c:pt>
                <c:pt idx="77">
                  <c:v>0.44910613419306011</c:v>
                </c:pt>
                <c:pt idx="78">
                  <c:v>0.44938402362341007</c:v>
                </c:pt>
                <c:pt idx="79">
                  <c:v>0.44965548512277509</c:v>
                </c:pt>
                <c:pt idx="80">
                  <c:v>0.4501237612802097</c:v>
                </c:pt>
                <c:pt idx="81">
                  <c:v>0.45084208895927808</c:v>
                </c:pt>
                <c:pt idx="82">
                  <c:v>0.45204300902622235</c:v>
                </c:pt>
                <c:pt idx="83">
                  <c:v>0.45338983335268723</c:v>
                </c:pt>
                <c:pt idx="84">
                  <c:v>0.45469995385424766</c:v>
                </c:pt>
                <c:pt idx="85">
                  <c:v>0.45593513196185209</c:v>
                </c:pt>
                <c:pt idx="86">
                  <c:v>0.45698108173807767</c:v>
                </c:pt>
                <c:pt idx="87">
                  <c:v>0.45785508668288893</c:v>
                </c:pt>
                <c:pt idx="88">
                  <c:v>0.45856061520095004</c:v>
                </c:pt>
                <c:pt idx="89">
                  <c:v>0.4591032483640004</c:v>
                </c:pt>
                <c:pt idx="90">
                  <c:v>0.45949191422993074</c:v>
                </c:pt>
                <c:pt idx="91">
                  <c:v>0.45974323652436494</c:v>
                </c:pt>
                <c:pt idx="92">
                  <c:v>0.45988297831517277</c:v>
                </c:pt>
                <c:pt idx="93">
                  <c:v>0.45992454059236731</c:v>
                </c:pt>
                <c:pt idx="94">
                  <c:v>0.45989059290912537</c:v>
                </c:pt>
                <c:pt idx="95">
                  <c:v>0.45979491378484333</c:v>
                </c:pt>
                <c:pt idx="96">
                  <c:v>0.45965812973779363</c:v>
                </c:pt>
                <c:pt idx="97">
                  <c:v>0.45949358106921179</c:v>
                </c:pt>
                <c:pt idx="98">
                  <c:v>0.45932061732312995</c:v>
                </c:pt>
                <c:pt idx="99">
                  <c:v>0.45916456623583402</c:v>
                </c:pt>
                <c:pt idx="100">
                  <c:v>0.45904375605728848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3D-43BB-B487-C47C96439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35039"/>
        <c:axId val="8487446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Sheet1!$AP$1:$EL$1</c15:sqref>
                        </c15:formulaRef>
                      </c:ext>
                    </c:extLst>
                    <c:strCache>
                      <c:ptCount val="10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  <c:pt idx="51">
                        <c:v>2051</c:v>
                      </c:pt>
                      <c:pt idx="52">
                        <c:v>2052</c:v>
                      </c:pt>
                      <c:pt idx="53">
                        <c:v>2053</c:v>
                      </c:pt>
                      <c:pt idx="54">
                        <c:v>2054</c:v>
                      </c:pt>
                      <c:pt idx="55">
                        <c:v>2055</c:v>
                      </c:pt>
                      <c:pt idx="56">
                        <c:v>2056</c:v>
                      </c:pt>
                      <c:pt idx="57">
                        <c:v>2057</c:v>
                      </c:pt>
                      <c:pt idx="58">
                        <c:v>2058</c:v>
                      </c:pt>
                      <c:pt idx="59">
                        <c:v>2059</c:v>
                      </c:pt>
                      <c:pt idx="60">
                        <c:v>2060</c:v>
                      </c:pt>
                      <c:pt idx="61">
                        <c:v>2061</c:v>
                      </c:pt>
                      <c:pt idx="62">
                        <c:v>2062</c:v>
                      </c:pt>
                      <c:pt idx="63">
                        <c:v>2063</c:v>
                      </c:pt>
                      <c:pt idx="64">
                        <c:v>2064</c:v>
                      </c:pt>
                      <c:pt idx="65">
                        <c:v>2065</c:v>
                      </c:pt>
                      <c:pt idx="66">
                        <c:v>2066</c:v>
                      </c:pt>
                      <c:pt idx="67">
                        <c:v>2067</c:v>
                      </c:pt>
                      <c:pt idx="68">
                        <c:v>2068</c:v>
                      </c:pt>
                      <c:pt idx="69">
                        <c:v>2069</c:v>
                      </c:pt>
                      <c:pt idx="70">
                        <c:v>2070</c:v>
                      </c:pt>
                      <c:pt idx="71">
                        <c:v>2071</c:v>
                      </c:pt>
                      <c:pt idx="72">
                        <c:v>2072</c:v>
                      </c:pt>
                      <c:pt idx="73">
                        <c:v>2073</c:v>
                      </c:pt>
                      <c:pt idx="74">
                        <c:v>2074</c:v>
                      </c:pt>
                      <c:pt idx="75">
                        <c:v>2075</c:v>
                      </c:pt>
                      <c:pt idx="76">
                        <c:v>2076</c:v>
                      </c:pt>
                      <c:pt idx="77">
                        <c:v>2077</c:v>
                      </c:pt>
                      <c:pt idx="78">
                        <c:v>2078</c:v>
                      </c:pt>
                      <c:pt idx="79">
                        <c:v>2079</c:v>
                      </c:pt>
                      <c:pt idx="80">
                        <c:v>2080</c:v>
                      </c:pt>
                      <c:pt idx="81">
                        <c:v>2081</c:v>
                      </c:pt>
                      <c:pt idx="82">
                        <c:v>2082</c:v>
                      </c:pt>
                      <c:pt idx="83">
                        <c:v>2083</c:v>
                      </c:pt>
                      <c:pt idx="84">
                        <c:v>2084</c:v>
                      </c:pt>
                      <c:pt idx="85">
                        <c:v>2085</c:v>
                      </c:pt>
                      <c:pt idx="86">
                        <c:v>2086</c:v>
                      </c:pt>
                      <c:pt idx="87">
                        <c:v>2087</c:v>
                      </c:pt>
                      <c:pt idx="88">
                        <c:v>2088</c:v>
                      </c:pt>
                      <c:pt idx="89">
                        <c:v>2089</c:v>
                      </c:pt>
                      <c:pt idx="90">
                        <c:v>2090</c:v>
                      </c:pt>
                      <c:pt idx="91">
                        <c:v>2091</c:v>
                      </c:pt>
                      <c:pt idx="92">
                        <c:v>2092</c:v>
                      </c:pt>
                      <c:pt idx="93">
                        <c:v>2093</c:v>
                      </c:pt>
                      <c:pt idx="94">
                        <c:v>2094</c:v>
                      </c:pt>
                      <c:pt idx="95">
                        <c:v>2095</c:v>
                      </c:pt>
                      <c:pt idx="96">
                        <c:v>2096</c:v>
                      </c:pt>
                      <c:pt idx="97">
                        <c:v>2097</c:v>
                      </c:pt>
                      <c:pt idx="98">
                        <c:v>2098</c:v>
                      </c:pt>
                      <c:pt idx="99">
                        <c:v>2099</c:v>
                      </c:pt>
                      <c:pt idx="100">
                        <c:v>2100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Sheet1!$AP$2:$EL$2</c15:sqref>
                        </c15:formulaRef>
                      </c:ext>
                    </c:extLst>
                    <c:numCache>
                      <c:formatCode>0.00%</c:formatCode>
                      <c:ptCount val="101"/>
                      <c:pt idx="0">
                        <c:v>0.19808148582138113</c:v>
                      </c:pt>
                      <c:pt idx="1">
                        <c:v>0.19221262504919792</c:v>
                      </c:pt>
                      <c:pt idx="2">
                        <c:v>0.18720564660284134</c:v>
                      </c:pt>
                      <c:pt idx="3">
                        <c:v>0.18139144869097373</c:v>
                      </c:pt>
                      <c:pt idx="4">
                        <c:v>0.1758657824316463</c:v>
                      </c:pt>
                      <c:pt idx="5">
                        <c:v>0.17118405415541763</c:v>
                      </c:pt>
                      <c:pt idx="6">
                        <c:v>0.1667206409615018</c:v>
                      </c:pt>
                      <c:pt idx="7">
                        <c:v>0.16247045511224265</c:v>
                      </c:pt>
                      <c:pt idx="8">
                        <c:v>0.15891198467875384</c:v>
                      </c:pt>
                      <c:pt idx="9">
                        <c:v>0.15603501114093876</c:v>
                      </c:pt>
                      <c:pt idx="10">
                        <c:v>0.15494387254401798</c:v>
                      </c:pt>
                      <c:pt idx="11">
                        <c:v>0.15420757110965969</c:v>
                      </c:pt>
                      <c:pt idx="12">
                        <c:v>0.15405669758389673</c:v>
                      </c:pt>
                      <c:pt idx="13">
                        <c:v>0.15350234233674795</c:v>
                      </c:pt>
                      <c:pt idx="14">
                        <c:v>0.15323722583059773</c:v>
                      </c:pt>
                      <c:pt idx="15">
                        <c:v>0.15313181276468274</c:v>
                      </c:pt>
                      <c:pt idx="16">
                        <c:v>0.15333659402475225</c:v>
                      </c:pt>
                      <c:pt idx="17">
                        <c:v>0.15458601232709693</c:v>
                      </c:pt>
                      <c:pt idx="18">
                        <c:v>0.15610550566586812</c:v>
                      </c:pt>
                      <c:pt idx="19">
                        <c:v>0.15742673822811118</c:v>
                      </c:pt>
                      <c:pt idx="20">
                        <c:v>0.15803311261069036</c:v>
                      </c:pt>
                      <c:pt idx="21">
                        <c:v>0.15839964384623367</c:v>
                      </c:pt>
                      <c:pt idx="22">
                        <c:v>0.15867285375699999</c:v>
                      </c:pt>
                      <c:pt idx="23">
                        <c:v>0.1586511146078963</c:v>
                      </c:pt>
                      <c:pt idx="24">
                        <c:v>0.15797286126243346</c:v>
                      </c:pt>
                      <c:pt idx="25">
                        <c:v>0.15659694020967133</c:v>
                      </c:pt>
                      <c:pt idx="26">
                        <c:v>0.15536549494133323</c:v>
                      </c:pt>
                      <c:pt idx="27">
                        <c:v>0.1533755598374931</c:v>
                      </c:pt>
                      <c:pt idx="28">
                        <c:v>0.15208721040955672</c:v>
                      </c:pt>
                      <c:pt idx="29">
                        <c:v>0.15078640591391929</c:v>
                      </c:pt>
                      <c:pt idx="30">
                        <c:v>0.14930441319455293</c:v>
                      </c:pt>
                      <c:pt idx="31">
                        <c:v>0.14758542422641757</c:v>
                      </c:pt>
                      <c:pt idx="32">
                        <c:v>0.145437816104803</c:v>
                      </c:pt>
                      <c:pt idx="33">
                        <c:v>0.14318499218535541</c:v>
                      </c:pt>
                      <c:pt idx="34">
                        <c:v>0.14101669580348322</c:v>
                      </c:pt>
                      <c:pt idx="35">
                        <c:v>0.13899534451135942</c:v>
                      </c:pt>
                      <c:pt idx="36">
                        <c:v>0.1372399599634786</c:v>
                      </c:pt>
                      <c:pt idx="37">
                        <c:v>0.1357538104510268</c:v>
                      </c:pt>
                      <c:pt idx="38">
                        <c:v>0.13455019317557967</c:v>
                      </c:pt>
                      <c:pt idx="39">
                        <c:v>0.13363078657995461</c:v>
                      </c:pt>
                      <c:pt idx="40">
                        <c:v>0.13298599758039575</c:v>
                      </c:pt>
                      <c:pt idx="41">
                        <c:v>0.13259016923291561</c:v>
                      </c:pt>
                      <c:pt idx="42">
                        <c:v>0.13242004809242652</c:v>
                      </c:pt>
                      <c:pt idx="43">
                        <c:v>0.13244862550249145</c:v>
                      </c:pt>
                      <c:pt idx="44">
                        <c:v>0.13264672927608598</c:v>
                      </c:pt>
                      <c:pt idx="45">
                        <c:v>0.13298468784646908</c:v>
                      </c:pt>
                      <c:pt idx="46">
                        <c:v>0.13343263802156533</c:v>
                      </c:pt>
                      <c:pt idx="47">
                        <c:v>0.13395445138558015</c:v>
                      </c:pt>
                      <c:pt idx="48">
                        <c:v>0.13451606148822659</c:v>
                      </c:pt>
                      <c:pt idx="49">
                        <c:v>0.13507941821868438</c:v>
                      </c:pt>
                      <c:pt idx="50">
                        <c:v>0.13560653673879952</c:v>
                      </c:pt>
                      <c:pt idx="51">
                        <c:v>0.13606801382968664</c:v>
                      </c:pt>
                      <c:pt idx="52">
                        <c:v>0.13643860872008093</c:v>
                      </c:pt>
                      <c:pt idx="53">
                        <c:v>0.1367009516240279</c:v>
                      </c:pt>
                      <c:pt idx="54">
                        <c:v>0.13684633060742621</c:v>
                      </c:pt>
                      <c:pt idx="55">
                        <c:v>0.13687201061634832</c:v>
                      </c:pt>
                      <c:pt idx="56">
                        <c:v>0.13678425831442506</c:v>
                      </c:pt>
                      <c:pt idx="57">
                        <c:v>0.13659187640169448</c:v>
                      </c:pt>
                      <c:pt idx="58">
                        <c:v>0.13631074755084219</c:v>
                      </c:pt>
                      <c:pt idx="59">
                        <c:v>0.13595552074206602</c:v>
                      </c:pt>
                      <c:pt idx="60">
                        <c:v>0.13554218265933574</c:v>
                      </c:pt>
                      <c:pt idx="61">
                        <c:v>0.13509285255046211</c:v>
                      </c:pt>
                      <c:pt idx="62">
                        <c:v>0.13463163513887552</c:v>
                      </c:pt>
                      <c:pt idx="63">
                        <c:v>0.1341715808950433</c:v>
                      </c:pt>
                      <c:pt idx="64">
                        <c:v>0.13373868242836959</c:v>
                      </c:pt>
                      <c:pt idx="65">
                        <c:v>0.1333537825341104</c:v>
                      </c:pt>
                      <c:pt idx="66">
                        <c:v>0.13303607955447633</c:v>
                      </c:pt>
                      <c:pt idx="67">
                        <c:v>0.13279838677549702</c:v>
                      </c:pt>
                      <c:pt idx="68">
                        <c:v>0.13265633151737041</c:v>
                      </c:pt>
                      <c:pt idx="69">
                        <c:v>0.13261435233467309</c:v>
                      </c:pt>
                      <c:pt idx="70">
                        <c:v>0.13267610010571446</c:v>
                      </c:pt>
                      <c:pt idx="71">
                        <c:v>0.13283754649331145</c:v>
                      </c:pt>
                      <c:pt idx="72">
                        <c:v>0.13309704450861479</c:v>
                      </c:pt>
                      <c:pt idx="73">
                        <c:v>0.13345206659888045</c:v>
                      </c:pt>
                      <c:pt idx="74">
                        <c:v>0.13388418230886992</c:v>
                      </c:pt>
                      <c:pt idx="75">
                        <c:v>0.13438042802423603</c:v>
                      </c:pt>
                      <c:pt idx="76">
                        <c:v>0.13492829322523148</c:v>
                      </c:pt>
                      <c:pt idx="77">
                        <c:v>0.13550977199231407</c:v>
                      </c:pt>
                      <c:pt idx="78">
                        <c:v>0.13610740884893863</c:v>
                      </c:pt>
                      <c:pt idx="79">
                        <c:v>0.13670127142894004</c:v>
                      </c:pt>
                      <c:pt idx="80">
                        <c:v>0.13727982004799902</c:v>
                      </c:pt>
                      <c:pt idx="81">
                        <c:v>0.1378293040157918</c:v>
                      </c:pt>
                      <c:pt idx="82">
                        <c:v>0.13833294531013757</c:v>
                      </c:pt>
                      <c:pt idx="83">
                        <c:v>0.13878281524122255</c:v>
                      </c:pt>
                      <c:pt idx="84">
                        <c:v>0.13917253663380202</c:v>
                      </c:pt>
                      <c:pt idx="85">
                        <c:v>0.13949207832713861</c:v>
                      </c:pt>
                      <c:pt idx="86">
                        <c:v>0.13974284056290953</c:v>
                      </c:pt>
                      <c:pt idx="87">
                        <c:v>0.13992105790731046</c:v>
                      </c:pt>
                      <c:pt idx="88">
                        <c:v>0.14003087979287679</c:v>
                      </c:pt>
                      <c:pt idx="89">
                        <c:v>0.14008133693467251</c:v>
                      </c:pt>
                      <c:pt idx="90">
                        <c:v>0.1400782108277028</c:v>
                      </c:pt>
                      <c:pt idx="91">
                        <c:v>0.14002549845139101</c:v>
                      </c:pt>
                      <c:pt idx="92">
                        <c:v>0.13994155311384762</c:v>
                      </c:pt>
                      <c:pt idx="93">
                        <c:v>0.13983182652387199</c:v>
                      </c:pt>
                      <c:pt idx="94">
                        <c:v>0.13971009342126264</c:v>
                      </c:pt>
                      <c:pt idx="95">
                        <c:v>0.13958781952743154</c:v>
                      </c:pt>
                      <c:pt idx="96">
                        <c:v>0.13947385266782564</c:v>
                      </c:pt>
                      <c:pt idx="97">
                        <c:v>0.13937967596150777</c:v>
                      </c:pt>
                      <c:pt idx="98">
                        <c:v>0.13931455981866092</c:v>
                      </c:pt>
                      <c:pt idx="99">
                        <c:v>0.13928426147426215</c:v>
                      </c:pt>
                      <c:pt idx="100">
                        <c:v>0.13929255472383367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83D-43BB-B487-C47C96439121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Sheet1!$AP$1:$EL$1</c15:sqref>
                        </c15:formulaRef>
                      </c:ext>
                    </c:extLst>
                    <c:strCache>
                      <c:ptCount val="10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  <c:pt idx="51">
                        <c:v>2051</c:v>
                      </c:pt>
                      <c:pt idx="52">
                        <c:v>2052</c:v>
                      </c:pt>
                      <c:pt idx="53">
                        <c:v>2053</c:v>
                      </c:pt>
                      <c:pt idx="54">
                        <c:v>2054</c:v>
                      </c:pt>
                      <c:pt idx="55">
                        <c:v>2055</c:v>
                      </c:pt>
                      <c:pt idx="56">
                        <c:v>2056</c:v>
                      </c:pt>
                      <c:pt idx="57">
                        <c:v>2057</c:v>
                      </c:pt>
                      <c:pt idx="58">
                        <c:v>2058</c:v>
                      </c:pt>
                      <c:pt idx="59">
                        <c:v>2059</c:v>
                      </c:pt>
                      <c:pt idx="60">
                        <c:v>2060</c:v>
                      </c:pt>
                      <c:pt idx="61">
                        <c:v>2061</c:v>
                      </c:pt>
                      <c:pt idx="62">
                        <c:v>2062</c:v>
                      </c:pt>
                      <c:pt idx="63">
                        <c:v>2063</c:v>
                      </c:pt>
                      <c:pt idx="64">
                        <c:v>2064</c:v>
                      </c:pt>
                      <c:pt idx="65">
                        <c:v>2065</c:v>
                      </c:pt>
                      <c:pt idx="66">
                        <c:v>2066</c:v>
                      </c:pt>
                      <c:pt idx="67">
                        <c:v>2067</c:v>
                      </c:pt>
                      <c:pt idx="68">
                        <c:v>2068</c:v>
                      </c:pt>
                      <c:pt idx="69">
                        <c:v>2069</c:v>
                      </c:pt>
                      <c:pt idx="70">
                        <c:v>2070</c:v>
                      </c:pt>
                      <c:pt idx="71">
                        <c:v>2071</c:v>
                      </c:pt>
                      <c:pt idx="72">
                        <c:v>2072</c:v>
                      </c:pt>
                      <c:pt idx="73">
                        <c:v>2073</c:v>
                      </c:pt>
                      <c:pt idx="74">
                        <c:v>2074</c:v>
                      </c:pt>
                      <c:pt idx="75">
                        <c:v>2075</c:v>
                      </c:pt>
                      <c:pt idx="76">
                        <c:v>2076</c:v>
                      </c:pt>
                      <c:pt idx="77">
                        <c:v>2077</c:v>
                      </c:pt>
                      <c:pt idx="78">
                        <c:v>2078</c:v>
                      </c:pt>
                      <c:pt idx="79">
                        <c:v>2079</c:v>
                      </c:pt>
                      <c:pt idx="80">
                        <c:v>2080</c:v>
                      </c:pt>
                      <c:pt idx="81">
                        <c:v>2081</c:v>
                      </c:pt>
                      <c:pt idx="82">
                        <c:v>2082</c:v>
                      </c:pt>
                      <c:pt idx="83">
                        <c:v>2083</c:v>
                      </c:pt>
                      <c:pt idx="84">
                        <c:v>2084</c:v>
                      </c:pt>
                      <c:pt idx="85">
                        <c:v>2085</c:v>
                      </c:pt>
                      <c:pt idx="86">
                        <c:v>2086</c:v>
                      </c:pt>
                      <c:pt idx="87">
                        <c:v>2087</c:v>
                      </c:pt>
                      <c:pt idx="88">
                        <c:v>2088</c:v>
                      </c:pt>
                      <c:pt idx="89">
                        <c:v>2089</c:v>
                      </c:pt>
                      <c:pt idx="90">
                        <c:v>2090</c:v>
                      </c:pt>
                      <c:pt idx="91">
                        <c:v>2091</c:v>
                      </c:pt>
                      <c:pt idx="92">
                        <c:v>2092</c:v>
                      </c:pt>
                      <c:pt idx="93">
                        <c:v>2093</c:v>
                      </c:pt>
                      <c:pt idx="94">
                        <c:v>2094</c:v>
                      </c:pt>
                      <c:pt idx="95">
                        <c:v>2095</c:v>
                      </c:pt>
                      <c:pt idx="96">
                        <c:v>2096</c:v>
                      </c:pt>
                      <c:pt idx="97">
                        <c:v>2097</c:v>
                      </c:pt>
                      <c:pt idx="98">
                        <c:v>2098</c:v>
                      </c:pt>
                      <c:pt idx="99">
                        <c:v>2099</c:v>
                      </c:pt>
                      <c:pt idx="100">
                        <c:v>2100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Sheet1!$AP$3:$EL$3</c15:sqref>
                        </c15:formulaRef>
                      </c:ext>
                    </c:extLst>
                    <c:numCache>
                      <c:formatCode>0.00%</c:formatCode>
                      <c:ptCount val="101"/>
                      <c:pt idx="0">
                        <c:v>0.68796665541078084</c:v>
                      </c:pt>
                      <c:pt idx="1">
                        <c:v>0.69335182326559741</c:v>
                      </c:pt>
                      <c:pt idx="2">
                        <c:v>0.69889017393911934</c:v>
                      </c:pt>
                      <c:pt idx="3">
                        <c:v>0.70388435224422974</c:v>
                      </c:pt>
                      <c:pt idx="4">
                        <c:v>0.70848130308318791</c:v>
                      </c:pt>
                      <c:pt idx="5">
                        <c:v>0.71200991682929482</c:v>
                      </c:pt>
                      <c:pt idx="6">
                        <c:v>0.71509705694920911</c:v>
                      </c:pt>
                      <c:pt idx="7">
                        <c:v>0.71788828961620488</c:v>
                      </c:pt>
                      <c:pt idx="8">
                        <c:v>0.72006062427828244</c:v>
                      </c:pt>
                      <c:pt idx="9">
                        <c:v>0.72152334989533484</c:v>
                      </c:pt>
                      <c:pt idx="10">
                        <c:v>0.72067950304336781</c:v>
                      </c:pt>
                      <c:pt idx="11">
                        <c:v>0.71997790983906007</c:v>
                      </c:pt>
                      <c:pt idx="12">
                        <c:v>0.71814521784601293</c:v>
                      </c:pt>
                      <c:pt idx="13">
                        <c:v>0.71523845853025303</c:v>
                      </c:pt>
                      <c:pt idx="14">
                        <c:v>0.71139665458445045</c:v>
                      </c:pt>
                      <c:pt idx="15">
                        <c:v>0.70725736343482037</c:v>
                      </c:pt>
                      <c:pt idx="16">
                        <c:v>0.70219241568581781</c:v>
                      </c:pt>
                      <c:pt idx="17">
                        <c:v>0.69553218628520774</c:v>
                      </c:pt>
                      <c:pt idx="18">
                        <c:v>0.6886792868795838</c:v>
                      </c:pt>
                      <c:pt idx="19">
                        <c:v>0.68216014872979536</c:v>
                      </c:pt>
                      <c:pt idx="20">
                        <c:v>0.67622298783054113</c:v>
                      </c:pt>
                      <c:pt idx="21">
                        <c:v>0.67050522908635468</c:v>
                      </c:pt>
                      <c:pt idx="22">
                        <c:v>0.66491128772018915</c:v>
                      </c:pt>
                      <c:pt idx="23">
                        <c:v>0.65997350286138012</c:v>
                      </c:pt>
                      <c:pt idx="24">
                        <c:v>0.65612801149166144</c:v>
                      </c:pt>
                      <c:pt idx="25">
                        <c:v>0.65355326212611042</c:v>
                      </c:pt>
                      <c:pt idx="26">
                        <c:v>0.65074303685414492</c:v>
                      </c:pt>
                      <c:pt idx="27">
                        <c:v>0.64875595635597638</c:v>
                      </c:pt>
                      <c:pt idx="28">
                        <c:v>0.64655160246781385</c:v>
                      </c:pt>
                      <c:pt idx="29">
                        <c:v>0.64395155666160142</c:v>
                      </c:pt>
                      <c:pt idx="30">
                        <c:v>0.64144572511409315</c:v>
                      </c:pt>
                      <c:pt idx="31">
                        <c:v>0.63969094078175426</c:v>
                      </c:pt>
                      <c:pt idx="32">
                        <c:v>0.63880591012911481</c:v>
                      </c:pt>
                      <c:pt idx="33">
                        <c:v>0.63850110403228266</c:v>
                      </c:pt>
                      <c:pt idx="34">
                        <c:v>0.63830174724558886</c:v>
                      </c:pt>
                      <c:pt idx="35">
                        <c:v>0.63749495785397348</c:v>
                      </c:pt>
                      <c:pt idx="36">
                        <c:v>0.6363181741678049</c:v>
                      </c:pt>
                      <c:pt idx="37">
                        <c:v>0.63458516200075299</c:v>
                      </c:pt>
                      <c:pt idx="38">
                        <c:v>0.6319314993648163</c:v>
                      </c:pt>
                      <c:pt idx="39">
                        <c:v>0.6282764779813772</c:v>
                      </c:pt>
                      <c:pt idx="40">
                        <c:v>0.6236783142357023</c:v>
                      </c:pt>
                      <c:pt idx="41">
                        <c:v>0.61889791785800796</c:v>
                      </c:pt>
                      <c:pt idx="42">
                        <c:v>0.61363686714897958</c:v>
                      </c:pt>
                      <c:pt idx="43">
                        <c:v>0.60816882762917102</c:v>
                      </c:pt>
                      <c:pt idx="44">
                        <c:v>0.6025124930197413</c:v>
                      </c:pt>
                      <c:pt idx="45">
                        <c:v>0.59662470192072281</c:v>
                      </c:pt>
                      <c:pt idx="46">
                        <c:v>0.59137744128285963</c:v>
                      </c:pt>
                      <c:pt idx="47">
                        <c:v>0.58622138929448486</c:v>
                      </c:pt>
                      <c:pt idx="48">
                        <c:v>0.58104579388842303</c:v>
                      </c:pt>
                      <c:pt idx="49">
                        <c:v>0.57591099133895785</c:v>
                      </c:pt>
                      <c:pt idx="50">
                        <c:v>0.57083296501117597</c:v>
                      </c:pt>
                      <c:pt idx="51">
                        <c:v>0.56579150782379339</c:v>
                      </c:pt>
                      <c:pt idx="52">
                        <c:v>0.56130246199756983</c:v>
                      </c:pt>
                      <c:pt idx="53">
                        <c:v>0.5572673710308832</c:v>
                      </c:pt>
                      <c:pt idx="54">
                        <c:v>0.55342515854816132</c:v>
                      </c:pt>
                      <c:pt idx="55">
                        <c:v>0.55009802003679487</c:v>
                      </c:pt>
                      <c:pt idx="56">
                        <c:v>0.54684871817935776</c:v>
                      </c:pt>
                      <c:pt idx="57">
                        <c:v>0.54391507600299027</c:v>
                      </c:pt>
                      <c:pt idx="58">
                        <c:v>0.54165144585531222</c:v>
                      </c:pt>
                      <c:pt idx="59">
                        <c:v>0.53967300646039473</c:v>
                      </c:pt>
                      <c:pt idx="60">
                        <c:v>0.53889891822461178</c:v>
                      </c:pt>
                      <c:pt idx="61">
                        <c:v>0.53903018754611398</c:v>
                      </c:pt>
                      <c:pt idx="62">
                        <c:v>0.53942187429033706</c:v>
                      </c:pt>
                      <c:pt idx="63">
                        <c:v>0.54004888959002029</c:v>
                      </c:pt>
                      <c:pt idx="64">
                        <c:v>0.5409989908415116</c:v>
                      </c:pt>
                      <c:pt idx="65">
                        <c:v>0.5420981912785191</c:v>
                      </c:pt>
                      <c:pt idx="66">
                        <c:v>0.54333284695076534</c:v>
                      </c:pt>
                      <c:pt idx="67">
                        <c:v>0.54516096265351066</c:v>
                      </c:pt>
                      <c:pt idx="68">
                        <c:v>0.54706436331219732</c:v>
                      </c:pt>
                      <c:pt idx="69">
                        <c:v>0.54874480949124005</c:v>
                      </c:pt>
                      <c:pt idx="70">
                        <c:v>0.5499076427282884</c:v>
                      </c:pt>
                      <c:pt idx="71">
                        <c:v>0.55088051444975428</c:v>
                      </c:pt>
                      <c:pt idx="72">
                        <c:v>0.55184021625536295</c:v>
                      </c:pt>
                      <c:pt idx="73">
                        <c:v>0.55258371575840448</c:v>
                      </c:pt>
                      <c:pt idx="74">
                        <c:v>0.55272297557714412</c:v>
                      </c:pt>
                      <c:pt idx="75">
                        <c:v>0.5522267527721676</c:v>
                      </c:pt>
                      <c:pt idx="76">
                        <c:v>0.55192014747499163</c:v>
                      </c:pt>
                      <c:pt idx="77">
                        <c:v>0.55089386580693989</c:v>
                      </c:pt>
                      <c:pt idx="78">
                        <c:v>0.55061597637658988</c:v>
                      </c:pt>
                      <c:pt idx="79">
                        <c:v>0.55034451487722491</c:v>
                      </c:pt>
                      <c:pt idx="80">
                        <c:v>0.5498762387197903</c:v>
                      </c:pt>
                      <c:pt idx="81">
                        <c:v>0.54915791104072187</c:v>
                      </c:pt>
                      <c:pt idx="82">
                        <c:v>0.5479569909737777</c:v>
                      </c:pt>
                      <c:pt idx="83">
                        <c:v>0.54661016664731277</c:v>
                      </c:pt>
                      <c:pt idx="84">
                        <c:v>0.54530004614575234</c:v>
                      </c:pt>
                      <c:pt idx="85">
                        <c:v>0.54406486803814791</c:v>
                      </c:pt>
                      <c:pt idx="86">
                        <c:v>0.54301891826192239</c:v>
                      </c:pt>
                      <c:pt idx="87">
                        <c:v>0.54214491331711112</c:v>
                      </c:pt>
                      <c:pt idx="88">
                        <c:v>0.54143938479905007</c:v>
                      </c:pt>
                      <c:pt idx="89">
                        <c:v>0.5408967516359996</c:v>
                      </c:pt>
                      <c:pt idx="90">
                        <c:v>0.54050808577006926</c:v>
                      </c:pt>
                      <c:pt idx="91">
                        <c:v>0.54025676347563512</c:v>
                      </c:pt>
                      <c:pt idx="92">
                        <c:v>0.54011702168482723</c:v>
                      </c:pt>
                      <c:pt idx="93">
                        <c:v>0.54007545940763269</c:v>
                      </c:pt>
                      <c:pt idx="94">
                        <c:v>0.54010940709087463</c:v>
                      </c:pt>
                      <c:pt idx="95">
                        <c:v>0.54020508621515673</c:v>
                      </c:pt>
                      <c:pt idx="96">
                        <c:v>0.54034187026220637</c:v>
                      </c:pt>
                      <c:pt idx="97">
                        <c:v>0.54050641893078821</c:v>
                      </c:pt>
                      <c:pt idx="98">
                        <c:v>0.5406793826768701</c:v>
                      </c:pt>
                      <c:pt idx="99">
                        <c:v>0.54083543376416598</c:v>
                      </c:pt>
                      <c:pt idx="100">
                        <c:v>0.54095624394271147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83D-43BB-B487-C47C96439121}"/>
                  </c:ext>
                </c:extLst>
              </c15:ser>
            </c15:filteredLineSeries>
          </c:ext>
        </c:extLst>
      </c:lineChart>
      <c:catAx>
        <c:axId val="22733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84874463"/>
        <c:crosses val="autoZero"/>
        <c:auto val="1"/>
        <c:lblAlgn val="ctr"/>
        <c:lblOffset val="100"/>
        <c:noMultiLvlLbl val="0"/>
      </c:catAx>
      <c:valAx>
        <c:axId val="84874463"/>
        <c:scaling>
          <c:orientation val="minMax"/>
          <c:min val="0.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22733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5557900214941"/>
          <c:y val="0.92127306689882804"/>
          <c:w val="0.73208884199570123"/>
          <c:h val="7.872693310117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16196146213428E-2"/>
          <c:y val="3.2897314469194902E-2"/>
          <c:w val="0.91397462817147856"/>
          <c:h val="0.81608456832718224"/>
        </c:manualLayout>
      </c:layout>
      <c:lineChart>
        <c:grouping val="standard"/>
        <c:varyColors val="0"/>
        <c:ser>
          <c:idx val="0"/>
          <c:order val="0"/>
          <c:tx>
            <c:strRef>
              <c:f>'Riziko Ch'!$B$4</c:f>
              <c:strCache>
                <c:ptCount val="1"/>
                <c:pt idx="0">
                  <c:v>2010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'Riziko Ch'!$A$5:$A$31</c:f>
              <c:strCache>
                <c:ptCount val="27"/>
                <c:pt idx="0">
                  <c:v>CZE</c:v>
                </c:pt>
                <c:pt idx="1">
                  <c:v>SVN</c:v>
                </c:pt>
                <c:pt idx="2">
                  <c:v>SVK</c:v>
                </c:pt>
                <c:pt idx="3">
                  <c:v>FIN</c:v>
                </c:pt>
                <c:pt idx="4">
                  <c:v>FRA</c:v>
                </c:pt>
                <c:pt idx="5">
                  <c:v>AUT</c:v>
                </c:pt>
                <c:pt idx="6">
                  <c:v>NLD</c:v>
                </c:pt>
                <c:pt idx="7">
                  <c:v>DNK</c:v>
                </c:pt>
                <c:pt idx="8">
                  <c:v>SWE</c:v>
                </c:pt>
                <c:pt idx="9">
                  <c:v>HUN</c:v>
                </c:pt>
                <c:pt idx="10">
                  <c:v>DEU</c:v>
                </c:pt>
                <c:pt idx="11">
                  <c:v>BEL</c:v>
                </c:pt>
                <c:pt idx="12">
                  <c:v>POL</c:v>
                </c:pt>
                <c:pt idx="13">
                  <c:v>MLT</c:v>
                </c:pt>
                <c:pt idx="14">
                  <c:v>LUX</c:v>
                </c:pt>
                <c:pt idx="15">
                  <c:v>IRL</c:v>
                </c:pt>
                <c:pt idx="16">
                  <c:v>PRT</c:v>
                </c:pt>
                <c:pt idx="17">
                  <c:v>CYP</c:v>
                </c:pt>
                <c:pt idx="18">
                  <c:v>HRV</c:v>
                </c:pt>
                <c:pt idx="19">
                  <c:v>ESP</c:v>
                </c:pt>
                <c:pt idx="20">
                  <c:v>ITA</c:v>
                </c:pt>
                <c:pt idx="21">
                  <c:v>EST</c:v>
                </c:pt>
                <c:pt idx="22">
                  <c:v>LTU</c:v>
                </c:pt>
                <c:pt idx="23">
                  <c:v>LVA</c:v>
                </c:pt>
                <c:pt idx="24">
                  <c:v>GRC</c:v>
                </c:pt>
                <c:pt idx="25">
                  <c:v>ROU</c:v>
                </c:pt>
                <c:pt idx="26">
                  <c:v>BGR</c:v>
                </c:pt>
              </c:strCache>
            </c:strRef>
          </c:cat>
          <c:val>
            <c:numRef>
              <c:f>'Riziko Ch'!$B$5:$B$31</c:f>
              <c:numCache>
                <c:formatCode>0.0</c:formatCode>
                <c:ptCount val="27"/>
                <c:pt idx="0">
                  <c:v>13.3</c:v>
                </c:pt>
                <c:pt idx="1">
                  <c:v>19</c:v>
                </c:pt>
                <c:pt idx="2">
                  <c:v>19.600000000000001</c:v>
                </c:pt>
                <c:pt idx="3">
                  <c:v>17.7</c:v>
                </c:pt>
                <c:pt idx="4">
                  <c:v>18</c:v>
                </c:pt>
                <c:pt idx="5">
                  <c:v>18.100000000000001</c:v>
                </c:pt>
                <c:pt idx="6">
                  <c:v>14.4</c:v>
                </c:pt>
                <c:pt idx="7">
                  <c:v>19.2</c:v>
                </c:pt>
                <c:pt idx="8">
                  <c:v>17.3</c:v>
                </c:pt>
                <c:pt idx="9">
                  <c:v>27.6</c:v>
                </c:pt>
                <c:pt idx="10">
                  <c:v>19.3</c:v>
                </c:pt>
                <c:pt idx="11">
                  <c:v>19.899999999999999</c:v>
                </c:pt>
                <c:pt idx="12">
                  <c:v>27.2</c:v>
                </c:pt>
                <c:pt idx="13">
                  <c:v>20</c:v>
                </c:pt>
                <c:pt idx="14">
                  <c:v>15.6</c:v>
                </c:pt>
                <c:pt idx="15">
                  <c:v>24.5</c:v>
                </c:pt>
                <c:pt idx="16">
                  <c:v>24.5</c:v>
                </c:pt>
                <c:pt idx="17">
                  <c:v>25.3</c:v>
                </c:pt>
                <c:pt idx="18">
                  <c:v>31.5</c:v>
                </c:pt>
                <c:pt idx="19">
                  <c:v>24.7</c:v>
                </c:pt>
                <c:pt idx="20">
                  <c:v>24</c:v>
                </c:pt>
                <c:pt idx="21">
                  <c:v>21.2</c:v>
                </c:pt>
                <c:pt idx="22">
                  <c:v>33.5</c:v>
                </c:pt>
                <c:pt idx="23">
                  <c:v>37.299999999999997</c:v>
                </c:pt>
                <c:pt idx="24">
                  <c:v>27.5</c:v>
                </c:pt>
                <c:pt idx="25">
                  <c:v>39.9</c:v>
                </c:pt>
                <c:pt idx="26">
                  <c:v>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D3-4304-8CE8-9508F23F41F5}"/>
            </c:ext>
          </c:extLst>
        </c:ser>
        <c:ser>
          <c:idx val="1"/>
          <c:order val="1"/>
          <c:tx>
            <c:strRef>
              <c:f>'Riziko Ch'!$C$4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'Riziko Ch'!$A$5:$A$31</c:f>
              <c:strCache>
                <c:ptCount val="27"/>
                <c:pt idx="0">
                  <c:v>CZE</c:v>
                </c:pt>
                <c:pt idx="1">
                  <c:v>SVN</c:v>
                </c:pt>
                <c:pt idx="2">
                  <c:v>SVK</c:v>
                </c:pt>
                <c:pt idx="3">
                  <c:v>FIN</c:v>
                </c:pt>
                <c:pt idx="4">
                  <c:v>FRA</c:v>
                </c:pt>
                <c:pt idx="5">
                  <c:v>AUT</c:v>
                </c:pt>
                <c:pt idx="6">
                  <c:v>NLD</c:v>
                </c:pt>
                <c:pt idx="7">
                  <c:v>DNK</c:v>
                </c:pt>
                <c:pt idx="8">
                  <c:v>SWE</c:v>
                </c:pt>
                <c:pt idx="9">
                  <c:v>HUN</c:v>
                </c:pt>
                <c:pt idx="10">
                  <c:v>DEU</c:v>
                </c:pt>
                <c:pt idx="11">
                  <c:v>BEL</c:v>
                </c:pt>
                <c:pt idx="12">
                  <c:v>POL</c:v>
                </c:pt>
                <c:pt idx="13">
                  <c:v>MLT</c:v>
                </c:pt>
                <c:pt idx="14">
                  <c:v>LUX</c:v>
                </c:pt>
                <c:pt idx="15">
                  <c:v>IRL</c:v>
                </c:pt>
                <c:pt idx="16">
                  <c:v>PRT</c:v>
                </c:pt>
                <c:pt idx="17">
                  <c:v>CYP</c:v>
                </c:pt>
                <c:pt idx="18">
                  <c:v>HRV</c:v>
                </c:pt>
                <c:pt idx="19">
                  <c:v>ESP</c:v>
                </c:pt>
                <c:pt idx="20">
                  <c:v>ITA</c:v>
                </c:pt>
                <c:pt idx="21">
                  <c:v>EST</c:v>
                </c:pt>
                <c:pt idx="22">
                  <c:v>LTU</c:v>
                </c:pt>
                <c:pt idx="23">
                  <c:v>LVA</c:v>
                </c:pt>
                <c:pt idx="24">
                  <c:v>GRC</c:v>
                </c:pt>
                <c:pt idx="25">
                  <c:v>ROU</c:v>
                </c:pt>
                <c:pt idx="26">
                  <c:v>BGR</c:v>
                </c:pt>
              </c:strCache>
            </c:strRef>
          </c:cat>
          <c:val>
            <c:numRef>
              <c:f>'Riziko Ch'!$C$5:$C$31</c:f>
              <c:numCache>
                <c:formatCode>0.0</c:formatCode>
                <c:ptCount val="27"/>
                <c:pt idx="0">
                  <c:v>13</c:v>
                </c:pt>
                <c:pt idx="1">
                  <c:v>19.7</c:v>
                </c:pt>
                <c:pt idx="2">
                  <c:v>17</c:v>
                </c:pt>
                <c:pt idx="3">
                  <c:v>17.3</c:v>
                </c:pt>
                <c:pt idx="4">
                  <c:v>16.399999999999999</c:v>
                </c:pt>
                <c:pt idx="5">
                  <c:v>17.399999999999999</c:v>
                </c:pt>
                <c:pt idx="6">
                  <c:v>16.100000000000001</c:v>
                </c:pt>
                <c:pt idx="7">
                  <c:v>18.2</c:v>
                </c:pt>
                <c:pt idx="8">
                  <c:v>18</c:v>
                </c:pt>
                <c:pt idx="9">
                  <c:v>26.2</c:v>
                </c:pt>
                <c:pt idx="10">
                  <c:v>20.2</c:v>
                </c:pt>
                <c:pt idx="11">
                  <c:v>20.399999999999999</c:v>
                </c:pt>
                <c:pt idx="12">
                  <c:v>22.7</c:v>
                </c:pt>
                <c:pt idx="13">
                  <c:v>21.9</c:v>
                </c:pt>
                <c:pt idx="14">
                  <c:v>17.2</c:v>
                </c:pt>
                <c:pt idx="15">
                  <c:v>25.2</c:v>
                </c:pt>
                <c:pt idx="16">
                  <c:v>26</c:v>
                </c:pt>
                <c:pt idx="17">
                  <c:v>28.8</c:v>
                </c:pt>
                <c:pt idx="18">
                  <c:v>29.3</c:v>
                </c:pt>
                <c:pt idx="19">
                  <c:v>27.4</c:v>
                </c:pt>
                <c:pt idx="20">
                  <c:v>27.6</c:v>
                </c:pt>
                <c:pt idx="21">
                  <c:v>24.7</c:v>
                </c:pt>
                <c:pt idx="22">
                  <c:v>28.7</c:v>
                </c:pt>
                <c:pt idx="23">
                  <c:v>30.7</c:v>
                </c:pt>
                <c:pt idx="24">
                  <c:v>34.9</c:v>
                </c:pt>
                <c:pt idx="25">
                  <c:v>35.1</c:v>
                </c:pt>
                <c:pt idx="26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3-4304-8CE8-9508F23F41F5}"/>
            </c:ext>
          </c:extLst>
        </c:ser>
        <c:ser>
          <c:idx val="2"/>
          <c:order val="2"/>
          <c:tx>
            <c:strRef>
              <c:f>'Riziko Ch'!$D$4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'Riziko Ch'!$A$5:$A$31</c:f>
              <c:strCache>
                <c:ptCount val="27"/>
                <c:pt idx="0">
                  <c:v>CZE</c:v>
                </c:pt>
                <c:pt idx="1">
                  <c:v>SVN</c:v>
                </c:pt>
                <c:pt idx="2">
                  <c:v>SVK</c:v>
                </c:pt>
                <c:pt idx="3">
                  <c:v>FIN</c:v>
                </c:pt>
                <c:pt idx="4">
                  <c:v>FRA</c:v>
                </c:pt>
                <c:pt idx="5">
                  <c:v>AUT</c:v>
                </c:pt>
                <c:pt idx="6">
                  <c:v>NLD</c:v>
                </c:pt>
                <c:pt idx="7">
                  <c:v>DNK</c:v>
                </c:pt>
                <c:pt idx="8">
                  <c:v>SWE</c:v>
                </c:pt>
                <c:pt idx="9">
                  <c:v>HUN</c:v>
                </c:pt>
                <c:pt idx="10">
                  <c:v>DEU</c:v>
                </c:pt>
                <c:pt idx="11">
                  <c:v>BEL</c:v>
                </c:pt>
                <c:pt idx="12">
                  <c:v>POL</c:v>
                </c:pt>
                <c:pt idx="13">
                  <c:v>MLT</c:v>
                </c:pt>
                <c:pt idx="14">
                  <c:v>LUX</c:v>
                </c:pt>
                <c:pt idx="15">
                  <c:v>IRL</c:v>
                </c:pt>
                <c:pt idx="16">
                  <c:v>PRT</c:v>
                </c:pt>
                <c:pt idx="17">
                  <c:v>CYP</c:v>
                </c:pt>
                <c:pt idx="18">
                  <c:v>HRV</c:v>
                </c:pt>
                <c:pt idx="19">
                  <c:v>ESP</c:v>
                </c:pt>
                <c:pt idx="20">
                  <c:v>ITA</c:v>
                </c:pt>
                <c:pt idx="21">
                  <c:v>EST</c:v>
                </c:pt>
                <c:pt idx="22">
                  <c:v>LTU</c:v>
                </c:pt>
                <c:pt idx="23">
                  <c:v>LVA</c:v>
                </c:pt>
                <c:pt idx="24">
                  <c:v>GRC</c:v>
                </c:pt>
                <c:pt idx="25">
                  <c:v>ROU</c:v>
                </c:pt>
                <c:pt idx="26">
                  <c:v>BGR</c:v>
                </c:pt>
              </c:strCache>
            </c:strRef>
          </c:cat>
          <c:val>
            <c:numRef>
              <c:f>'Riziko Ch'!$D$5:$D$31</c:f>
              <c:numCache>
                <c:formatCode>0.0</c:formatCode>
                <c:ptCount val="27"/>
                <c:pt idx="0">
                  <c:v>12.4</c:v>
                </c:pt>
                <c:pt idx="1">
                  <c:v>15</c:v>
                </c:pt>
                <c:pt idx="2">
                  <c:v>15.1</c:v>
                </c:pt>
                <c:pt idx="3">
                  <c:v>16</c:v>
                </c:pt>
                <c:pt idx="4">
                  <c:v>16.3</c:v>
                </c:pt>
                <c:pt idx="5">
                  <c:v>16.3</c:v>
                </c:pt>
                <c:pt idx="6">
                  <c:v>16.7</c:v>
                </c:pt>
                <c:pt idx="7">
                  <c:v>16.8</c:v>
                </c:pt>
                <c:pt idx="8">
                  <c:v>17.3</c:v>
                </c:pt>
                <c:pt idx="9">
                  <c:v>17.5</c:v>
                </c:pt>
                <c:pt idx="10">
                  <c:v>17.899999999999999</c:v>
                </c:pt>
                <c:pt idx="11">
                  <c:v>18.7</c:v>
                </c:pt>
                <c:pt idx="12">
                  <c:v>18.8</c:v>
                </c:pt>
                <c:pt idx="13">
                  <c:v>19.3</c:v>
                </c:pt>
                <c:pt idx="14">
                  <c:v>19.3</c:v>
                </c:pt>
                <c:pt idx="15">
                  <c:v>19.7</c:v>
                </c:pt>
                <c:pt idx="16">
                  <c:v>21.4</c:v>
                </c:pt>
                <c:pt idx="17">
                  <c:v>22</c:v>
                </c:pt>
                <c:pt idx="18">
                  <c:v>23.9</c:v>
                </c:pt>
                <c:pt idx="19">
                  <c:v>24</c:v>
                </c:pt>
                <c:pt idx="20">
                  <c:v>25.1</c:v>
                </c:pt>
                <c:pt idx="21">
                  <c:v>25.5</c:v>
                </c:pt>
                <c:pt idx="22">
                  <c:v>26.1</c:v>
                </c:pt>
                <c:pt idx="23">
                  <c:v>29.4</c:v>
                </c:pt>
                <c:pt idx="24">
                  <c:v>29.7</c:v>
                </c:pt>
                <c:pt idx="25">
                  <c:v>30.1</c:v>
                </c:pt>
                <c:pt idx="2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D3-4304-8CE8-9508F23F4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278879"/>
        <c:axId val="1484200479"/>
      </c:lineChart>
      <c:catAx>
        <c:axId val="154627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484200479"/>
        <c:crosses val="autoZero"/>
        <c:auto val="1"/>
        <c:lblAlgn val="ctr"/>
        <c:lblOffset val="100"/>
        <c:noMultiLvlLbl val="0"/>
      </c:catAx>
      <c:valAx>
        <c:axId val="1484200479"/>
        <c:scaling>
          <c:orientation val="minMax"/>
          <c:max val="50"/>
          <c:min val="1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k-SK"/>
          </a:p>
        </c:txPr>
        <c:crossAx val="154627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92279090113736"/>
          <c:y val="0.15450457652184341"/>
          <c:w val="0.43775443674636211"/>
          <c:h val="4.5290172061825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0.08269</cdr:x>
      <cdr:y>0</cdr:y>
    </cdr:from>
    <cdr:ext cx="300379" cy="273977"/>
    <cdr:sp macro="" textlink="">
      <cdr:nvSpPr>
        <cdr:cNvPr id="2" name="Rectangle: Single Corner Rounded 1">
          <a:extLst xmlns:a="http://schemas.openxmlformats.org/drawingml/2006/main">
            <a:ext uri="{FF2B5EF4-FFF2-40B4-BE49-F238E27FC236}">
              <a16:creationId xmlns:a16="http://schemas.microsoft.com/office/drawing/2014/main" id="{6F9F63CF-2526-4FB1-BE40-0689571F9252}"/>
            </a:ext>
          </a:extLst>
        </cdr:cNvPr>
        <cdr:cNvSpPr/>
      </cdr:nvSpPr>
      <cdr:spPr>
        <a:xfrm xmlns:a="http://schemas.openxmlformats.org/drawingml/2006/main">
          <a:off x="410821" y="0"/>
          <a:ext cx="300379" cy="273977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/>
        </a:p>
      </cdr:txBody>
    </cdr:sp>
  </cdr:abs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0.67921</cdr:x>
      <cdr:y>0.89046</cdr:y>
    </cdr:from>
    <cdr:to>
      <cdr:x>0.70642</cdr:x>
      <cdr:y>0.97703</cdr:y>
    </cdr:to>
    <cdr:sp macro="" textlink="">
      <cdr:nvSpPr>
        <cdr:cNvPr id="2" name="Rectangle: Single Corner Rounded 1">
          <a:extLst xmlns:a="http://schemas.openxmlformats.org/drawingml/2006/main">
            <a:ext uri="{FF2B5EF4-FFF2-40B4-BE49-F238E27FC236}">
              <a16:creationId xmlns:a16="http://schemas.microsoft.com/office/drawing/2014/main" id="{343BBFE2-73EB-457D-B8C7-79089C7E8ED4}"/>
            </a:ext>
          </a:extLst>
        </cdr:cNvPr>
        <cdr:cNvSpPr/>
      </cdr:nvSpPr>
      <cdr:spPr>
        <a:xfrm xmlns:a="http://schemas.openxmlformats.org/drawingml/2006/main">
          <a:off x="3850640" y="3417207"/>
          <a:ext cx="154264" cy="332217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k-SK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16.06.2021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067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35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12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943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2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rgbClr val="A683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7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A6835A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904B-384E-4C45-8724-D7142D5C4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0232" y="4071876"/>
            <a:ext cx="6720576" cy="1505116"/>
          </a:xfrm>
        </p:spPr>
        <p:txBody>
          <a:bodyPr>
            <a:normAutofit/>
          </a:bodyPr>
          <a:lstStyle/>
          <a:p>
            <a:r>
              <a:rPr lang="sk-SK" sz="3200" dirty="0"/>
              <a:t>Finančné riadenie podnikov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10" y="1475704"/>
            <a:ext cx="10461789" cy="1832164"/>
          </a:xfrm>
        </p:spPr>
        <p:txBody>
          <a:bodyPr/>
          <a:lstStyle/>
          <a:p>
            <a:r>
              <a:rPr lang="sk-SK" sz="5400" dirty="0"/>
              <a:t>Ekonomický výhľad a štrukturálne výzvy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140" y="5241810"/>
            <a:ext cx="2838510" cy="396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k-SK" sz="1600" dirty="0"/>
              <a:t>Ľudovít Ódor</a:t>
            </a:r>
          </a:p>
          <a:p>
            <a:pPr>
              <a:spcBef>
                <a:spcPts val="0"/>
              </a:spcBef>
            </a:pPr>
            <a:r>
              <a:rPr lang="sk-SK" sz="1100" dirty="0"/>
              <a:t>viceguvernér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88DE44-66AC-6E4D-96CC-8A6B5732BDE8}"/>
              </a:ext>
            </a:extLst>
          </p:cNvPr>
          <p:cNvSpPr/>
          <p:nvPr/>
        </p:nvSpPr>
        <p:spPr>
          <a:xfrm>
            <a:off x="7043203" y="5232923"/>
            <a:ext cx="402683" cy="402683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264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5615F1-5769-7D4E-953F-2F3FE21A244A}"/>
              </a:ext>
            </a:extLst>
          </p:cNvPr>
          <p:cNvSpPr/>
          <p:nvPr/>
        </p:nvSpPr>
        <p:spPr>
          <a:xfrm>
            <a:off x="7047308" y="5714542"/>
            <a:ext cx="402683" cy="402683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264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32CCE-0B10-E645-A89C-42E892BCC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966" y="5336909"/>
            <a:ext cx="213739" cy="22442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76D2E-A450-2146-B8DC-9757DAAD9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91" y="5789478"/>
            <a:ext cx="234929" cy="25085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310A52-342B-47EF-A9A1-E6653A219814}"/>
              </a:ext>
            </a:extLst>
          </p:cNvPr>
          <p:cNvSpPr txBox="1">
            <a:spLocks/>
          </p:cNvSpPr>
          <p:nvPr/>
        </p:nvSpPr>
        <p:spPr>
          <a:xfrm>
            <a:off x="7581139" y="5707123"/>
            <a:ext cx="2022074" cy="415559"/>
          </a:xfrm>
          <a:prstGeom prst="rect">
            <a:avLst/>
          </a:prstGeom>
        </p:spPr>
        <p:txBody>
          <a:bodyPr vert="horz" lIns="82296" tIns="41148" rIns="82296" bIns="41148" rtlCol="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dirty="0"/>
              <a:t>17. jún 2021</a:t>
            </a:r>
          </a:p>
        </p:txBody>
      </p:sp>
    </p:spTree>
    <p:extLst>
      <p:ext uri="{BB962C8B-B14F-4D97-AF65-F5344CB8AC3E}">
        <p14:creationId xmlns:p14="http://schemas.microsoft.com/office/powerpoint/2010/main" val="183411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927E3-25DD-4587-8930-32B4F94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16248E-B7EE-441B-B4AB-98AA062BE8EC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45990" y="328045"/>
            <a:ext cx="10345822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b="1" dirty="0">
                <a:solidFill>
                  <a:schemeClr val="bg1"/>
                </a:solidFill>
              </a:rPr>
              <a:t>Základné ukazovatele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3C5AE-4D9A-402C-9737-205EA4EF792F}"/>
              </a:ext>
            </a:extLst>
          </p:cNvPr>
          <p:cNvSpPr txBox="1"/>
          <p:nvPr/>
        </p:nvSpPr>
        <p:spPr>
          <a:xfrm>
            <a:off x="1450786" y="6130741"/>
            <a:ext cx="4397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latin typeface="Cambria" panose="02040503050406030204" pitchFamily="18" charset="0"/>
              </a:rPr>
              <a:t>Zdroj: Výpočty NBS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9165C2-D7F3-4946-8222-FCD898A14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88266"/>
              </p:ext>
            </p:extLst>
          </p:nvPr>
        </p:nvGraphicFramePr>
        <p:xfrm>
          <a:off x="1450786" y="1317184"/>
          <a:ext cx="8855707" cy="5044389"/>
        </p:xfrm>
        <a:graphic>
          <a:graphicData uri="http://schemas.openxmlformats.org/drawingml/2006/table">
            <a:tbl>
              <a:tblPr/>
              <a:tblGrid>
                <a:gridCol w="189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687317902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820400402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670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Skutočnosť</a:t>
                      </a: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P1Q-2021</a:t>
                      </a: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Zmena oproti P4Q-2020</a:t>
                      </a:r>
                    </a:p>
                  </a:txBody>
                  <a:tcPr marL="7419" marR="7419" marT="7419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419" marR="7419" marT="741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93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marL="7419" marR="7419" marT="74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marL="7419" marR="7419" marT="74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marL="7419" marR="7419" marT="74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marL="7419" marR="7419" marT="74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HDP</a:t>
                      </a:r>
                    </a:p>
                    <a:p>
                      <a:pPr algn="l" rtl="0" fontAlgn="ctr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(medziročný rast v %)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-5,2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HICP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k-SK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(medziročný rast v %)</a:t>
                      </a:r>
                    </a:p>
                  </a:txBody>
                  <a:tcPr marL="7419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Priemerná nominálna mzda</a:t>
                      </a:r>
                    </a:p>
                    <a:p>
                      <a:pPr algn="l" rtl="0" fontAlgn="ctr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(medziročný rast v %)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Priemerná reálna mzda</a:t>
                      </a:r>
                    </a:p>
                    <a:p>
                      <a:pPr algn="l" rtl="0" fontAlgn="ctr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(medziročný rast v %)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2,7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Zamestnanosť</a:t>
                      </a:r>
                    </a:p>
                    <a:p>
                      <a:pPr algn="l" rtl="0" fontAlgn="ctr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(medziročný rast v %, ESA 2010)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Miera </a:t>
                      </a:r>
                    </a:p>
                    <a:p>
                      <a:pPr algn="l" rtl="0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nezamestnanosti </a:t>
                      </a:r>
                    </a:p>
                    <a:p>
                      <a:pPr algn="l" rtl="0" fontAlgn="ctr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(%, VZPS)</a:t>
                      </a:r>
                    </a:p>
                  </a:txBody>
                  <a:tcPr marL="66767" marR="7419" marT="741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84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2181095" y="3028152"/>
            <a:ext cx="7237226" cy="9273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k-SK" sz="3200" b="1" dirty="0">
                <a:solidFill>
                  <a:srgbClr val="0067AC"/>
                </a:solidFill>
              </a:rPr>
              <a:t>Štrukturálne výzvy</a:t>
            </a:r>
            <a:endParaRPr lang="sk-SK" sz="32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4FB5DB-BCCC-4828-B339-F8046A2E1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48253-4782-4DC7-9782-914638A3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677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64CF7-0C08-4ED8-961D-67787169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FC10E-F43B-48BF-A07F-45B6EC0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C0CB4-F057-4680-AFD5-DB0EEF54F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841" y="140757"/>
            <a:ext cx="9191400" cy="687119"/>
          </a:xfrm>
        </p:spPr>
        <p:txBody>
          <a:bodyPr>
            <a:normAutofit/>
          </a:bodyPr>
          <a:lstStyle/>
          <a:p>
            <a:r>
              <a:rPr lang="sk-SK" sz="3200" b="1" dirty="0"/>
              <a:t>Ekonomická výkonnosť stagnuje</a:t>
            </a:r>
          </a:p>
          <a:p>
            <a:endParaRPr lang="sk-SK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367592-381A-4535-A569-D82AA7D80511}"/>
              </a:ext>
            </a:extLst>
          </p:cNvPr>
          <p:cNvGraphicFramePr>
            <a:graphicFrameLocks/>
          </p:cNvGraphicFramePr>
          <p:nvPr/>
        </p:nvGraphicFramePr>
        <p:xfrm>
          <a:off x="6522719" y="2174240"/>
          <a:ext cx="4968241" cy="394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6878A0-B878-4A97-ACC5-5827FB766623}"/>
              </a:ext>
            </a:extLst>
          </p:cNvPr>
          <p:cNvSpPr txBox="1"/>
          <p:nvPr/>
        </p:nvSpPr>
        <p:spPr>
          <a:xfrm>
            <a:off x="85383" y="999665"/>
            <a:ext cx="1160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400" dirty="0">
                <a:solidFill>
                  <a:srgbClr val="0067AC"/>
                </a:solidFill>
                <a:latin typeface="Cambria" panose="02040503050406030204" pitchFamily="18" charset="0"/>
              </a:rPr>
              <a:t>Cenová konvergencia napreduje, ale stagnácia v konvergencii HDP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400" dirty="0">
                <a:solidFill>
                  <a:srgbClr val="0067AC"/>
                </a:solidFill>
                <a:latin typeface="Cambria" panose="02040503050406030204" pitchFamily="18" charset="0"/>
              </a:rPr>
              <a:t>Veľmi silná pozícia BA regiónu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C48ACD-7722-42F6-80B8-BA83A0CB843E}"/>
              </a:ext>
            </a:extLst>
          </p:cNvPr>
          <p:cNvGraphicFramePr>
            <a:graphicFrameLocks/>
          </p:cNvGraphicFramePr>
          <p:nvPr/>
        </p:nvGraphicFramePr>
        <p:xfrm>
          <a:off x="375920" y="2260101"/>
          <a:ext cx="5862320" cy="385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4679CA-9259-469F-B48A-11D9DE3968DD}"/>
              </a:ext>
            </a:extLst>
          </p:cNvPr>
          <p:cNvSpPr txBox="1"/>
          <p:nvPr/>
        </p:nvSpPr>
        <p:spPr>
          <a:xfrm>
            <a:off x="435841" y="1952323"/>
            <a:ext cx="36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5475" algn="l"/>
              </a:tabLs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Vývoj konvergencie - % priemeru EU v PPP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A92EB-2265-4E3B-A816-6F527B151590}"/>
              </a:ext>
            </a:extLst>
          </p:cNvPr>
          <p:cNvSpPr txBox="1"/>
          <p:nvPr/>
        </p:nvSpPr>
        <p:spPr>
          <a:xfrm>
            <a:off x="6726439" y="1651020"/>
            <a:ext cx="516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5475" algn="l"/>
              </a:tabLs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Regionálne HDP na obyvateľa v PPP (HDP za rok 2019 najsilnejšieho regiónu v každej krajine = 100)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2651E-4AA7-42E9-9443-E55427D60313}"/>
              </a:ext>
            </a:extLst>
          </p:cNvPr>
          <p:cNvSpPr/>
          <p:nvPr/>
        </p:nvSpPr>
        <p:spPr>
          <a:xfrm>
            <a:off x="375920" y="6042049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10183F-634E-4AF9-AB5F-761B43EC6C6A}"/>
              </a:ext>
            </a:extLst>
          </p:cNvPr>
          <p:cNvSpPr/>
          <p:nvPr/>
        </p:nvSpPr>
        <p:spPr>
          <a:xfrm>
            <a:off x="6522719" y="6133490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</p:spTree>
    <p:extLst>
      <p:ext uri="{BB962C8B-B14F-4D97-AF65-F5344CB8AC3E}">
        <p14:creationId xmlns:p14="http://schemas.microsoft.com/office/powerpoint/2010/main" val="1326103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9E446-5AB5-490B-A4C6-9A53C64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E159-DB8D-45D5-BDBC-5760E7F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13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8F94-3496-427B-A209-5AFF5D0C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138" y="310686"/>
            <a:ext cx="9856403" cy="442352"/>
          </a:xfrm>
        </p:spPr>
        <p:txBody>
          <a:bodyPr>
            <a:noAutofit/>
          </a:bodyPr>
          <a:lstStyle/>
          <a:p>
            <a:r>
              <a:rPr lang="sk-SK" sz="3200" b="1" dirty="0"/>
              <a:t>Konvergencia kvantitu práce nepostačuje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A2C88-03CF-4083-B3E7-3921BBC866AC}"/>
              </a:ext>
            </a:extLst>
          </p:cNvPr>
          <p:cNvSpPr txBox="1"/>
          <p:nvPr/>
        </p:nvSpPr>
        <p:spPr>
          <a:xfrm>
            <a:off x="85383" y="1093413"/>
            <a:ext cx="1160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200" dirty="0">
                <a:solidFill>
                  <a:srgbClr val="0067AC"/>
                </a:solidFill>
                <a:latin typeface="Cambria" panose="02040503050406030204" pitchFamily="18" charset="0"/>
              </a:rPr>
              <a:t>Rast ťahaný cez produktivitu práce a mieru zamestnanosti, viditeľný už vplyv demografie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200" dirty="0">
                <a:solidFill>
                  <a:srgbClr val="0067AC"/>
                </a:solidFill>
                <a:latin typeface="Cambria" panose="02040503050406030204" pitchFamily="18" charset="0"/>
              </a:rPr>
              <a:t>V porovnaní s susedmi výraznejšia strata tempa v 2 polovici poslednej dekády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B8E240-3351-4340-8B03-9BE11B3C356E}"/>
              </a:ext>
            </a:extLst>
          </p:cNvPr>
          <p:cNvGraphicFramePr>
            <a:graphicFrameLocks/>
          </p:cNvGraphicFramePr>
          <p:nvPr/>
        </p:nvGraphicFramePr>
        <p:xfrm>
          <a:off x="276138" y="2257004"/>
          <a:ext cx="5481383" cy="39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B277AC5-6A7B-434D-A231-31313BB27073}"/>
              </a:ext>
            </a:extLst>
          </p:cNvPr>
          <p:cNvGraphicFramePr>
            <a:graphicFrameLocks/>
          </p:cNvGraphicFramePr>
          <p:nvPr/>
        </p:nvGraphicFramePr>
        <p:xfrm>
          <a:off x="6558060" y="2243225"/>
          <a:ext cx="5227540" cy="403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452A256-3A40-4B28-9A7A-4E2FD7BC65F8}"/>
              </a:ext>
            </a:extLst>
          </p:cNvPr>
          <p:cNvSpPr/>
          <p:nvPr/>
        </p:nvSpPr>
        <p:spPr>
          <a:xfrm>
            <a:off x="406400" y="1930368"/>
            <a:ext cx="3935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Faktory ekonomického rastu Slovenska (p. b. HDP)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526E5-E072-4B92-B322-2447843502EA}"/>
              </a:ext>
            </a:extLst>
          </p:cNvPr>
          <p:cNvSpPr/>
          <p:nvPr/>
        </p:nvSpPr>
        <p:spPr>
          <a:xfrm>
            <a:off x="6929120" y="193036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(rozdiel priemeru 2016-2019 oproti 2010-2015 v p. b. HDP)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FCD1B-802A-4F4B-B0B1-27DDBDC80720}"/>
              </a:ext>
            </a:extLst>
          </p:cNvPr>
          <p:cNvSpPr/>
          <p:nvPr/>
        </p:nvSpPr>
        <p:spPr>
          <a:xfrm>
            <a:off x="301032" y="6103352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A363C-E2D3-4E22-87D9-EC07D069F4A2}"/>
              </a:ext>
            </a:extLst>
          </p:cNvPr>
          <p:cNvSpPr/>
          <p:nvPr/>
        </p:nvSpPr>
        <p:spPr>
          <a:xfrm>
            <a:off x="6836821" y="6147141"/>
            <a:ext cx="1944763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</a:t>
            </a:r>
            <a:r>
              <a:rPr lang="sk-SK" sz="1050" i="1" dirty="0" err="1">
                <a:solidFill>
                  <a:srgbClr val="0067AC"/>
                </a:solidFill>
                <a:latin typeface="Cambria" panose="02040503050406030204" pitchFamily="18" charset="0"/>
              </a:rPr>
              <a:t>Total</a:t>
            </a: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 </a:t>
            </a:r>
            <a:r>
              <a:rPr lang="sk-SK" sz="1050" i="1" dirty="0" err="1">
                <a:solidFill>
                  <a:srgbClr val="0067AC"/>
                </a:solidFill>
                <a:latin typeface="Cambria" panose="02040503050406030204" pitchFamily="18" charset="0"/>
              </a:rPr>
              <a:t>Economy</a:t>
            </a: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 </a:t>
            </a:r>
            <a:r>
              <a:rPr lang="sk-SK" sz="1050" i="1" dirty="0" err="1">
                <a:solidFill>
                  <a:srgbClr val="0067AC"/>
                </a:solidFill>
                <a:latin typeface="Cambria" panose="02040503050406030204" pitchFamily="18" charset="0"/>
              </a:rPr>
              <a:t>Database</a:t>
            </a:r>
            <a:endParaRPr lang="sk-SK" sz="1050" i="1" dirty="0">
              <a:solidFill>
                <a:srgbClr val="0067A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9E446-5AB5-490B-A4C6-9A53C64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E159-DB8D-45D5-BDBC-5760E7F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14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8F94-3496-427B-A209-5AFF5D0C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138" y="80403"/>
            <a:ext cx="9580926" cy="687119"/>
          </a:xfrm>
        </p:spPr>
        <p:txBody>
          <a:bodyPr>
            <a:noAutofit/>
          </a:bodyPr>
          <a:lstStyle/>
          <a:p>
            <a:r>
              <a:rPr lang="sk-SK" sz="3200" b="1" dirty="0"/>
              <a:t>Pracovná sila nezodpovedá požiadavkám trhu práce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A2C88-03CF-4083-B3E7-3921BBC866AC}"/>
              </a:ext>
            </a:extLst>
          </p:cNvPr>
          <p:cNvSpPr txBox="1"/>
          <p:nvPr/>
        </p:nvSpPr>
        <p:spPr>
          <a:xfrm>
            <a:off x="293601" y="1143500"/>
            <a:ext cx="1160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400" dirty="0">
                <a:solidFill>
                  <a:srgbClr val="0067AC"/>
                </a:solidFill>
                <a:latin typeface="Cambria" panose="02040503050406030204" pitchFamily="18" charset="0"/>
              </a:rPr>
              <a:t>školstvo negeneruje dostatok vedomostí potrebných pre trh práce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62863-7C23-4C56-9591-DE0CE17C4032}"/>
              </a:ext>
            </a:extLst>
          </p:cNvPr>
          <p:cNvSpPr/>
          <p:nvPr/>
        </p:nvSpPr>
        <p:spPr>
          <a:xfrm>
            <a:off x="746647" y="1887735"/>
            <a:ext cx="6096000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Nesúlad medzi vykonávanou prácou a študijným odborom (%, 2019)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F9FFBD-9D5A-4537-9AB7-6CB551855A2A}"/>
              </a:ext>
            </a:extLst>
          </p:cNvPr>
          <p:cNvGraphicFramePr>
            <a:graphicFrameLocks/>
          </p:cNvGraphicFramePr>
          <p:nvPr/>
        </p:nvGraphicFramePr>
        <p:xfrm>
          <a:off x="661048" y="2357120"/>
          <a:ext cx="4926952" cy="386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52FE9C-F7E8-401F-AEA3-61EAA98363D0}"/>
              </a:ext>
            </a:extLst>
          </p:cNvPr>
          <p:cNvGraphicFramePr>
            <a:graphicFrameLocks/>
          </p:cNvGraphicFramePr>
          <p:nvPr/>
        </p:nvGraphicFramePr>
        <p:xfrm>
          <a:off x="6096000" y="2380330"/>
          <a:ext cx="5669280" cy="383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09186DB-7F7F-4AEF-A024-ADF07D86B3A6}"/>
              </a:ext>
            </a:extLst>
          </p:cNvPr>
          <p:cNvSpPr/>
          <p:nvPr/>
        </p:nvSpPr>
        <p:spPr>
          <a:xfrm>
            <a:off x="6390640" y="1856970"/>
            <a:ext cx="5374640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Vysokoškoláci na pracovných miestach s nižším požadovaným vzdelaním (%, 2019) </a:t>
            </a: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5772E9D-AB2E-48F8-826C-CD4D850FD5C6}"/>
              </a:ext>
            </a:extLst>
          </p:cNvPr>
          <p:cNvSpPr/>
          <p:nvPr/>
        </p:nvSpPr>
        <p:spPr>
          <a:xfrm>
            <a:off x="5435600" y="5797537"/>
            <a:ext cx="152400" cy="332217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3098C3-3301-4891-A09B-F84C9CFC1167}"/>
              </a:ext>
            </a:extLst>
          </p:cNvPr>
          <p:cNvSpPr/>
          <p:nvPr/>
        </p:nvSpPr>
        <p:spPr>
          <a:xfrm>
            <a:off x="547633" y="6097840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921D6-A2FB-4F0B-B1F9-1F26D9C9CD82}"/>
              </a:ext>
            </a:extLst>
          </p:cNvPr>
          <p:cNvSpPr/>
          <p:nvPr/>
        </p:nvSpPr>
        <p:spPr>
          <a:xfrm>
            <a:off x="6390640" y="6160632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</p:spTree>
    <p:extLst>
      <p:ext uri="{BB962C8B-B14F-4D97-AF65-F5344CB8AC3E}">
        <p14:creationId xmlns:p14="http://schemas.microsoft.com/office/powerpoint/2010/main" val="204584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7FB12-4425-4E8D-8188-6229B418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6C9E2-C52D-4EF1-9AA7-C8D3CA43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15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0CAB0-E982-4A65-8038-8BF68B236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161" y="41092"/>
            <a:ext cx="9897033" cy="687119"/>
          </a:xfrm>
        </p:spPr>
        <p:txBody>
          <a:bodyPr>
            <a:noAutofit/>
          </a:bodyPr>
          <a:lstStyle/>
          <a:p>
            <a:r>
              <a:rPr lang="sk-SK" sz="3200" b="1" dirty="0"/>
              <a:t>Udržateľnosť verejných financií ohrozuje najmä starnutie populácie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3D8577-B560-4490-9DC2-423204595F50}"/>
              </a:ext>
            </a:extLst>
          </p:cNvPr>
          <p:cNvGraphicFramePr/>
          <p:nvPr/>
        </p:nvGraphicFramePr>
        <p:xfrm>
          <a:off x="225162" y="2449920"/>
          <a:ext cx="6950687" cy="35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BF001D-31DF-4D1B-A7D3-AA878A1F59D1}"/>
              </a:ext>
            </a:extLst>
          </p:cNvPr>
          <p:cNvGraphicFramePr/>
          <p:nvPr/>
        </p:nvGraphicFramePr>
        <p:xfrm>
          <a:off x="7370761" y="2452049"/>
          <a:ext cx="4432355" cy="359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CD2D73E-0314-4729-A29B-FDB4A568FA78}"/>
              </a:ext>
            </a:extLst>
          </p:cNvPr>
          <p:cNvSpPr/>
          <p:nvPr/>
        </p:nvSpPr>
        <p:spPr>
          <a:xfrm>
            <a:off x="7469652" y="2222189"/>
            <a:ext cx="3685177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Populácia - miera závislosti na Slovensku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0E8AC-D638-4A59-84F3-F3CC17C5C8D1}"/>
              </a:ext>
            </a:extLst>
          </p:cNvPr>
          <p:cNvSpPr txBox="1"/>
          <p:nvPr/>
        </p:nvSpPr>
        <p:spPr>
          <a:xfrm>
            <a:off x="293600" y="1129878"/>
            <a:ext cx="1182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200" dirty="0">
                <a:solidFill>
                  <a:srgbClr val="0067AC"/>
                </a:solidFill>
                <a:latin typeface="Cambria" panose="02040503050406030204" pitchFamily="18" charset="0"/>
              </a:rPr>
              <a:t>Pandémia zvýšila mieru zadlženia VS a budúce náklady starnutia je potrebné eliminovať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200" dirty="0">
                <a:solidFill>
                  <a:srgbClr val="0067AC"/>
                </a:solidFill>
                <a:latin typeface="Cambria" panose="02040503050406030204" pitchFamily="18" charset="0"/>
              </a:rPr>
              <a:t>po odznení ekonomických následkov pandémie nutná konsolidácia VF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1B2D7-19B7-454C-A737-A908FAE02A10}"/>
              </a:ext>
            </a:extLst>
          </p:cNvPr>
          <p:cNvSpPr/>
          <p:nvPr/>
        </p:nvSpPr>
        <p:spPr>
          <a:xfrm>
            <a:off x="518965" y="2217760"/>
            <a:ext cx="4186467" cy="318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Indikátor udržateľnosti verejných financií S2  (2020)  </a:t>
            </a: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6962A45D-2A83-4F47-B756-65A1C45E00FE}"/>
              </a:ext>
            </a:extLst>
          </p:cNvPr>
          <p:cNvSpPr/>
          <p:nvPr/>
        </p:nvSpPr>
        <p:spPr>
          <a:xfrm>
            <a:off x="6586197" y="5809280"/>
            <a:ext cx="216000" cy="252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DEF33-2FB4-4100-9725-09A852BE5CEB}"/>
              </a:ext>
            </a:extLst>
          </p:cNvPr>
          <p:cNvSpPr/>
          <p:nvPr/>
        </p:nvSpPr>
        <p:spPr>
          <a:xfrm>
            <a:off x="375920" y="6060590"/>
            <a:ext cx="705642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35877-7B71-459B-8CB0-F536BABC919F}"/>
              </a:ext>
            </a:extLst>
          </p:cNvPr>
          <p:cNvSpPr/>
          <p:nvPr/>
        </p:nvSpPr>
        <p:spPr>
          <a:xfrm>
            <a:off x="7469652" y="6053409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</p:spTree>
    <p:extLst>
      <p:ext uri="{BB962C8B-B14F-4D97-AF65-F5344CB8AC3E}">
        <p14:creationId xmlns:p14="http://schemas.microsoft.com/office/powerpoint/2010/main" val="361372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9E446-5AB5-490B-A4C6-9A53C64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E159-DB8D-45D5-BDBC-5760E7F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16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8F94-3496-427B-A209-5AFF5D0C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138" y="100227"/>
            <a:ext cx="9580926" cy="687119"/>
          </a:xfrm>
        </p:spPr>
        <p:txBody>
          <a:bodyPr>
            <a:noAutofit/>
          </a:bodyPr>
          <a:lstStyle/>
          <a:p>
            <a:r>
              <a:rPr lang="sk-SK" sz="3200" b="1" dirty="0"/>
              <a:t>Sociálna inklúzia- riziko chudoby relatívne nízke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BBF933-AF9F-4A7D-B6A9-710850595F91}"/>
              </a:ext>
            </a:extLst>
          </p:cNvPr>
          <p:cNvGraphicFramePr/>
          <p:nvPr/>
        </p:nvGraphicFramePr>
        <p:xfrm>
          <a:off x="584517" y="2243928"/>
          <a:ext cx="5765483" cy="37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4F7AF55-4C8B-4C17-85E9-EEFCCF9F5938}"/>
              </a:ext>
            </a:extLst>
          </p:cNvPr>
          <p:cNvSpPr txBox="1"/>
          <p:nvPr/>
        </p:nvSpPr>
        <p:spPr>
          <a:xfrm>
            <a:off x="181775" y="987515"/>
            <a:ext cx="1182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pretrváva relatívne nízke riziko chudoby bez ohľadu na pohlavie, vek alebo ekonomickú aktivitu, v štruktúre najviac ohrození sú osamelí rodičia s deťmi a viacpočetné rodiny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celkové nerovnosti nevýrazné - rozdiely však medzi pohlaviami - </a:t>
            </a:r>
            <a:r>
              <a:rPr lang="pt-BR" sz="2000" dirty="0">
                <a:solidFill>
                  <a:srgbClr val="0067AC"/>
                </a:solidFill>
                <a:latin typeface="Cambria" panose="02040503050406030204" pitchFamily="18" charset="0"/>
              </a:rPr>
              <a:t>príjmy mužov vyššie o 18</a:t>
            </a: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 %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2000" dirty="0">
              <a:solidFill>
                <a:srgbClr val="0067AC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B407B-34E6-409E-A340-2987555CEB29}"/>
              </a:ext>
            </a:extLst>
          </p:cNvPr>
          <p:cNvSpPr/>
          <p:nvPr/>
        </p:nvSpPr>
        <p:spPr>
          <a:xfrm>
            <a:off x="957648" y="2036140"/>
            <a:ext cx="2600434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Riziko chudoby v krajinách EU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56615-9ABB-4647-87B8-1F06A2F43198}"/>
              </a:ext>
            </a:extLst>
          </p:cNvPr>
          <p:cNvSpPr/>
          <p:nvPr/>
        </p:nvSpPr>
        <p:spPr>
          <a:xfrm>
            <a:off x="584517" y="6103352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A58C17-F970-4C8F-B39E-CBEF08915E16}"/>
              </a:ext>
            </a:extLst>
          </p:cNvPr>
          <p:cNvSpPr/>
          <p:nvPr/>
        </p:nvSpPr>
        <p:spPr>
          <a:xfrm>
            <a:off x="6874067" y="6073317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0F8A0657-37FB-4475-BD50-32AB7361D727}"/>
              </a:ext>
            </a:extLst>
          </p:cNvPr>
          <p:cNvSpPr/>
          <p:nvPr/>
        </p:nvSpPr>
        <p:spPr>
          <a:xfrm>
            <a:off x="1262051" y="5495041"/>
            <a:ext cx="252000" cy="360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24D171E-4CF2-4421-9315-DF6E0BAC9B1D}"/>
              </a:ext>
            </a:extLst>
          </p:cNvPr>
          <p:cNvGraphicFramePr>
            <a:graphicFrameLocks/>
          </p:cNvGraphicFramePr>
          <p:nvPr/>
        </p:nvGraphicFramePr>
        <p:xfrm>
          <a:off x="6779837" y="2132566"/>
          <a:ext cx="5010661" cy="40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0A1AA8EB-1774-4D0F-BBFE-FF792DDE0AA0}"/>
              </a:ext>
            </a:extLst>
          </p:cNvPr>
          <p:cNvSpPr/>
          <p:nvPr/>
        </p:nvSpPr>
        <p:spPr>
          <a:xfrm>
            <a:off x="7278809" y="2036140"/>
            <a:ext cx="3523869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Príjmové rozdiely medzi pohlaviami (%)</a:t>
            </a:r>
          </a:p>
        </p:txBody>
      </p:sp>
    </p:spTree>
    <p:extLst>
      <p:ext uri="{BB962C8B-B14F-4D97-AF65-F5344CB8AC3E}">
        <p14:creationId xmlns:p14="http://schemas.microsoft.com/office/powerpoint/2010/main" val="74242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03091-5587-4288-A47C-916320A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DBE21-AF83-4913-8D25-F14CEF5E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17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98F3A-4321-43E8-A799-1FFC9EFB2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920" y="119063"/>
            <a:ext cx="9799320" cy="638442"/>
          </a:xfrm>
        </p:spPr>
        <p:txBody>
          <a:bodyPr>
            <a:noAutofit/>
          </a:bodyPr>
          <a:lstStyle/>
          <a:p>
            <a:r>
              <a:rPr lang="sk-SK" sz="3200" b="1" dirty="0"/>
              <a:t>Marginalizované komunity vo výsledkoch zaostávajú</a:t>
            </a:r>
          </a:p>
        </p:txBody>
      </p:sp>
      <p:graphicFrame>
        <p:nvGraphicFramePr>
          <p:cNvPr id="7" name="Diagramm 1">
            <a:extLst>
              <a:ext uri="{FF2B5EF4-FFF2-40B4-BE49-F238E27FC236}">
                <a16:creationId xmlns:a16="http://schemas.microsoft.com/office/drawing/2014/main" id="{9BA86AD0-2B92-43A5-8CC0-AC99896D3F7B}"/>
              </a:ext>
            </a:extLst>
          </p:cNvPr>
          <p:cNvGraphicFramePr>
            <a:graphicFrameLocks/>
          </p:cNvGraphicFramePr>
          <p:nvPr/>
        </p:nvGraphicFramePr>
        <p:xfrm>
          <a:off x="336000" y="3501833"/>
          <a:ext cx="5760000" cy="259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5B9EF5-9D11-46A2-B11B-272D11CD9B97}"/>
              </a:ext>
            </a:extLst>
          </p:cNvPr>
          <p:cNvSpPr txBox="1"/>
          <p:nvPr/>
        </p:nvSpPr>
        <p:spPr>
          <a:xfrm>
            <a:off x="248920" y="1222850"/>
            <a:ext cx="112430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komplexné a dlhodobé sociálne vylúčenie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očakávaná dĺžka života pri narodení je v MRK pri porovnaní s ostatnou populáciou nižšia o 6-10 rokov v štruktúre najviac ohrození sú osamelí rodičia s deťmi a viacpočetné rodiny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dojčenská úmrtnosť niekoľkonásobne vyššia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pretrvávajúce zlé životné podmienky, nízka úroveň vzdelania, príjmov a dlhodobá nezamestnanosť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ACCB2-9277-4B00-A301-06F3599EE7F3}"/>
              </a:ext>
            </a:extLst>
          </p:cNvPr>
          <p:cNvSpPr/>
          <p:nvPr/>
        </p:nvSpPr>
        <p:spPr>
          <a:xfrm>
            <a:off x="1824093" y="3228610"/>
            <a:ext cx="1311513" cy="31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Riziko chudoby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86C77-CAAB-4115-BB41-D152CB7FCF6C}"/>
              </a:ext>
            </a:extLst>
          </p:cNvPr>
          <p:cNvSpPr/>
          <p:nvPr/>
        </p:nvSpPr>
        <p:spPr>
          <a:xfrm>
            <a:off x="8581300" y="3200532"/>
            <a:ext cx="1077987" cy="31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Vzdelávanie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75557-A95E-4EC4-81FB-D150C8B53391}"/>
              </a:ext>
            </a:extLst>
          </p:cNvPr>
          <p:cNvSpPr/>
          <p:nvPr/>
        </p:nvSpPr>
        <p:spPr>
          <a:xfrm>
            <a:off x="589280" y="6103352"/>
            <a:ext cx="1319592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FRA, Eurostat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5C399-0E18-4537-84F3-7068D954F147}"/>
              </a:ext>
            </a:extLst>
          </p:cNvPr>
          <p:cNvSpPr/>
          <p:nvPr/>
        </p:nvSpPr>
        <p:spPr>
          <a:xfrm>
            <a:off x="6515933" y="6123565"/>
            <a:ext cx="1319592" cy="262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FRA, Eurostat</a:t>
            </a:r>
          </a:p>
        </p:txBody>
      </p:sp>
      <p:graphicFrame>
        <p:nvGraphicFramePr>
          <p:cNvPr id="13" name="Diagramm 1">
            <a:extLst>
              <a:ext uri="{FF2B5EF4-FFF2-40B4-BE49-F238E27FC236}">
                <a16:creationId xmlns:a16="http://schemas.microsoft.com/office/drawing/2014/main" id="{7FA33BD3-61C3-49D3-ADEE-E565ED68B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480672"/>
              </p:ext>
            </p:extLst>
          </p:nvPr>
        </p:nvGraphicFramePr>
        <p:xfrm>
          <a:off x="6096000" y="3228610"/>
          <a:ext cx="5298198" cy="281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38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9E446-5AB5-490B-A4C6-9A53C64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E159-DB8D-45D5-BDBC-5760E7F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18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8F94-3496-427B-A209-5AFF5D0C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20" y="298393"/>
            <a:ext cx="9924502" cy="687119"/>
          </a:xfrm>
        </p:spPr>
        <p:txBody>
          <a:bodyPr>
            <a:normAutofit fontScale="62500" lnSpcReduction="20000"/>
          </a:bodyPr>
          <a:lstStyle/>
          <a:p>
            <a:r>
              <a:rPr lang="sk-SK" sz="4400" b="1" dirty="0"/>
              <a:t>Zdravie pri porovnateľných výdavkoch zaostáva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A2C88-03CF-4083-B3E7-3921BBC866AC}"/>
              </a:ext>
            </a:extLst>
          </p:cNvPr>
          <p:cNvSpPr txBox="1"/>
          <p:nvPr/>
        </p:nvSpPr>
        <p:spPr>
          <a:xfrm>
            <a:off x="174773" y="1182481"/>
            <a:ext cx="1175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obyvateľ SR </a:t>
            </a:r>
            <a:r>
              <a:rPr lang="sk-SK" sz="2000" dirty="0" err="1">
                <a:solidFill>
                  <a:srgbClr val="0067AC"/>
                </a:solidFill>
                <a:latin typeface="Cambria" panose="02040503050406030204" pitchFamily="18" charset="0"/>
              </a:rPr>
              <a:t>nar</a:t>
            </a: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. v 2019 sa dožije o 2,7 roka menej ako priemer EÚ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zlepšenie v odvrátiteľnej úmrtnosti na priemer krajín EU by ročne zachránilo viac ako 5000 životov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5862E-300C-4876-B8D5-A6E97B455A37}"/>
              </a:ext>
            </a:extLst>
          </p:cNvPr>
          <p:cNvSpPr/>
          <p:nvPr/>
        </p:nvSpPr>
        <p:spPr>
          <a:xfrm>
            <a:off x="1190020" y="2131985"/>
            <a:ext cx="3497014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Očakávaná dĺžka života pri narodení (roky)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E8564F4-8E82-4048-B023-BC05E5CBFEDA}"/>
              </a:ext>
            </a:extLst>
          </p:cNvPr>
          <p:cNvGraphicFramePr>
            <a:graphicFrameLocks/>
          </p:cNvGraphicFramePr>
          <p:nvPr/>
        </p:nvGraphicFramePr>
        <p:xfrm>
          <a:off x="445084" y="2306698"/>
          <a:ext cx="4986887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956F964-EB82-4E31-B885-5E99A0C1AC79}"/>
              </a:ext>
            </a:extLst>
          </p:cNvPr>
          <p:cNvSpPr/>
          <p:nvPr/>
        </p:nvSpPr>
        <p:spPr>
          <a:xfrm>
            <a:off x="375920" y="6131989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13E9A4-76E6-4C88-84E8-63C77252D305}"/>
              </a:ext>
            </a:extLst>
          </p:cNvPr>
          <p:cNvSpPr/>
          <p:nvPr/>
        </p:nvSpPr>
        <p:spPr>
          <a:xfrm>
            <a:off x="6096000" y="6145396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0F8A0657-37FB-4475-BD50-32AB7361D727}"/>
              </a:ext>
            </a:extLst>
          </p:cNvPr>
          <p:cNvSpPr/>
          <p:nvPr/>
        </p:nvSpPr>
        <p:spPr>
          <a:xfrm>
            <a:off x="1562828" y="5770630"/>
            <a:ext cx="187463" cy="365125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91D5B88-F13D-4D18-862C-CFFF8038C9BC}"/>
              </a:ext>
            </a:extLst>
          </p:cNvPr>
          <p:cNvGraphicFramePr/>
          <p:nvPr/>
        </p:nvGraphicFramePr>
        <p:xfrm>
          <a:off x="5975014" y="2386196"/>
          <a:ext cx="5771902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EA759A1-F851-4124-B0FC-BD3229A876DD}"/>
              </a:ext>
            </a:extLst>
          </p:cNvPr>
          <p:cNvSpPr/>
          <p:nvPr/>
        </p:nvSpPr>
        <p:spPr>
          <a:xfrm>
            <a:off x="7004046" y="2112810"/>
            <a:ext cx="3713837" cy="31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Odvrátiteľná úmrtnosť na 100 tis. obyv. (2017) </a:t>
            </a:r>
          </a:p>
        </p:txBody>
      </p: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357B0D69-AA78-40B5-8D31-8D3B16AF1159}"/>
              </a:ext>
            </a:extLst>
          </p:cNvPr>
          <p:cNvSpPr/>
          <p:nvPr/>
        </p:nvSpPr>
        <p:spPr>
          <a:xfrm>
            <a:off x="7415705" y="5786299"/>
            <a:ext cx="231159" cy="359097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367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9E446-5AB5-490B-A4C6-9A53C64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E159-DB8D-45D5-BDBC-5760E7F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19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8F94-3496-427B-A209-5AFF5D0C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194" y="92659"/>
            <a:ext cx="9580926" cy="687119"/>
          </a:xfrm>
        </p:spPr>
        <p:txBody>
          <a:bodyPr>
            <a:noAutofit/>
          </a:bodyPr>
          <a:lstStyle/>
          <a:p>
            <a:r>
              <a:rPr lang="sk-SK" sz="3200" b="1" dirty="0"/>
              <a:t>Skleníkové plyny na dobrom štarte k neutralite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A2C88-03CF-4083-B3E7-3921BBC866AC}"/>
              </a:ext>
            </a:extLst>
          </p:cNvPr>
          <p:cNvSpPr txBox="1"/>
          <p:nvPr/>
        </p:nvSpPr>
        <p:spPr>
          <a:xfrm>
            <a:off x="440645" y="1073636"/>
            <a:ext cx="11604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Skleníkové plyny sa darí znižovať, avšak zdravie zhoršujú prachové častice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výzvou je skĺbenie ekonomickej konvergencie s cieľom klimatickej neutrality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20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2000" dirty="0">
              <a:solidFill>
                <a:srgbClr val="0067AC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CBE2CC-6CB2-4586-9D5F-D3C808B4C767}"/>
              </a:ext>
            </a:extLst>
          </p:cNvPr>
          <p:cNvGraphicFramePr/>
          <p:nvPr/>
        </p:nvGraphicFramePr>
        <p:xfrm>
          <a:off x="440645" y="2157739"/>
          <a:ext cx="5208866" cy="396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4EC3CB0-407C-4E6B-94E7-5D54B569F679}"/>
              </a:ext>
            </a:extLst>
          </p:cNvPr>
          <p:cNvSpPr/>
          <p:nvPr/>
        </p:nvSpPr>
        <p:spPr>
          <a:xfrm>
            <a:off x="6096000" y="1889406"/>
            <a:ext cx="3856120" cy="31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Priemerné vystavenie časticiam PM2,5  (µg/m3 )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333BA-782C-4FE2-900F-B83F2777945C}"/>
              </a:ext>
            </a:extLst>
          </p:cNvPr>
          <p:cNvSpPr/>
          <p:nvPr/>
        </p:nvSpPr>
        <p:spPr>
          <a:xfrm>
            <a:off x="818538" y="1884773"/>
            <a:ext cx="4453079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400" i="1" dirty="0">
                <a:solidFill>
                  <a:srgbClr val="0067AC"/>
                </a:solidFill>
                <a:latin typeface="Cambria" panose="02040503050406030204" pitchFamily="18" charset="0"/>
              </a:rPr>
              <a:t>Emisie skleníkových plynov na obyvateľa (v tonách)         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26752E5-0157-4DCB-95F6-953FF500E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95432"/>
              </p:ext>
            </p:extLst>
          </p:nvPr>
        </p:nvGraphicFramePr>
        <p:xfrm>
          <a:off x="5856935" y="2219646"/>
          <a:ext cx="6230943" cy="391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AD5E6C-2CD4-48DA-9CD9-D3445144EE7F}"/>
              </a:ext>
            </a:extLst>
          </p:cNvPr>
          <p:cNvSpPr/>
          <p:nvPr/>
        </p:nvSpPr>
        <p:spPr>
          <a:xfrm>
            <a:off x="440645" y="6103352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0FD9D-B04B-4072-872F-571D3C06E461}"/>
              </a:ext>
            </a:extLst>
          </p:cNvPr>
          <p:cNvSpPr/>
          <p:nvPr/>
        </p:nvSpPr>
        <p:spPr>
          <a:xfrm>
            <a:off x="6105278" y="6126480"/>
            <a:ext cx="1074333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k-SK" sz="1050" i="1" dirty="0">
                <a:solidFill>
                  <a:srgbClr val="0067AC"/>
                </a:solidFill>
                <a:latin typeface="Cambria" panose="02040503050406030204" pitchFamily="18" charset="0"/>
              </a:rPr>
              <a:t>Zdroj: Eurostat</a:t>
            </a: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0F8A0657-37FB-4475-BD50-32AB7361D727}"/>
              </a:ext>
            </a:extLst>
          </p:cNvPr>
          <p:cNvSpPr/>
          <p:nvPr/>
        </p:nvSpPr>
        <p:spPr>
          <a:xfrm>
            <a:off x="3476670" y="5838480"/>
            <a:ext cx="211149" cy="288000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0F8A0657-37FB-4475-BD50-32AB7361D727}"/>
              </a:ext>
            </a:extLst>
          </p:cNvPr>
          <p:cNvSpPr/>
          <p:nvPr/>
        </p:nvSpPr>
        <p:spPr>
          <a:xfrm>
            <a:off x="6386218" y="5852503"/>
            <a:ext cx="216000" cy="273978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680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DE05B-EC1B-44F0-905D-DAC5A2B1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F81A5-F268-493A-AD75-2FF1614C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75871-C229-4360-9C75-180FC85F2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81" y="227281"/>
            <a:ext cx="9191400" cy="687119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/>
              <a:t>Zhrnutie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63DD4-6CE0-4A21-9241-D77242DEA967}"/>
              </a:ext>
            </a:extLst>
          </p:cNvPr>
          <p:cNvSpPr txBox="1"/>
          <p:nvPr/>
        </p:nvSpPr>
        <p:spPr>
          <a:xfrm>
            <a:off x="764057" y="1556951"/>
            <a:ext cx="108924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Opatrný ekonomický optimizmus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Viac symetrické riziká: </a:t>
            </a:r>
          </a:p>
          <a:p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silný zahraničný dopyt, rastúca spotreba domácností, </a:t>
            </a:r>
          </a:p>
          <a:p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pozitívne  očakávania firiem, uvoľnené menové a fiškálne politiky</a:t>
            </a:r>
          </a:p>
          <a:p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nedostatok niektorých vstupov, rastúce ceny komodít, nové mutácie</a:t>
            </a:r>
          </a:p>
          <a:p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sk-SK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koronavírusu</a:t>
            </a:r>
            <a:endParaRPr lang="sk-SK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Plán obnovy: šanca na zmenu rastového modelu (spolu s tradičnými eurofondmi)</a:t>
            </a:r>
          </a:p>
          <a:p>
            <a:pPr marL="2880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Slabé miesto: implementačné kapacity štátu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9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9E446-5AB5-490B-A4C6-9A53C644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2E159-DB8D-45D5-BDBC-5760E7F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20</a:t>
            </a:fld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88F94-3496-427B-A209-5AFF5D0CD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138" y="244341"/>
            <a:ext cx="9580926" cy="687119"/>
          </a:xfrm>
        </p:spPr>
        <p:txBody>
          <a:bodyPr>
            <a:normAutofit/>
          </a:bodyPr>
          <a:lstStyle/>
          <a:p>
            <a:r>
              <a:rPr lang="sk-SK" sz="3200" b="1" dirty="0"/>
              <a:t>Priority pre štrukturálne reformy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A2C88-03CF-4083-B3E7-3921BBC866AC}"/>
              </a:ext>
            </a:extLst>
          </p:cNvPr>
          <p:cNvSpPr txBox="1"/>
          <p:nvPr/>
        </p:nvSpPr>
        <p:spPr>
          <a:xfrm>
            <a:off x="83098" y="1021146"/>
            <a:ext cx="116047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b="1" dirty="0">
                <a:solidFill>
                  <a:srgbClr val="0067AC"/>
                </a:solidFill>
                <a:latin typeface="Cambria" panose="02040503050406030204" pitchFamily="18" charset="0"/>
              </a:rPr>
              <a:t>zrýchlenie rastu produktivity, ako aj zvýšenie zapojenia obyvateľstva na trhu práce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vzdelávací systém, inovácie, podnikateľské prostredie, verejné inštitúcie, digitalizácia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8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b="1" dirty="0">
                <a:solidFill>
                  <a:srgbClr val="0067AC"/>
                </a:solidFill>
                <a:latin typeface="Cambria" panose="02040503050406030204" pitchFamily="18" charset="0"/>
              </a:rPr>
              <a:t>zelená transformácia ekonomiky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dekarbonizácia, energetická efektívnosť, udržateľná doprava, cirkulárna ekonomika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8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b="1" dirty="0">
                <a:solidFill>
                  <a:srgbClr val="0067AC"/>
                </a:solidFill>
                <a:latin typeface="Cambria" panose="02040503050406030204" pitchFamily="18" charset="0"/>
              </a:rPr>
              <a:t>udržateľné a efektívne verejné financie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>
                <a:solidFill>
                  <a:srgbClr val="0067AC"/>
                </a:solidFill>
                <a:latin typeface="Cambria" panose="02040503050406030204" pitchFamily="18" charset="0"/>
              </a:rPr>
              <a:t>daňový </a:t>
            </a: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a dôchodkový systém, výdavkové limity, hodnota za peniaze, efektívne</a:t>
            </a:r>
            <a:r>
              <a:rPr lang="pt-BR" sz="2000" dirty="0">
                <a:solidFill>
                  <a:srgbClr val="0067AC"/>
                </a:solidFill>
                <a:latin typeface="Cambria" panose="02040503050406030204" pitchFamily="18" charset="0"/>
              </a:rPr>
              <a:t> verejn</a:t>
            </a: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é</a:t>
            </a:r>
            <a:r>
              <a:rPr lang="pt-BR" sz="2000" dirty="0">
                <a:solidFill>
                  <a:srgbClr val="0067AC"/>
                </a:solidFill>
                <a:latin typeface="Cambria" panose="02040503050406030204" pitchFamily="18" charset="0"/>
              </a:rPr>
              <a:t> investíci</a:t>
            </a: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e</a:t>
            </a:r>
          </a:p>
          <a:p>
            <a:pPr lvl="1" algn="just">
              <a:tabLst>
                <a:tab pos="625475" algn="l"/>
              </a:tabLst>
            </a:pPr>
            <a:endParaRPr lang="sk-SK" sz="8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b="1" dirty="0">
                <a:solidFill>
                  <a:srgbClr val="0067AC"/>
                </a:solidFill>
                <a:latin typeface="Cambria" panose="02040503050406030204" pitchFamily="18" charset="0"/>
              </a:rPr>
              <a:t>zdravie vyžaduje zapojenie všetkých článkov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efektívnosť výdavkov, riadenie verejných nemocníc, investičný dlh + digitalizácia a podpora využitia moderných technológií, nevyvážená veková štruktúra a nedostatok personálu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8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b="1" dirty="0">
                <a:solidFill>
                  <a:srgbClr val="0067AC"/>
                </a:solidFill>
                <a:latin typeface="Cambria" panose="02040503050406030204" pitchFamily="18" charset="0"/>
              </a:rPr>
              <a:t>inklúzia pre lepší trh práce a  marginalizované skupiny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začlenenie znevýhodnených skupín, rodinná politika motivujúca zapojenie žien na trh práce, potláčanie rodových rozdielov a podpora rovnosti príležitostí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dirty="0">
                <a:solidFill>
                  <a:srgbClr val="0067AC"/>
                </a:solidFill>
                <a:latin typeface="Cambria" panose="02040503050406030204" pitchFamily="18" charset="0"/>
              </a:rPr>
              <a:t>inklúzia vzdelávacieho systému a základná infraštruktúra rómskeho obyvateľstva</a:t>
            </a:r>
          </a:p>
          <a:p>
            <a:pPr lvl="1" algn="just">
              <a:tabLst>
                <a:tab pos="625475" algn="l"/>
              </a:tabLst>
            </a:pPr>
            <a:endParaRPr lang="sk-SK" sz="8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sk-SK" sz="2000" b="1" dirty="0">
                <a:solidFill>
                  <a:srgbClr val="0067AC"/>
                </a:solidFill>
                <a:latin typeface="Cambria" panose="02040503050406030204" pitchFamily="18" charset="0"/>
              </a:rPr>
              <a:t>Plán obnovy poskytuje jedinečnú príležitosť posunúť krajinu dopredu cez štrukturálne reformy a investície v kľúčových oblastiach. Kľúčová bude jeho implementácia.</a:t>
            </a:r>
            <a:endParaRPr lang="sk-SK" sz="2000" dirty="0">
              <a:solidFill>
                <a:srgbClr val="0067AC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sk-SK" sz="2000" dirty="0">
              <a:solidFill>
                <a:srgbClr val="0067A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4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21</a:t>
            </a:fld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2181095" y="3028152"/>
            <a:ext cx="7237226" cy="9273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k-SK" sz="3200" b="1" dirty="0">
                <a:solidFill>
                  <a:srgbClr val="0067AC"/>
                </a:solidFill>
              </a:rPr>
              <a:t>Ďakujem za pozornosť!</a:t>
            </a:r>
            <a:endParaRPr lang="sk-SK" sz="32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4FB5DB-BCCC-4828-B339-F8046A2E1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48253-4782-4DC7-9782-914638A3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380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2181095" y="3028152"/>
            <a:ext cx="7237226" cy="9273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k-SK" sz="3200" b="1" dirty="0">
                <a:solidFill>
                  <a:srgbClr val="0067AC"/>
                </a:solidFill>
              </a:rPr>
              <a:t>Aktuálny makroekonomický vývoj</a:t>
            </a:r>
            <a:endParaRPr lang="sk-SK" sz="32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4FB5DB-BCCC-4828-B339-F8046A2E1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83E9E7-E37D-4B48-A41E-05EB5C3F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396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90F5B5-5F0B-4B2C-B216-D581B08D12E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46367" y="287270"/>
            <a:ext cx="9191625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b="1" dirty="0">
                <a:solidFill>
                  <a:schemeClr val="bg1"/>
                </a:solidFill>
              </a:rPr>
              <a:t>Globálna ekonomická aktivita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A5A2F-07A6-4CD1-9929-7D91F7E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105406" y="1163395"/>
            <a:ext cx="11923837" cy="10871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2000" dirty="0">
                <a:solidFill>
                  <a:srgbClr val="0067AC"/>
                </a:solidFill>
              </a:rPr>
              <a:t>Veľmi rýchla obnova globálneho obchodu, ekonomickú aktivitu ťahajú najmä USA a Čína, oživenie vo svete nerovnomerné (vplyv očkovania a zdravotnej situácie), pomalší rozbeh rozvíjajúcich sa ekonomík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2000" dirty="0">
                <a:solidFill>
                  <a:srgbClr val="0067AC"/>
                </a:solidFill>
              </a:rPr>
              <a:t>Nálady a očakávania budúceho vývoja pozitívne </a:t>
            </a:r>
            <a:endParaRPr lang="sk-SK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7341C-2713-48F0-B4A0-404B21D52BCB}"/>
              </a:ext>
            </a:extLst>
          </p:cNvPr>
          <p:cNvSpPr txBox="1"/>
          <p:nvPr/>
        </p:nvSpPr>
        <p:spPr>
          <a:xfrm>
            <a:off x="162757" y="2348830"/>
            <a:ext cx="478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Hrubý domáci produkt Číny a USA - skutočnosť a trend 2011 až 2019 (index 1. Q 2011 = 100)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C4DCF-6EE2-4426-ABC0-597F4480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99" y="2876795"/>
            <a:ext cx="4881345" cy="3250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87F41C-0A7B-4352-B13E-048CD8D2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76" y="2810495"/>
            <a:ext cx="4918331" cy="3317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FDAE8C-D6DA-46DD-9F9E-C6E5AEEDC986}"/>
              </a:ext>
            </a:extLst>
          </p:cNvPr>
          <p:cNvSpPr txBox="1"/>
          <p:nvPr/>
        </p:nvSpPr>
        <p:spPr>
          <a:xfrm>
            <a:off x="5572345" y="2410339"/>
            <a:ext cx="478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Index nákupných manažérov - PMI</a:t>
            </a:r>
          </a:p>
        </p:txBody>
      </p:sp>
    </p:spTree>
    <p:extLst>
      <p:ext uri="{BB962C8B-B14F-4D97-AF65-F5344CB8AC3E}">
        <p14:creationId xmlns:p14="http://schemas.microsoft.com/office/powerpoint/2010/main" val="13371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90F5B5-5F0B-4B2C-B216-D581B08D12E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46367" y="287270"/>
            <a:ext cx="9191625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b="1" dirty="0">
                <a:solidFill>
                  <a:schemeClr val="bg1"/>
                </a:solidFill>
              </a:rPr>
              <a:t>Slovenská ekonomika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A5A2F-07A6-4CD1-9929-7D91F7E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134081" y="1115661"/>
            <a:ext cx="11923837" cy="10871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Veľmi silná druhá vlna pandémie – striktné </a:t>
            </a:r>
            <a:r>
              <a:rPr lang="sk-SK" sz="1800" dirty="0" err="1">
                <a:solidFill>
                  <a:srgbClr val="0067AC"/>
                </a:solidFill>
              </a:rPr>
              <a:t>protipandemické</a:t>
            </a:r>
            <a:r>
              <a:rPr lang="sk-SK" sz="1800" dirty="0">
                <a:solidFill>
                  <a:srgbClr val="0067AC"/>
                </a:solidFill>
              </a:rPr>
              <a:t> opatrenia -</a:t>
            </a:r>
            <a:r>
              <a:rPr lang="en-US" sz="1800" dirty="0">
                <a:solidFill>
                  <a:srgbClr val="0067AC"/>
                </a:solidFill>
              </a:rPr>
              <a:t>&gt;</a:t>
            </a:r>
            <a:r>
              <a:rPr lang="sk-SK" sz="1800" dirty="0">
                <a:solidFill>
                  <a:srgbClr val="0067AC"/>
                </a:solidFill>
              </a:rPr>
              <a:t> pokles najmä v obchode a službách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Napriek tomu slabší efekt do ekonomiky ako počas minulej jari (rozdielový priemysel)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Hospodárstvo pokleslo o 2,0 % </a:t>
            </a:r>
            <a:r>
              <a:rPr lang="sk-SK" sz="1800" dirty="0" err="1">
                <a:solidFill>
                  <a:srgbClr val="0067AC"/>
                </a:solidFill>
              </a:rPr>
              <a:t>medzikvartálne</a:t>
            </a:r>
            <a:r>
              <a:rPr lang="sk-SK" sz="1800" dirty="0">
                <a:solidFill>
                  <a:srgbClr val="0067AC"/>
                </a:solidFill>
              </a:rPr>
              <a:t> vplyvom zníženia domáceho dopytu (investície a súkromná spotreba), export podporovaný globálnym vývojom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endParaRPr lang="sk-SK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7341C-2713-48F0-B4A0-404B21D52BCB}"/>
              </a:ext>
            </a:extLst>
          </p:cNvPr>
          <p:cNvSpPr txBox="1"/>
          <p:nvPr/>
        </p:nvSpPr>
        <p:spPr>
          <a:xfrm>
            <a:off x="162757" y="2348830"/>
            <a:ext cx="478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Aktuálny stav ekonomiky a trhu práce (rozdiel od úrovne v 4Q2019)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DAE8C-D6DA-46DD-9F9E-C6E5AEEDC986}"/>
              </a:ext>
            </a:extLst>
          </p:cNvPr>
          <p:cNvSpPr txBox="1"/>
          <p:nvPr/>
        </p:nvSpPr>
        <p:spPr>
          <a:xfrm>
            <a:off x="6231325" y="2323609"/>
            <a:ext cx="478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HDP podľa odvetví (</a:t>
            </a:r>
            <a:r>
              <a:rPr lang="sk-SK" sz="1200" b="1" dirty="0" err="1">
                <a:latin typeface="Cambria" panose="02040503050406030204" pitchFamily="18" charset="0"/>
              </a:rPr>
              <a:t>medzištvrťročná</a:t>
            </a:r>
            <a:r>
              <a:rPr lang="sk-SK" sz="1200" b="1" dirty="0">
                <a:latin typeface="Cambria" panose="02040503050406030204" pitchFamily="18" charset="0"/>
              </a:rPr>
              <a:t> zmena v %, príspevky v </a:t>
            </a:r>
            <a:r>
              <a:rPr lang="sk-SK" sz="1200" b="1" dirty="0" err="1">
                <a:latin typeface="Cambria" panose="02040503050406030204" pitchFamily="18" charset="0"/>
              </a:rPr>
              <a:t>p.b</a:t>
            </a:r>
            <a:r>
              <a:rPr lang="sk-SK" sz="1200" b="1" dirty="0">
                <a:latin typeface="Cambria" panose="02040503050406030204" pitchFamily="18" charset="0"/>
              </a:rPr>
              <a:t>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49028-68BA-453E-836B-EB0EF832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4" y="2810495"/>
            <a:ext cx="4783386" cy="353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74AA3-E641-4B17-AD50-23FC3608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30" y="2810495"/>
            <a:ext cx="5120766" cy="34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90F5B5-5F0B-4B2C-B216-D581B08D12E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46367" y="287270"/>
            <a:ext cx="9191625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b="1" dirty="0">
                <a:solidFill>
                  <a:schemeClr val="bg1"/>
                </a:solidFill>
              </a:rPr>
              <a:t>Ekonomická aktivita v 2. štvrťroku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A5A2F-07A6-4CD1-9929-7D91F7E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105406" y="1074495"/>
            <a:ext cx="11923837" cy="10871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Zlepšenie epidemickej situácie -</a:t>
            </a:r>
            <a:r>
              <a:rPr lang="en-US" sz="1800" dirty="0">
                <a:solidFill>
                  <a:srgbClr val="0067AC"/>
                </a:solidFill>
              </a:rPr>
              <a:t>&gt; </a:t>
            </a:r>
            <a:r>
              <a:rPr lang="sk-SK" sz="1800" dirty="0">
                <a:solidFill>
                  <a:srgbClr val="0067AC"/>
                </a:solidFill>
              </a:rPr>
              <a:t>rýchle otváranie ekonomiky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Avšak, aktuálne problémy s nedostatkom vstupov (napr. čipy) spôsobuje obmedzenia v priemysle (zatiaľ len nepatrný vplyv viditeľný v aprílových dátach, odstávky v automobilkách najmä od mája)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Hlavný zdroj oživenia tak bude spotrebiteľský dopyt, priaznivý vývoj potvrdzuje </a:t>
            </a:r>
            <a:r>
              <a:rPr lang="sk-SK" sz="1800" dirty="0" err="1">
                <a:solidFill>
                  <a:srgbClr val="0067AC"/>
                </a:solidFill>
              </a:rPr>
              <a:t>eKasa</a:t>
            </a:r>
            <a:endParaRPr lang="sk-SK" sz="1800" dirty="0">
              <a:solidFill>
                <a:srgbClr val="0067AC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endParaRPr lang="sk-SK" sz="1800" dirty="0">
              <a:solidFill>
                <a:srgbClr val="0067AC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endParaRPr lang="sk-SK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7341C-2713-48F0-B4A0-404B21D52BCB}"/>
              </a:ext>
            </a:extLst>
          </p:cNvPr>
          <p:cNvSpPr txBox="1"/>
          <p:nvPr/>
        </p:nvSpPr>
        <p:spPr>
          <a:xfrm>
            <a:off x="162757" y="2348830"/>
            <a:ext cx="478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Vývoj mesačných ukazovateľov (index, 4Q2019 = 100)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E9D49-B2D8-4E4F-AD4A-D3483DDC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9" y="2850358"/>
            <a:ext cx="5178719" cy="349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322F6-CCA0-4010-8AB0-2697871D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324" y="2668978"/>
            <a:ext cx="5633192" cy="3795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578D15-DFFA-40F9-BAFA-C9645FE36671}"/>
              </a:ext>
            </a:extLst>
          </p:cNvPr>
          <p:cNvSpPr txBox="1"/>
          <p:nvPr/>
        </p:nvSpPr>
        <p:spPr>
          <a:xfrm>
            <a:off x="6096000" y="2338794"/>
            <a:ext cx="572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Tržby E-kasa a mobilita (kĺzavý týždeň, index feb2020 = 100)</a:t>
            </a:r>
          </a:p>
        </p:txBody>
      </p:sp>
    </p:spTree>
    <p:extLst>
      <p:ext uri="{BB962C8B-B14F-4D97-AF65-F5344CB8AC3E}">
        <p14:creationId xmlns:p14="http://schemas.microsoft.com/office/powerpoint/2010/main" val="390761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90F5B5-5F0B-4B2C-B216-D581B08D12E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46367" y="287270"/>
            <a:ext cx="9191625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b="1" dirty="0">
                <a:solidFill>
                  <a:schemeClr val="bg1"/>
                </a:solidFill>
              </a:rPr>
              <a:t>Úspory domácností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05121-CF9D-45ED-845E-49F477A0EA41}"/>
              </a:ext>
            </a:extLst>
          </p:cNvPr>
          <p:cNvSpPr txBox="1"/>
          <p:nvPr/>
        </p:nvSpPr>
        <p:spPr>
          <a:xfrm>
            <a:off x="293600" y="1145049"/>
            <a:ext cx="1160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5475" algn="l"/>
              </a:tabLst>
            </a:pP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</a:rPr>
              <a:t>Objem úspor domácností výrazne vzrástol počas druhej vlny pandémie (nielen u nás, ale globálne), u nás zodpovedal k marcu 2021 približne 3 % ročnej súkromnej spotreby (1,6 mld. €)</a:t>
            </a:r>
          </a:p>
          <a:p>
            <a:pPr algn="just">
              <a:tabLst>
                <a:tab pos="625475" algn="l"/>
              </a:tabLst>
            </a:pP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</a:rPr>
              <a:t>Otázne je, kto sporil najviac a ako budú použité tieto prostriedky -</a:t>
            </a:r>
            <a:r>
              <a:rPr lang="en-US" dirty="0">
                <a:solidFill>
                  <a:srgbClr val="0067AC"/>
                </a:solidFill>
                <a:latin typeface="Cambria" panose="02040503050406030204" pitchFamily="18" charset="0"/>
              </a:rPr>
              <a:t>&gt;</a:t>
            </a: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</a:rPr>
              <a:t> vplyv na výhľad konečnej spotreby domácností </a:t>
            </a:r>
            <a:r>
              <a:rPr lang="sk-SK" b="1" dirty="0">
                <a:solidFill>
                  <a:srgbClr val="0067AC"/>
                </a:solidFill>
                <a:latin typeface="Cambria" panose="02040503050406030204" pitchFamily="18" charset="0"/>
              </a:rPr>
              <a:t>	</a:t>
            </a: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A5A2F-07A6-4CD1-9929-7D91F7E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4AFE8-EDBD-441D-8A5B-7FC8AFD2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77" y="2539286"/>
            <a:ext cx="5265590" cy="3715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E67411-50DF-4D61-8FEB-A80F51D36BD2}"/>
              </a:ext>
            </a:extLst>
          </p:cNvPr>
          <p:cNvSpPr txBox="1"/>
          <p:nvPr/>
        </p:nvSpPr>
        <p:spPr>
          <a:xfrm>
            <a:off x="6262277" y="2143326"/>
            <a:ext cx="6195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Kumulatívny prírastok vkladov domácností podľa zostatku k 11/2020 (tis. €)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14B8F-6A29-4C4C-94A2-7794950C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9" y="2539285"/>
            <a:ext cx="4980952" cy="3579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944FD4-73F8-41D2-B2B5-B18A26613415}"/>
              </a:ext>
            </a:extLst>
          </p:cNvPr>
          <p:cNvSpPr txBox="1"/>
          <p:nvPr/>
        </p:nvSpPr>
        <p:spPr>
          <a:xfrm>
            <a:off x="293600" y="2143327"/>
            <a:ext cx="6195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Nárast vkladov domácností (mil. €)</a:t>
            </a:r>
          </a:p>
        </p:txBody>
      </p:sp>
    </p:spTree>
    <p:extLst>
      <p:ext uri="{BB962C8B-B14F-4D97-AF65-F5344CB8AC3E}">
        <p14:creationId xmlns:p14="http://schemas.microsoft.com/office/powerpoint/2010/main" val="19418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90F5B5-5F0B-4B2C-B216-D581B08D12E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46367" y="287270"/>
            <a:ext cx="9191625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400" b="1" dirty="0">
                <a:solidFill>
                  <a:schemeClr val="bg1"/>
                </a:solidFill>
              </a:rPr>
              <a:t>Situácia na trhu práce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A5A2F-07A6-4CD1-9929-7D91F7E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105406" y="1163395"/>
            <a:ext cx="11923837" cy="10871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600" dirty="0">
                <a:solidFill>
                  <a:srgbClr val="0067AC"/>
                </a:solidFill>
              </a:rPr>
              <a:t>Negatívny efekt druhej vlny, pomohli vládne opatrenia na zachovanie pracovných miest, hlavný faktor poklesu v 1Q2021 bol začiatok zefektívňovania vo verejnej správe a obmedzenie využívania aktivačných prác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600" dirty="0">
                <a:solidFill>
                  <a:srgbClr val="0067AC"/>
                </a:solidFill>
              </a:rPr>
              <a:t>Situácia sa však zlepšuje – v máji rekordné počty pracovných ponúk, miera nezamestnanosti sa stabilizovala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endParaRPr lang="sk-SK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7341C-2713-48F0-B4A0-404B21D52BCB}"/>
              </a:ext>
            </a:extLst>
          </p:cNvPr>
          <p:cNvSpPr txBox="1"/>
          <p:nvPr/>
        </p:nvSpPr>
        <p:spPr>
          <a:xfrm>
            <a:off x="162757" y="2348830"/>
            <a:ext cx="478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Zamestnanosť (</a:t>
            </a:r>
            <a:r>
              <a:rPr lang="sk-SK" sz="1200" b="1" dirty="0" err="1">
                <a:latin typeface="Cambria" panose="02040503050406030204" pitchFamily="18" charset="0"/>
              </a:rPr>
              <a:t>medzištvrťročná</a:t>
            </a:r>
            <a:r>
              <a:rPr lang="sk-SK" sz="1200" b="1" dirty="0">
                <a:latin typeface="Cambria" panose="02040503050406030204" pitchFamily="18" charset="0"/>
              </a:rPr>
              <a:t> zmena v %, príspevky v </a:t>
            </a:r>
            <a:r>
              <a:rPr lang="sk-SK" sz="1200" b="1" dirty="0" err="1">
                <a:latin typeface="Cambria" panose="02040503050406030204" pitchFamily="18" charset="0"/>
              </a:rPr>
              <a:t>p.b</a:t>
            </a:r>
            <a:r>
              <a:rPr lang="sk-SK" sz="1200" b="1" dirty="0">
                <a:latin typeface="Cambria" panose="02040503050406030204" pitchFamily="18" charset="0"/>
              </a:rPr>
              <a:t>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78D15-DFFA-40F9-BAFA-C9645FE36671}"/>
              </a:ext>
            </a:extLst>
          </p:cNvPr>
          <p:cNvSpPr txBox="1"/>
          <p:nvPr/>
        </p:nvSpPr>
        <p:spPr>
          <a:xfrm>
            <a:off x="6096000" y="2338794"/>
            <a:ext cx="572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Počty pracovných ponúk (profesia.sk)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890F3-4108-453A-981B-F3181F71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7" y="2851308"/>
            <a:ext cx="4866443" cy="3604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00A10-AA61-4EFE-9313-B96C567B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61" y="2704053"/>
            <a:ext cx="5988326" cy="35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FDB4-2D00-41E1-83A0-B23D4F6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90F5B5-5F0B-4B2C-B216-D581B08D12E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46367" y="287270"/>
            <a:ext cx="9191625" cy="687387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b="1" dirty="0">
                <a:solidFill>
                  <a:schemeClr val="bg1"/>
                </a:solidFill>
              </a:rPr>
              <a:t>Inflácia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A5A2F-07A6-4CD1-9929-7D91F7EC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Ekonomický výhľad a štrukturálne výzvy</a:t>
            </a:r>
            <a:endParaRPr lang="sk-SK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B0FD76-8C2B-4D01-B05F-7A2B95EBA970}"/>
              </a:ext>
            </a:extLst>
          </p:cNvPr>
          <p:cNvSpPr txBox="1">
            <a:spLocks/>
          </p:cNvSpPr>
          <p:nvPr/>
        </p:nvSpPr>
        <p:spPr>
          <a:xfrm>
            <a:off x="105406" y="1163395"/>
            <a:ext cx="11923837" cy="10871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rgbClr val="A6835A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Potraviny a pohonné látky potiahli infláciu na 1,7 % v apríli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Aktuálny rast cien vstupov zatiaľ nepozorujeme v spotrebiteľských cenách (čiastočne len vo výrobných cenách)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r>
              <a:rPr lang="sk-SK" sz="1800" dirty="0">
                <a:solidFill>
                  <a:srgbClr val="0067AC"/>
                </a:solidFill>
              </a:rPr>
              <a:t>Ako prvé sa premietnu ceny </a:t>
            </a:r>
            <a:r>
              <a:rPr lang="sk-SK" sz="1800" dirty="0" err="1">
                <a:solidFill>
                  <a:srgbClr val="0067AC"/>
                </a:solidFill>
              </a:rPr>
              <a:t>agrokomodít</a:t>
            </a:r>
            <a:r>
              <a:rPr lang="sk-SK" sz="1800" dirty="0">
                <a:solidFill>
                  <a:srgbClr val="0067AC"/>
                </a:solidFill>
              </a:rPr>
              <a:t>, v ďalšom období sa môžu prejaviť aj v čistej inflácii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−"/>
            </a:pPr>
            <a:endParaRPr lang="sk-SK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7341C-2713-48F0-B4A0-404B21D52BCB}"/>
              </a:ext>
            </a:extLst>
          </p:cNvPr>
          <p:cNvSpPr txBox="1"/>
          <p:nvPr/>
        </p:nvSpPr>
        <p:spPr>
          <a:xfrm>
            <a:off x="162757" y="2348830"/>
            <a:ext cx="478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Zrýchlenie inflácie (medziročná zmena v %, príspevky v </a:t>
            </a:r>
            <a:r>
              <a:rPr lang="sk-SK" sz="1200" b="1" dirty="0" err="1">
                <a:latin typeface="Cambria" panose="02040503050406030204" pitchFamily="18" charset="0"/>
              </a:rPr>
              <a:t>p.b</a:t>
            </a:r>
            <a:r>
              <a:rPr lang="sk-SK" sz="1200" b="1" dirty="0">
                <a:latin typeface="Cambria" panose="02040503050406030204" pitchFamily="18" charset="0"/>
              </a:rPr>
              <a:t>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78D15-DFFA-40F9-BAFA-C9645FE36671}"/>
              </a:ext>
            </a:extLst>
          </p:cNvPr>
          <p:cNvSpPr txBox="1"/>
          <p:nvPr/>
        </p:nvSpPr>
        <p:spPr>
          <a:xfrm>
            <a:off x="6096000" y="2338794"/>
            <a:ext cx="5727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Cambria" panose="02040503050406030204" pitchFamily="18" charset="0"/>
              </a:rPr>
              <a:t>Cenové očakávania v maloobchode (saldá odpovedí)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3CD6-9B97-400D-9DB3-835F76F3F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6" y="2724125"/>
            <a:ext cx="4907405" cy="3502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782F92-3564-44C4-BD2C-F000C277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762541"/>
            <a:ext cx="5535169" cy="35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4805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FD28647-65DC-F448-B0EA-9459F8C97467}" vid="{9CDC66B7-B5F9-3843-88D4-49435785F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NBS_Stud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7AC"/>
    </a:accent1>
    <a:accent2>
      <a:srgbClr val="D15F27"/>
    </a:accent2>
    <a:accent3>
      <a:srgbClr val="A2A9AD"/>
    </a:accent3>
    <a:accent4>
      <a:srgbClr val="005A4E"/>
    </a:accent4>
    <a:accent5>
      <a:srgbClr val="73253E"/>
    </a:accent5>
    <a:accent6>
      <a:srgbClr val="A6835A"/>
    </a:accent6>
    <a:hlink>
      <a:srgbClr val="1C355E"/>
    </a:hlink>
    <a:folHlink>
      <a:srgbClr val="73253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PKHP4E2NMEFV-2092872618-3162</_dlc_DocId>
    <_dlc_DocIdUrl xmlns="d4dc1984-4e7d-439a-9f8d-a1b7ed460e00">
      <Url>https://intranet.nbs.sk/_layouts/15/DocIdRedir.aspx?ID=PKHP4E2NMEFV-2092872618-3162</Url>
      <Description>PKHP4E2NMEFV-2092872618-3162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6206e7c65362970274a661524a992d6d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7c4dbb2d5115c710fb809cc70ba41248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3D16DE-8995-4798-943F-0CC8C1BB5FA4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4dc1984-4e7d-439a-9f8d-a1b7ed460e00"/>
    <ds:schemaRef ds:uri="CAD7385A-07AE-43A6-842E-8B888B839729"/>
    <ds:schemaRef ds:uri="http://schemas.microsoft.com/sharepoint/v3/field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2A9A22-346A-475F-B023-55386102BF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2DE8C-A588-4389-9389-6D6A5DFE8A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811FEF6-9178-4BE3-967F-90B3FA8BE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BIELA</Template>
  <TotalTime>4055</TotalTime>
  <Words>1365</Words>
  <Application>Microsoft Office PowerPoint</Application>
  <PresentationFormat>Širokouhlá</PresentationFormat>
  <Paragraphs>242</Paragraphs>
  <Slides>21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Verdana</vt:lpstr>
      <vt:lpstr>NBS POWERPOINT WHITE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Gavura Miroslav</dc:creator>
  <cp:keywords/>
  <dc:description/>
  <cp:lastModifiedBy>Andrej Revay</cp:lastModifiedBy>
  <cp:revision>433</cp:revision>
  <cp:lastPrinted>2021-06-16T08:47:48Z</cp:lastPrinted>
  <dcterms:created xsi:type="dcterms:W3CDTF">2020-03-23T19:02:47Z</dcterms:created>
  <dcterms:modified xsi:type="dcterms:W3CDTF">2021-06-16T09:18:10Z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25d78560-6748-45f2-bf8f-0a5effee4a3f</vt:lpwstr>
  </property>
</Properties>
</file>