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0"/>
  </p:notesMasterIdLst>
  <p:handoutMasterIdLst>
    <p:handoutMasterId r:id="rId11"/>
  </p:handoutMasterIdLst>
  <p:sldIdLst>
    <p:sldId id="511" r:id="rId2"/>
    <p:sldId id="567" r:id="rId3"/>
    <p:sldId id="654" r:id="rId4"/>
    <p:sldId id="659" r:id="rId5"/>
    <p:sldId id="660" r:id="rId6"/>
    <p:sldId id="664" r:id="rId7"/>
    <p:sldId id="618" r:id="rId8"/>
    <p:sldId id="662" r:id="rId9"/>
  </p:sldIdLst>
  <p:sldSz cx="9144000" cy="6858000" type="screen4x3"/>
  <p:notesSz cx="6797675" cy="9926638"/>
  <p:defaultTextStyle>
    <a:defPPr>
      <a:defRPr lang="sk-SK"/>
    </a:defPPr>
    <a:lvl1pPr algn="r" rtl="0" fontAlgn="base">
      <a:spcBef>
        <a:spcPct val="0"/>
      </a:spcBef>
      <a:spcAft>
        <a:spcPct val="0"/>
      </a:spcAft>
      <a:defRPr sz="1400" kern="1200">
        <a:solidFill>
          <a:schemeClr val="tx1"/>
        </a:solidFill>
        <a:latin typeface="Arial" charset="0"/>
        <a:ea typeface="+mn-ea"/>
        <a:cs typeface="+mn-cs"/>
      </a:defRPr>
    </a:lvl1pPr>
    <a:lvl2pPr marL="457200" algn="r" rtl="0" fontAlgn="base">
      <a:spcBef>
        <a:spcPct val="0"/>
      </a:spcBef>
      <a:spcAft>
        <a:spcPct val="0"/>
      </a:spcAft>
      <a:defRPr sz="1400" kern="1200">
        <a:solidFill>
          <a:schemeClr val="tx1"/>
        </a:solidFill>
        <a:latin typeface="Arial" charset="0"/>
        <a:ea typeface="+mn-ea"/>
        <a:cs typeface="+mn-cs"/>
      </a:defRPr>
    </a:lvl2pPr>
    <a:lvl3pPr marL="914400" algn="r" rtl="0" fontAlgn="base">
      <a:spcBef>
        <a:spcPct val="0"/>
      </a:spcBef>
      <a:spcAft>
        <a:spcPct val="0"/>
      </a:spcAft>
      <a:defRPr sz="1400" kern="1200">
        <a:solidFill>
          <a:schemeClr val="tx1"/>
        </a:solidFill>
        <a:latin typeface="Arial" charset="0"/>
        <a:ea typeface="+mn-ea"/>
        <a:cs typeface="+mn-cs"/>
      </a:defRPr>
    </a:lvl3pPr>
    <a:lvl4pPr marL="1371600" algn="r" rtl="0" fontAlgn="base">
      <a:spcBef>
        <a:spcPct val="0"/>
      </a:spcBef>
      <a:spcAft>
        <a:spcPct val="0"/>
      </a:spcAft>
      <a:defRPr sz="1400" kern="1200">
        <a:solidFill>
          <a:schemeClr val="tx1"/>
        </a:solidFill>
        <a:latin typeface="Arial" charset="0"/>
        <a:ea typeface="+mn-ea"/>
        <a:cs typeface="+mn-cs"/>
      </a:defRPr>
    </a:lvl4pPr>
    <a:lvl5pPr marL="1828800" algn="r"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lobodnikova Sona" initials="SS" lastIdx="0" clrIdx="0">
    <p:extLst>
      <p:ext uri="{19B8F6BF-5375-455C-9EA6-DF929625EA0E}">
        <p15:presenceInfo xmlns:p15="http://schemas.microsoft.com/office/powerpoint/2012/main" userId="S-1-5-21-3687306193-3854762678-519657110-24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2C9ADC"/>
    <a:srgbClr val="CCECFF"/>
    <a:srgbClr val="CCFFFF"/>
    <a:srgbClr val="244062"/>
    <a:srgbClr val="FF5050"/>
    <a:srgbClr val="FF7C80"/>
    <a:srgbClr val="FFFF99"/>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redný štý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2" autoAdjust="0"/>
    <p:restoredTop sz="91148" autoAdjust="0"/>
  </p:normalViewPr>
  <p:slideViewPr>
    <p:cSldViewPr>
      <p:cViewPr varScale="1">
        <p:scale>
          <a:sx n="80" d="100"/>
          <a:sy n="80" d="100"/>
        </p:scale>
        <p:origin x="185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74" d="100"/>
          <a:sy n="74" d="100"/>
        </p:scale>
        <p:origin x="-2214"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2" y="1"/>
            <a:ext cx="2944703" cy="496491"/>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lgn="l">
              <a:defRPr sz="1200"/>
            </a:lvl1pPr>
          </a:lstStyle>
          <a:p>
            <a:pPr>
              <a:defRPr/>
            </a:pPr>
            <a:endParaRPr lang="sk-SK"/>
          </a:p>
        </p:txBody>
      </p:sp>
      <p:sp>
        <p:nvSpPr>
          <p:cNvPr id="65539" name="Rectangle 3"/>
          <p:cNvSpPr>
            <a:spLocks noGrp="1" noChangeArrowheads="1"/>
          </p:cNvSpPr>
          <p:nvPr>
            <p:ph type="dt" sz="quarter" idx="1"/>
          </p:nvPr>
        </p:nvSpPr>
        <p:spPr bwMode="auto">
          <a:xfrm>
            <a:off x="3851381" y="1"/>
            <a:ext cx="2944703" cy="496491"/>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defRPr sz="1200"/>
            </a:lvl1pPr>
          </a:lstStyle>
          <a:p>
            <a:pPr>
              <a:defRPr/>
            </a:pPr>
            <a:endParaRPr lang="sk-SK"/>
          </a:p>
        </p:txBody>
      </p:sp>
      <p:sp>
        <p:nvSpPr>
          <p:cNvPr id="65540" name="Rectangle 4"/>
          <p:cNvSpPr>
            <a:spLocks noGrp="1" noChangeArrowheads="1"/>
          </p:cNvSpPr>
          <p:nvPr>
            <p:ph type="ftr" sz="quarter" idx="2"/>
          </p:nvPr>
        </p:nvSpPr>
        <p:spPr bwMode="auto">
          <a:xfrm>
            <a:off x="2" y="9428556"/>
            <a:ext cx="2944703" cy="496491"/>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lgn="l">
              <a:defRPr sz="1200"/>
            </a:lvl1pPr>
          </a:lstStyle>
          <a:p>
            <a:pPr>
              <a:defRPr/>
            </a:pPr>
            <a:endParaRPr lang="sk-SK"/>
          </a:p>
        </p:txBody>
      </p:sp>
      <p:sp>
        <p:nvSpPr>
          <p:cNvPr id="65541" name="Rectangle 5"/>
          <p:cNvSpPr>
            <a:spLocks noGrp="1" noChangeArrowheads="1"/>
          </p:cNvSpPr>
          <p:nvPr>
            <p:ph type="sldNum" sz="quarter" idx="3"/>
          </p:nvPr>
        </p:nvSpPr>
        <p:spPr bwMode="auto">
          <a:xfrm>
            <a:off x="3851381" y="9428556"/>
            <a:ext cx="2944703" cy="496491"/>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defRPr sz="1200"/>
            </a:lvl1pPr>
          </a:lstStyle>
          <a:p>
            <a:pPr>
              <a:defRPr/>
            </a:pPr>
            <a:fld id="{C6643DC1-447D-4076-9AFC-AD59199A981F}" type="slidenum">
              <a:rPr lang="sk-SK"/>
              <a:pPr>
                <a:defRPr/>
              </a:pPr>
              <a:t>‹#›</a:t>
            </a:fld>
            <a:endParaRPr lang="sk-SK"/>
          </a:p>
        </p:txBody>
      </p:sp>
    </p:spTree>
    <p:extLst>
      <p:ext uri="{BB962C8B-B14F-4D97-AF65-F5344CB8AC3E}">
        <p14:creationId xmlns:p14="http://schemas.microsoft.com/office/powerpoint/2010/main" val="2702290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2944703" cy="496491"/>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lgn="l">
              <a:defRPr sz="1200"/>
            </a:lvl1pPr>
          </a:lstStyle>
          <a:p>
            <a:pPr>
              <a:defRPr/>
            </a:pPr>
            <a:endParaRPr lang="sk-SK"/>
          </a:p>
        </p:txBody>
      </p:sp>
      <p:sp>
        <p:nvSpPr>
          <p:cNvPr id="8195" name="Rectangle 3"/>
          <p:cNvSpPr>
            <a:spLocks noGrp="1" noChangeArrowheads="1"/>
          </p:cNvSpPr>
          <p:nvPr>
            <p:ph type="dt" idx="1"/>
          </p:nvPr>
        </p:nvSpPr>
        <p:spPr bwMode="auto">
          <a:xfrm>
            <a:off x="3851381" y="1"/>
            <a:ext cx="2944703" cy="496491"/>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defRPr sz="1200"/>
            </a:lvl1pPr>
          </a:lstStyle>
          <a:p>
            <a:pPr>
              <a:defRPr/>
            </a:pPr>
            <a:endParaRPr lang="sk-SK"/>
          </a:p>
        </p:txBody>
      </p:sp>
      <p:sp>
        <p:nvSpPr>
          <p:cNvPr id="1946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8812" y="4715075"/>
            <a:ext cx="5440052" cy="4466827"/>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p>
            <a:pPr lvl="0"/>
            <a:r>
              <a:rPr lang="sk-SK" noProof="0" smtClean="0"/>
              <a:t>Click to edit Master text styles</a:t>
            </a:r>
          </a:p>
          <a:p>
            <a:pPr lvl="1"/>
            <a:r>
              <a:rPr lang="sk-SK" noProof="0" smtClean="0"/>
              <a:t>Second level</a:t>
            </a:r>
          </a:p>
          <a:p>
            <a:pPr lvl="2"/>
            <a:r>
              <a:rPr lang="sk-SK" noProof="0" smtClean="0"/>
              <a:t>Third level</a:t>
            </a:r>
          </a:p>
          <a:p>
            <a:pPr lvl="3"/>
            <a:r>
              <a:rPr lang="sk-SK" noProof="0" smtClean="0"/>
              <a:t>Fourth level</a:t>
            </a:r>
          </a:p>
          <a:p>
            <a:pPr lvl="4"/>
            <a:r>
              <a:rPr lang="sk-SK" noProof="0" smtClean="0"/>
              <a:t>Fifth level</a:t>
            </a:r>
          </a:p>
        </p:txBody>
      </p:sp>
      <p:sp>
        <p:nvSpPr>
          <p:cNvPr id="8198" name="Rectangle 6"/>
          <p:cNvSpPr>
            <a:spLocks noGrp="1" noChangeArrowheads="1"/>
          </p:cNvSpPr>
          <p:nvPr>
            <p:ph type="ftr" sz="quarter" idx="4"/>
          </p:nvPr>
        </p:nvSpPr>
        <p:spPr bwMode="auto">
          <a:xfrm>
            <a:off x="2" y="9428556"/>
            <a:ext cx="2944703" cy="496491"/>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lgn="l">
              <a:defRPr sz="1200"/>
            </a:lvl1pPr>
          </a:lstStyle>
          <a:p>
            <a:pPr>
              <a:defRPr/>
            </a:pPr>
            <a:endParaRPr lang="sk-SK"/>
          </a:p>
        </p:txBody>
      </p:sp>
      <p:sp>
        <p:nvSpPr>
          <p:cNvPr id="8199" name="Rectangle 7"/>
          <p:cNvSpPr>
            <a:spLocks noGrp="1" noChangeArrowheads="1"/>
          </p:cNvSpPr>
          <p:nvPr>
            <p:ph type="sldNum" sz="quarter" idx="5"/>
          </p:nvPr>
        </p:nvSpPr>
        <p:spPr bwMode="auto">
          <a:xfrm>
            <a:off x="3851381" y="9428556"/>
            <a:ext cx="2944703" cy="496491"/>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defRPr sz="1200"/>
            </a:lvl1pPr>
          </a:lstStyle>
          <a:p>
            <a:pPr>
              <a:defRPr/>
            </a:pPr>
            <a:fld id="{AEE8F09E-3B77-4351-BACB-13AB0AFBD241}" type="slidenum">
              <a:rPr lang="sk-SK"/>
              <a:pPr>
                <a:defRPr/>
              </a:pPr>
              <a:t>‹#›</a:t>
            </a:fld>
            <a:endParaRPr lang="sk-SK"/>
          </a:p>
        </p:txBody>
      </p:sp>
    </p:spTree>
    <p:extLst>
      <p:ext uri="{BB962C8B-B14F-4D97-AF65-F5344CB8AC3E}">
        <p14:creationId xmlns:p14="http://schemas.microsoft.com/office/powerpoint/2010/main" val="177628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1</a:t>
            </a:fld>
            <a:endParaRPr lang="sk-SK"/>
          </a:p>
        </p:txBody>
      </p:sp>
    </p:spTree>
    <p:extLst>
      <p:ext uri="{BB962C8B-B14F-4D97-AF65-F5344CB8AC3E}">
        <p14:creationId xmlns:p14="http://schemas.microsoft.com/office/powerpoint/2010/main" val="2551430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3</a:t>
            </a:fld>
            <a:endParaRPr lang="sk-SK"/>
          </a:p>
        </p:txBody>
      </p:sp>
    </p:spTree>
    <p:extLst>
      <p:ext uri="{BB962C8B-B14F-4D97-AF65-F5344CB8AC3E}">
        <p14:creationId xmlns:p14="http://schemas.microsoft.com/office/powerpoint/2010/main" val="358783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Dorob,</a:t>
            </a:r>
            <a:r>
              <a:rPr lang="sk-SK" baseline="0" dirty="0" smtClean="0"/>
              <a:t> rozpis</a:t>
            </a:r>
            <a:endParaRPr lang="en-US"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4</a:t>
            </a:fld>
            <a:endParaRPr lang="sk-SK"/>
          </a:p>
        </p:txBody>
      </p:sp>
    </p:spTree>
    <p:extLst>
      <p:ext uri="{BB962C8B-B14F-4D97-AF65-F5344CB8AC3E}">
        <p14:creationId xmlns:p14="http://schemas.microsoft.com/office/powerpoint/2010/main" val="253654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5</a:t>
            </a:fld>
            <a:endParaRPr lang="sk-SK"/>
          </a:p>
        </p:txBody>
      </p:sp>
    </p:spTree>
    <p:extLst>
      <p:ext uri="{BB962C8B-B14F-4D97-AF65-F5344CB8AC3E}">
        <p14:creationId xmlns:p14="http://schemas.microsoft.com/office/powerpoint/2010/main" val="38626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6</a:t>
            </a:fld>
            <a:endParaRPr lang="sk-SK"/>
          </a:p>
        </p:txBody>
      </p:sp>
    </p:spTree>
    <p:extLst>
      <p:ext uri="{BB962C8B-B14F-4D97-AF65-F5344CB8AC3E}">
        <p14:creationId xmlns:p14="http://schemas.microsoft.com/office/powerpoint/2010/main" val="3424482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pPr>
              <a:defRPr/>
            </a:pPr>
            <a:fld id="{AEE8F09E-3B77-4351-BACB-13AB0AFBD241}" type="slidenum">
              <a:rPr lang="sk-SK" smtClean="0"/>
              <a:pPr>
                <a:defRPr/>
              </a:pPr>
              <a:t>8</a:t>
            </a:fld>
            <a:endParaRPr lang="sk-SK"/>
          </a:p>
        </p:txBody>
      </p:sp>
    </p:spTree>
    <p:extLst>
      <p:ext uri="{BB962C8B-B14F-4D97-AF65-F5344CB8AC3E}">
        <p14:creationId xmlns:p14="http://schemas.microsoft.com/office/powerpoint/2010/main" val="354384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13" name="Rectangle 4"/>
          <p:cNvSpPr>
            <a:spLocks/>
          </p:cNvSpPr>
          <p:nvPr userDrawn="1"/>
        </p:nvSpPr>
        <p:spPr bwMode="auto">
          <a:xfrm>
            <a:off x="1389063" y="2708275"/>
            <a:ext cx="57150" cy="295275"/>
          </a:xfrm>
          <a:prstGeom prst="rect">
            <a:avLst/>
          </a:prstGeom>
          <a:solidFill>
            <a:srgbClr val="2C9A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r" eaLnBrk="0" fontAlgn="base" hangingPunct="0">
              <a:spcBef>
                <a:spcPct val="0"/>
              </a:spcBef>
              <a:spcAft>
                <a:spcPct val="0"/>
              </a:spcAft>
              <a:defRPr sz="1400">
                <a:solidFill>
                  <a:schemeClr val="tx1"/>
                </a:solidFill>
                <a:latin typeface="Arial" charset="0"/>
              </a:defRPr>
            </a:lvl6pPr>
            <a:lvl7pPr marL="2971800" indent="-228600" algn="r" eaLnBrk="0" fontAlgn="base" hangingPunct="0">
              <a:spcBef>
                <a:spcPct val="0"/>
              </a:spcBef>
              <a:spcAft>
                <a:spcPct val="0"/>
              </a:spcAft>
              <a:defRPr sz="1400">
                <a:solidFill>
                  <a:schemeClr val="tx1"/>
                </a:solidFill>
                <a:latin typeface="Arial" charset="0"/>
              </a:defRPr>
            </a:lvl7pPr>
            <a:lvl8pPr marL="3429000" indent="-228600" algn="r" eaLnBrk="0" fontAlgn="base" hangingPunct="0">
              <a:spcBef>
                <a:spcPct val="0"/>
              </a:spcBef>
              <a:spcAft>
                <a:spcPct val="0"/>
              </a:spcAft>
              <a:defRPr sz="1400">
                <a:solidFill>
                  <a:schemeClr val="tx1"/>
                </a:solidFill>
                <a:latin typeface="Arial" charset="0"/>
              </a:defRPr>
            </a:lvl8pPr>
            <a:lvl9pPr marL="3886200" indent="-228600" algn="r" eaLnBrk="0" fontAlgn="base" hangingPunct="0">
              <a:spcBef>
                <a:spcPct val="0"/>
              </a:spcBef>
              <a:spcAft>
                <a:spcPct val="0"/>
              </a:spcAft>
              <a:defRPr sz="1400">
                <a:solidFill>
                  <a:schemeClr val="tx1"/>
                </a:solidFill>
                <a:latin typeface="Arial" charset="0"/>
              </a:defRPr>
            </a:lvl9pPr>
          </a:lstStyle>
          <a:p>
            <a:pPr eaLnBrk="1" hangingPunct="1"/>
            <a:endParaRPr lang="sk-SK" altLang="sk-SK"/>
          </a:p>
        </p:txBody>
      </p:sp>
      <p:sp>
        <p:nvSpPr>
          <p:cNvPr id="265220" name="Rectangle 4"/>
          <p:cNvSpPr>
            <a:spLocks noGrp="1" noChangeArrowheads="1"/>
          </p:cNvSpPr>
          <p:nvPr>
            <p:ph type="ctrTitle"/>
          </p:nvPr>
        </p:nvSpPr>
        <p:spPr>
          <a:xfrm>
            <a:off x="-25632" y="2492896"/>
            <a:ext cx="9169631" cy="1470025"/>
          </a:xfrm>
        </p:spPr>
        <p:txBody>
          <a:bodyPr/>
          <a:lstStyle>
            <a:lvl1pPr algn="ctr">
              <a:defRPr b="1">
                <a:latin typeface="NeueHaasGroteskText W02" pitchFamily="34" charset="-18"/>
              </a:defRPr>
            </a:lvl1pPr>
          </a:lstStyle>
          <a:p>
            <a:r>
              <a:rPr lang="sk-SK" dirty="0" err="1"/>
              <a:t>Click</a:t>
            </a:r>
            <a:r>
              <a:rPr lang="sk-SK" dirty="0"/>
              <a:t> to </a:t>
            </a:r>
            <a:r>
              <a:rPr lang="sk-SK" dirty="0" err="1"/>
              <a:t>edit</a:t>
            </a:r>
            <a:r>
              <a:rPr lang="sk-SK" dirty="0"/>
              <a:t> </a:t>
            </a:r>
            <a:r>
              <a:rPr lang="sk-SK" dirty="0" err="1"/>
              <a:t>Master</a:t>
            </a:r>
            <a:r>
              <a:rPr lang="sk-SK" dirty="0"/>
              <a:t> </a:t>
            </a:r>
            <a:r>
              <a:rPr lang="sk-SK" dirty="0" err="1"/>
              <a:t>title</a:t>
            </a:r>
            <a:r>
              <a:rPr lang="sk-SK" dirty="0"/>
              <a:t> </a:t>
            </a:r>
            <a:r>
              <a:rPr lang="sk-SK" dirty="0" err="1"/>
              <a:t>style</a:t>
            </a:r>
            <a:endParaRPr lang="sk-SK" dirty="0"/>
          </a:p>
        </p:txBody>
      </p:sp>
      <p:sp>
        <p:nvSpPr>
          <p:cNvPr id="265221" name="Rectangle 5"/>
          <p:cNvSpPr>
            <a:spLocks noGrp="1" noChangeArrowheads="1"/>
          </p:cNvSpPr>
          <p:nvPr>
            <p:ph type="subTitle" idx="1"/>
          </p:nvPr>
        </p:nvSpPr>
        <p:spPr>
          <a:xfrm>
            <a:off x="-39724" y="4005064"/>
            <a:ext cx="9183723" cy="648072"/>
          </a:xfrm>
        </p:spPr>
        <p:txBody>
          <a:bodyPr/>
          <a:lstStyle>
            <a:lvl1pPr marL="0" indent="0" algn="ctr">
              <a:buFont typeface="Wingdings" pitchFamily="2" charset="2"/>
              <a:buNone/>
              <a:defRPr sz="1900">
                <a:latin typeface="NeueHaasGroteskText W02" pitchFamily="34" charset="-18"/>
              </a:defRPr>
            </a:lvl1pPr>
          </a:lstStyle>
          <a:p>
            <a:r>
              <a:rPr lang="sk-SK" dirty="0" err="1"/>
              <a:t>Click</a:t>
            </a:r>
            <a:r>
              <a:rPr lang="sk-SK" dirty="0"/>
              <a:t> to </a:t>
            </a:r>
            <a:r>
              <a:rPr lang="sk-SK" dirty="0" err="1"/>
              <a:t>edit</a:t>
            </a:r>
            <a:r>
              <a:rPr lang="sk-SK" dirty="0"/>
              <a:t> </a:t>
            </a:r>
            <a:r>
              <a:rPr lang="sk-SK" dirty="0" err="1"/>
              <a:t>Master</a:t>
            </a:r>
            <a:r>
              <a:rPr lang="sk-SK" dirty="0"/>
              <a:t> </a:t>
            </a:r>
            <a:r>
              <a:rPr lang="sk-SK" dirty="0" err="1"/>
              <a:t>subtitle</a:t>
            </a:r>
            <a:r>
              <a:rPr lang="sk-SK" dirty="0"/>
              <a:t> </a:t>
            </a:r>
            <a:r>
              <a:rPr lang="sk-SK" dirty="0" err="1"/>
              <a:t>style</a:t>
            </a:r>
            <a:endParaRPr lang="sk-SK" dirty="0"/>
          </a:p>
        </p:txBody>
      </p:sp>
      <p:sp>
        <p:nvSpPr>
          <p:cNvPr id="115" name="Rectangle 9"/>
          <p:cNvSpPr>
            <a:spLocks/>
          </p:cNvSpPr>
          <p:nvPr userDrawn="1"/>
        </p:nvSpPr>
        <p:spPr bwMode="auto">
          <a:xfrm>
            <a:off x="24821" y="9550"/>
            <a:ext cx="9119180" cy="1873250"/>
          </a:xfrm>
          <a:prstGeom prst="rect">
            <a:avLst/>
          </a:prstGeom>
          <a:solidFill>
            <a:schemeClr val="bg1">
              <a:lumMod val="7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z="4800" b="1" spc="40" normalizeH="0" dirty="0" smtClean="0">
              <a:solidFill>
                <a:schemeClr val="bg1"/>
              </a:solidFill>
              <a:latin typeface="NeueHaasGroteskDisp W02" panose="020B0504020202020204" pitchFamily="34" charset="-18"/>
            </a:endParaRPr>
          </a:p>
        </p:txBody>
      </p:sp>
      <p:sp>
        <p:nvSpPr>
          <p:cNvPr id="116" name="BlokTextu 115"/>
          <p:cNvSpPr txBox="1"/>
          <p:nvPr userDrawn="1"/>
        </p:nvSpPr>
        <p:spPr>
          <a:xfrm>
            <a:off x="1813457" y="664657"/>
            <a:ext cx="5616624" cy="877163"/>
          </a:xfrm>
          <a:prstGeom prst="rect">
            <a:avLst/>
          </a:prstGeom>
          <a:noFill/>
        </p:spPr>
        <p:txBody>
          <a:bodyPr wrap="square" tIns="0" rtlCol="0">
            <a:spAutoFit/>
          </a:bodyPr>
          <a:lstStyle/>
          <a:p>
            <a:pPr algn="r"/>
            <a:r>
              <a:rPr lang="sk-SK" sz="4000" b="1" dirty="0" smtClean="0">
                <a:latin typeface="NeueHaasGroteskDisp W02" panose="020B0504020202020204" pitchFamily="34" charset="-18"/>
              </a:rPr>
              <a:t>útvar hodnoty za peniaze</a:t>
            </a:r>
          </a:p>
          <a:p>
            <a:endParaRPr lang="sk-SK" dirty="0"/>
          </a:p>
        </p:txBody>
      </p:sp>
      <p:sp>
        <p:nvSpPr>
          <p:cNvPr id="117" name="Rectangle 4"/>
          <p:cNvSpPr>
            <a:spLocks/>
          </p:cNvSpPr>
          <p:nvPr userDrawn="1"/>
        </p:nvSpPr>
        <p:spPr bwMode="auto">
          <a:xfrm>
            <a:off x="2048030" y="895329"/>
            <a:ext cx="57150" cy="244030"/>
          </a:xfrm>
          <a:prstGeom prst="rect">
            <a:avLst/>
          </a:prstGeom>
          <a:solidFill>
            <a:srgbClr val="2C9A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mtClean="0">
              <a:solidFill>
                <a:schemeClr val="tx2"/>
              </a:solidFill>
            </a:endParaRPr>
          </a:p>
        </p:txBody>
      </p:sp>
      <p:sp>
        <p:nvSpPr>
          <p:cNvPr id="120" name="Rectangle 4"/>
          <p:cNvSpPr>
            <a:spLocks/>
          </p:cNvSpPr>
          <p:nvPr userDrawn="1"/>
        </p:nvSpPr>
        <p:spPr bwMode="auto">
          <a:xfrm>
            <a:off x="7956376" y="6429335"/>
            <a:ext cx="57150" cy="295275"/>
          </a:xfrm>
          <a:prstGeom prst="rect">
            <a:avLst/>
          </a:prstGeom>
          <a:solidFill>
            <a:srgbClr val="2C9A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mtClean="0">
              <a:solidFill>
                <a:srgbClr val="000000"/>
              </a:solidFill>
            </a:endParaRPr>
          </a:p>
        </p:txBody>
      </p:sp>
      <p:sp>
        <p:nvSpPr>
          <p:cNvPr id="121" name="Rectangle 6"/>
          <p:cNvSpPr>
            <a:spLocks noGrp="1" noChangeArrowheads="1"/>
          </p:cNvSpPr>
          <p:nvPr>
            <p:ph type="dt" sz="half" idx="10"/>
          </p:nvPr>
        </p:nvSpPr>
        <p:spPr>
          <a:xfrm>
            <a:off x="446088" y="6421438"/>
            <a:ext cx="2044700" cy="360362"/>
          </a:xfrm>
          <a:prstGeom prst="rect">
            <a:avLst/>
          </a:prstGeom>
        </p:spPr>
        <p:txBody>
          <a:bodyPr/>
          <a:lstStyle>
            <a:lvl1pPr algn="l">
              <a:defRPr sz="1100">
                <a:latin typeface="NeueHaasGroteskDisp W02" panose="020B0504020202020204" pitchFamily="34" charset="-18"/>
              </a:defRPr>
            </a:lvl1pPr>
          </a:lstStyle>
          <a:p>
            <a:pPr>
              <a:defRPr/>
            </a:pPr>
            <a:fld id="{0D100DEF-4740-4FB4-9601-13CC20D6093B}" type="datetime1">
              <a:rPr lang="sk-SK" smtClean="0"/>
              <a:t>20. 4. 2018</a:t>
            </a:fld>
            <a:endParaRPr lang="sk-SK" dirty="0"/>
          </a:p>
        </p:txBody>
      </p:sp>
      <p:sp>
        <p:nvSpPr>
          <p:cNvPr id="122" name="Rectangle 7"/>
          <p:cNvSpPr>
            <a:spLocks noGrp="1" noChangeArrowheads="1"/>
          </p:cNvSpPr>
          <p:nvPr>
            <p:ph type="ftr" sz="quarter" idx="11"/>
          </p:nvPr>
        </p:nvSpPr>
        <p:spPr>
          <a:xfrm>
            <a:off x="3146425" y="6431757"/>
            <a:ext cx="2895600" cy="339725"/>
          </a:xfrm>
          <a:prstGeom prst="rect">
            <a:avLst/>
          </a:prstGeom>
        </p:spPr>
        <p:txBody>
          <a:bodyPr/>
          <a:lstStyle>
            <a:lvl1pPr algn="ctr">
              <a:defRPr sz="1100">
                <a:latin typeface="NeueHaasGroteskDisp W02" panose="020B0504020202020204" pitchFamily="34" charset="-18"/>
              </a:defRPr>
            </a:lvl1pPr>
          </a:lstStyle>
          <a:p>
            <a:pPr>
              <a:defRPr/>
            </a:pPr>
            <a:r>
              <a:rPr lang="sk-SK" smtClean="0"/>
              <a:t>www.finance.gov.sk/uhp </a:t>
            </a:r>
            <a:endParaRPr lang="sk-SK" dirty="0"/>
          </a:p>
        </p:txBody>
      </p:sp>
    </p:spTree>
    <p:extLst>
      <p:ext uri="{BB962C8B-B14F-4D97-AF65-F5344CB8AC3E}">
        <p14:creationId xmlns:p14="http://schemas.microsoft.com/office/powerpoint/2010/main" val="22295824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Rectangle 6"/>
          <p:cNvSpPr>
            <a:spLocks noGrp="1" noChangeArrowheads="1"/>
          </p:cNvSpPr>
          <p:nvPr>
            <p:ph type="dt" sz="half" idx="10"/>
          </p:nvPr>
        </p:nvSpPr>
        <p:spPr>
          <a:xfrm>
            <a:off x="446088" y="6453981"/>
            <a:ext cx="2044700" cy="360362"/>
          </a:xfrm>
          <a:prstGeom prst="rect">
            <a:avLst/>
          </a:prstGeom>
        </p:spPr>
        <p:txBody>
          <a:bodyPr/>
          <a:lstStyle>
            <a:lvl1pPr algn="l">
              <a:defRPr sz="1100">
                <a:latin typeface="NeueHaasGroteskDisp W02" panose="020B0504020202020204" pitchFamily="34" charset="-18"/>
              </a:defRPr>
            </a:lvl1pPr>
          </a:lstStyle>
          <a:p>
            <a:pPr>
              <a:defRPr/>
            </a:pPr>
            <a:fld id="{845B5BAD-46FE-4DB4-A1F7-58712BFBC10A}" type="datetime1">
              <a:rPr lang="sk-SK" smtClean="0"/>
              <a:t>20. 4. 2018</a:t>
            </a:fld>
            <a:endParaRPr lang="sk-SK" dirty="0"/>
          </a:p>
        </p:txBody>
      </p:sp>
      <p:sp>
        <p:nvSpPr>
          <p:cNvPr id="5" name="Rectangle 7"/>
          <p:cNvSpPr>
            <a:spLocks noGrp="1" noChangeArrowheads="1"/>
          </p:cNvSpPr>
          <p:nvPr>
            <p:ph type="ftr" sz="quarter" idx="11"/>
          </p:nvPr>
        </p:nvSpPr>
        <p:spPr>
          <a:xfrm>
            <a:off x="3146425" y="6464300"/>
            <a:ext cx="2895600" cy="339725"/>
          </a:xfrm>
          <a:prstGeom prst="rect">
            <a:avLst/>
          </a:prstGeom>
        </p:spPr>
        <p:txBody>
          <a:bodyPr/>
          <a:lstStyle>
            <a:lvl1pPr algn="ctr">
              <a:defRPr sz="1100">
                <a:latin typeface="NeueHaasGroteskDisp W02" panose="020B0504020202020204" pitchFamily="34" charset="-18"/>
              </a:defRPr>
            </a:lvl1pPr>
          </a:lstStyle>
          <a:p>
            <a:pPr>
              <a:defRPr/>
            </a:pPr>
            <a:r>
              <a:rPr lang="sk-SK" smtClean="0"/>
              <a:t>www.finance.gov.sk/uhp </a:t>
            </a:r>
            <a:endParaRPr lang="sk-SK" dirty="0"/>
          </a:p>
        </p:txBody>
      </p:sp>
      <p:sp>
        <p:nvSpPr>
          <p:cNvPr id="6" name="Rectangle 8"/>
          <p:cNvSpPr>
            <a:spLocks noGrp="1" noChangeArrowheads="1"/>
          </p:cNvSpPr>
          <p:nvPr>
            <p:ph type="sldNum" sz="quarter" idx="12"/>
          </p:nvPr>
        </p:nvSpPr>
        <p:spPr>
          <a:xfrm>
            <a:off x="8127292" y="6431756"/>
            <a:ext cx="472385" cy="404812"/>
          </a:xfrm>
          <a:prstGeom prst="rect">
            <a:avLst/>
          </a:prstGeom>
        </p:spPr>
        <p:txBody>
          <a:bodyPr/>
          <a:lstStyle>
            <a:lvl1pPr>
              <a:defRPr sz="1100">
                <a:latin typeface="NeueHaasGroteskText W02" pitchFamily="34" charset="-18"/>
              </a:defRPr>
            </a:lvl1pPr>
          </a:lstStyle>
          <a:p>
            <a:pPr>
              <a:defRPr/>
            </a:pPr>
            <a:fld id="{6C0AA1DA-064C-4885-AB38-865FC0F739AA}" type="slidenum">
              <a:rPr lang="sk-SK" smtClean="0"/>
              <a:pPr>
                <a:defRPr/>
              </a:pPr>
              <a:t>‹#›</a:t>
            </a:fld>
            <a:endParaRPr lang="sk-SK" dirty="0"/>
          </a:p>
        </p:txBody>
      </p:sp>
    </p:spTree>
    <p:extLst>
      <p:ext uri="{BB962C8B-B14F-4D97-AF65-F5344CB8AC3E}">
        <p14:creationId xmlns:p14="http://schemas.microsoft.com/office/powerpoint/2010/main" val="27038533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6" name="Rectangle 6"/>
          <p:cNvSpPr>
            <a:spLocks noGrp="1" noChangeArrowheads="1"/>
          </p:cNvSpPr>
          <p:nvPr>
            <p:ph type="dt" sz="half" idx="10"/>
          </p:nvPr>
        </p:nvSpPr>
        <p:spPr>
          <a:xfrm>
            <a:off x="446088" y="6415088"/>
            <a:ext cx="2044700" cy="360362"/>
          </a:xfrm>
          <a:prstGeom prst="rect">
            <a:avLst/>
          </a:prstGeom>
        </p:spPr>
        <p:txBody>
          <a:bodyPr/>
          <a:lstStyle>
            <a:lvl1pPr algn="l">
              <a:defRPr sz="1100">
                <a:latin typeface="NeueHaasGroteskDisp W02" panose="020B0504020202020204" pitchFamily="34" charset="-18"/>
              </a:defRPr>
            </a:lvl1pPr>
          </a:lstStyle>
          <a:p>
            <a:pPr>
              <a:defRPr/>
            </a:pPr>
            <a:fld id="{12657BEE-80EE-4464-8C62-A7D08A32D264}" type="datetime1">
              <a:rPr lang="sk-SK" smtClean="0"/>
              <a:t>20. 4. 2018</a:t>
            </a:fld>
            <a:endParaRPr lang="sk-SK" dirty="0"/>
          </a:p>
        </p:txBody>
      </p:sp>
      <p:sp>
        <p:nvSpPr>
          <p:cNvPr id="7" name="Rectangle 7"/>
          <p:cNvSpPr>
            <a:spLocks noGrp="1" noChangeArrowheads="1"/>
          </p:cNvSpPr>
          <p:nvPr>
            <p:ph type="ftr" sz="quarter" idx="11"/>
          </p:nvPr>
        </p:nvSpPr>
        <p:spPr>
          <a:xfrm>
            <a:off x="3146425" y="6448425"/>
            <a:ext cx="2895600" cy="339725"/>
          </a:xfrm>
          <a:prstGeom prst="rect">
            <a:avLst/>
          </a:prstGeom>
        </p:spPr>
        <p:txBody>
          <a:bodyPr/>
          <a:lstStyle>
            <a:lvl1pPr algn="ctr">
              <a:defRPr sz="1100">
                <a:latin typeface="NeueHaasGroteskDisp W02" panose="020B0504020202020204" pitchFamily="34" charset="-18"/>
              </a:defRPr>
            </a:lvl1pPr>
          </a:lstStyle>
          <a:p>
            <a:pPr>
              <a:defRPr/>
            </a:pPr>
            <a:r>
              <a:rPr lang="sk-SK" smtClean="0"/>
              <a:t>www.finance.gov.sk/uhp </a:t>
            </a:r>
            <a:endParaRPr lang="sk-SK" dirty="0"/>
          </a:p>
        </p:txBody>
      </p:sp>
      <p:sp>
        <p:nvSpPr>
          <p:cNvPr id="8" name="Rectangle 8"/>
          <p:cNvSpPr>
            <a:spLocks noGrp="1" noChangeArrowheads="1"/>
          </p:cNvSpPr>
          <p:nvPr>
            <p:ph type="sldNum" sz="quarter" idx="12"/>
          </p:nvPr>
        </p:nvSpPr>
        <p:spPr>
          <a:xfrm>
            <a:off x="8127292" y="6448425"/>
            <a:ext cx="472385" cy="404812"/>
          </a:xfrm>
          <a:prstGeom prst="rect">
            <a:avLst/>
          </a:prstGeom>
        </p:spPr>
        <p:txBody>
          <a:bodyPr/>
          <a:lstStyle>
            <a:lvl1pPr>
              <a:defRPr sz="1100">
                <a:latin typeface="NeueHaasGroteskText W02" pitchFamily="34" charset="-18"/>
              </a:defRPr>
            </a:lvl1pPr>
          </a:lstStyle>
          <a:p>
            <a:pPr>
              <a:defRPr/>
            </a:pPr>
            <a:fld id="{6C0AA1DA-064C-4885-AB38-865FC0F739AA}" type="slidenum">
              <a:rPr lang="sk-SK" smtClean="0"/>
              <a:pPr>
                <a:defRPr/>
              </a:pPr>
              <a:t>‹#›</a:t>
            </a:fld>
            <a:endParaRPr lang="sk-SK" dirty="0"/>
          </a:p>
        </p:txBody>
      </p:sp>
    </p:spTree>
    <p:extLst>
      <p:ext uri="{BB962C8B-B14F-4D97-AF65-F5344CB8AC3E}">
        <p14:creationId xmlns:p14="http://schemas.microsoft.com/office/powerpoint/2010/main" val="11616948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Nadpis a tabuľka">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150"/>
            <a:ext cx="8229600" cy="725488"/>
          </a:xfrm>
        </p:spPr>
        <p:txBody>
          <a:bodyPr/>
          <a:lstStyle/>
          <a:p>
            <a:r>
              <a:rPr lang="sk-SK" smtClean="0"/>
              <a:t>Kliknite sem a upravte štýl predlohy nadpisov.</a:t>
            </a:r>
            <a:endParaRPr lang="sk-SK"/>
          </a:p>
        </p:txBody>
      </p:sp>
      <p:sp>
        <p:nvSpPr>
          <p:cNvPr id="3" name="Zástupný symbol tabuľky 2"/>
          <p:cNvSpPr>
            <a:spLocks noGrp="1"/>
          </p:cNvSpPr>
          <p:nvPr>
            <p:ph type="tbl" idx="1"/>
          </p:nvPr>
        </p:nvSpPr>
        <p:spPr>
          <a:xfrm>
            <a:off x="971550" y="1700213"/>
            <a:ext cx="7715250" cy="4425950"/>
          </a:xfrm>
        </p:spPr>
        <p:txBody>
          <a:bodyPr/>
          <a:lstStyle/>
          <a:p>
            <a:pPr lvl="0"/>
            <a:endParaRPr lang="sk-SK" noProof="0" smtClean="0"/>
          </a:p>
        </p:txBody>
      </p:sp>
      <p:sp>
        <p:nvSpPr>
          <p:cNvPr id="7" name="Rectangle 6"/>
          <p:cNvSpPr>
            <a:spLocks noGrp="1" noChangeArrowheads="1"/>
          </p:cNvSpPr>
          <p:nvPr>
            <p:ph type="dt" sz="half" idx="10"/>
          </p:nvPr>
        </p:nvSpPr>
        <p:spPr>
          <a:xfrm>
            <a:off x="446088" y="6421438"/>
            <a:ext cx="2044700" cy="360362"/>
          </a:xfrm>
          <a:prstGeom prst="rect">
            <a:avLst/>
          </a:prstGeom>
        </p:spPr>
        <p:txBody>
          <a:bodyPr/>
          <a:lstStyle>
            <a:lvl1pPr algn="l">
              <a:defRPr sz="1100">
                <a:latin typeface="NeueHaasGroteskDisp W02" panose="020B0504020202020204" pitchFamily="34" charset="-18"/>
              </a:defRPr>
            </a:lvl1pPr>
          </a:lstStyle>
          <a:p>
            <a:pPr>
              <a:defRPr/>
            </a:pPr>
            <a:fld id="{D3BBB7E3-B692-4EE0-921D-255C9655772D}" type="datetime1">
              <a:rPr lang="sk-SK" smtClean="0"/>
              <a:t>20. 4. 2018</a:t>
            </a:fld>
            <a:endParaRPr lang="sk-SK" dirty="0"/>
          </a:p>
        </p:txBody>
      </p:sp>
      <p:sp>
        <p:nvSpPr>
          <p:cNvPr id="8" name="Rectangle 7"/>
          <p:cNvSpPr>
            <a:spLocks noGrp="1" noChangeArrowheads="1"/>
          </p:cNvSpPr>
          <p:nvPr>
            <p:ph type="ftr" sz="quarter" idx="11"/>
          </p:nvPr>
        </p:nvSpPr>
        <p:spPr>
          <a:xfrm>
            <a:off x="3146425" y="6431757"/>
            <a:ext cx="2895600" cy="339725"/>
          </a:xfrm>
          <a:prstGeom prst="rect">
            <a:avLst/>
          </a:prstGeom>
        </p:spPr>
        <p:txBody>
          <a:bodyPr/>
          <a:lstStyle>
            <a:lvl1pPr algn="ctr">
              <a:defRPr sz="1100">
                <a:latin typeface="NeueHaasGroteskDisp W02" panose="020B0504020202020204" pitchFamily="34" charset="-18"/>
              </a:defRPr>
            </a:lvl1pPr>
          </a:lstStyle>
          <a:p>
            <a:pPr>
              <a:defRPr/>
            </a:pPr>
            <a:r>
              <a:rPr lang="sk-SK" smtClean="0"/>
              <a:t>www.finance.gov.sk/uhp </a:t>
            </a:r>
            <a:endParaRPr lang="sk-SK" dirty="0"/>
          </a:p>
        </p:txBody>
      </p:sp>
      <p:sp>
        <p:nvSpPr>
          <p:cNvPr id="9" name="Rectangle 8"/>
          <p:cNvSpPr>
            <a:spLocks noGrp="1" noChangeArrowheads="1"/>
          </p:cNvSpPr>
          <p:nvPr>
            <p:ph type="sldNum" sz="quarter" idx="12"/>
          </p:nvPr>
        </p:nvSpPr>
        <p:spPr>
          <a:xfrm>
            <a:off x="8127292" y="6448425"/>
            <a:ext cx="472385" cy="404812"/>
          </a:xfrm>
          <a:prstGeom prst="rect">
            <a:avLst/>
          </a:prstGeom>
        </p:spPr>
        <p:txBody>
          <a:bodyPr/>
          <a:lstStyle>
            <a:lvl1pPr>
              <a:defRPr sz="1100">
                <a:latin typeface="NeueHaasGroteskText W02" pitchFamily="34" charset="-18"/>
              </a:defRPr>
            </a:lvl1pPr>
          </a:lstStyle>
          <a:p>
            <a:pPr>
              <a:defRPr/>
            </a:pPr>
            <a:fld id="{6C0AA1DA-064C-4885-AB38-865FC0F739AA}" type="slidenum">
              <a:rPr lang="sk-SK" smtClean="0"/>
              <a:pPr>
                <a:defRPr/>
              </a:pPr>
              <a:t>‹#›</a:t>
            </a:fld>
            <a:endParaRPr lang="sk-SK" dirty="0"/>
          </a:p>
        </p:txBody>
      </p:sp>
    </p:spTree>
    <p:extLst>
      <p:ext uri="{BB962C8B-B14F-4D97-AF65-F5344CB8AC3E}">
        <p14:creationId xmlns:p14="http://schemas.microsoft.com/office/powerpoint/2010/main" val="41105064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150"/>
            <a:ext cx="8229600" cy="725488"/>
          </a:xfrm>
        </p:spPr>
        <p:txBody>
          <a:bodyPr/>
          <a:lstStyle/>
          <a:p>
            <a:r>
              <a:rPr lang="sk-SK" smtClean="0"/>
              <a:t>Kliknite sem a upravte štýl predlohy nadpisov.</a:t>
            </a:r>
            <a:endParaRPr lang="sk-SK"/>
          </a:p>
        </p:txBody>
      </p:sp>
      <p:sp>
        <p:nvSpPr>
          <p:cNvPr id="3" name="Zástupný symbol textu 2"/>
          <p:cNvSpPr>
            <a:spLocks noGrp="1"/>
          </p:cNvSpPr>
          <p:nvPr>
            <p:ph type="body" sz="half" idx="1"/>
          </p:nvPr>
        </p:nvSpPr>
        <p:spPr>
          <a:xfrm>
            <a:off x="971550" y="1700213"/>
            <a:ext cx="3781425" cy="44259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905375" y="1700213"/>
            <a:ext cx="3781425" cy="44259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Rectangle 6"/>
          <p:cNvSpPr>
            <a:spLocks noGrp="1" noChangeArrowheads="1"/>
          </p:cNvSpPr>
          <p:nvPr>
            <p:ph type="dt" sz="half" idx="10"/>
          </p:nvPr>
        </p:nvSpPr>
        <p:spPr>
          <a:xfrm>
            <a:off x="357188" y="6415088"/>
            <a:ext cx="2133600" cy="360362"/>
          </a:xfrm>
          <a:prstGeom prst="rect">
            <a:avLst/>
          </a:prstGeom>
        </p:spPr>
        <p:txBody>
          <a:bodyPr/>
          <a:lstStyle>
            <a:lvl1pPr>
              <a:defRPr/>
            </a:lvl1pPr>
          </a:lstStyle>
          <a:p>
            <a:pPr>
              <a:defRPr/>
            </a:pPr>
            <a:fld id="{2EA7511E-9C99-49D9-941D-21D5C195BC1C}" type="datetime1">
              <a:rPr lang="sk-SK" smtClean="0"/>
              <a:t>20. 4. 2018</a:t>
            </a:fld>
            <a:endParaRPr lang="sk-SK"/>
          </a:p>
        </p:txBody>
      </p:sp>
      <p:sp>
        <p:nvSpPr>
          <p:cNvPr id="6" name="Rectangle 7"/>
          <p:cNvSpPr>
            <a:spLocks noGrp="1" noChangeArrowheads="1"/>
          </p:cNvSpPr>
          <p:nvPr>
            <p:ph type="ftr" sz="quarter" idx="11"/>
          </p:nvPr>
        </p:nvSpPr>
        <p:spPr>
          <a:xfrm>
            <a:off x="3146425" y="6448425"/>
            <a:ext cx="2895600" cy="339725"/>
          </a:xfrm>
          <a:prstGeom prst="rect">
            <a:avLst/>
          </a:prstGeom>
        </p:spPr>
        <p:txBody>
          <a:bodyPr/>
          <a:lstStyle>
            <a:lvl1pPr>
              <a:defRPr/>
            </a:lvl1pPr>
          </a:lstStyle>
          <a:p>
            <a:pPr>
              <a:defRPr/>
            </a:pPr>
            <a:r>
              <a:rPr lang="sk-SK" smtClean="0"/>
              <a:t>www.finance.gov.sk/uhp </a:t>
            </a:r>
            <a:endParaRPr lang="sk-SK"/>
          </a:p>
        </p:txBody>
      </p:sp>
      <p:sp>
        <p:nvSpPr>
          <p:cNvPr id="7" name="Rectangle 8"/>
          <p:cNvSpPr>
            <a:spLocks noGrp="1" noChangeArrowheads="1"/>
          </p:cNvSpPr>
          <p:nvPr>
            <p:ph type="sldNum" sz="quarter" idx="12"/>
          </p:nvPr>
        </p:nvSpPr>
        <p:spPr>
          <a:xfrm>
            <a:off x="6670675" y="6437313"/>
            <a:ext cx="1744663" cy="339725"/>
          </a:xfrm>
          <a:prstGeom prst="rect">
            <a:avLst/>
          </a:prstGeom>
        </p:spPr>
        <p:txBody>
          <a:bodyPr/>
          <a:lstStyle>
            <a:lvl1pPr>
              <a:defRPr/>
            </a:lvl1pPr>
          </a:lstStyle>
          <a:p>
            <a:pPr>
              <a:defRPr/>
            </a:pPr>
            <a:fld id="{C2EFDEA8-E451-4B64-81E7-4E76471C8A98}" type="slidenum">
              <a:rPr lang="sk-SK"/>
              <a:pPr>
                <a:defRPr/>
              </a:pPr>
              <a:t>‹#›</a:t>
            </a:fld>
            <a:endParaRPr lang="sk-SK"/>
          </a:p>
        </p:txBody>
      </p:sp>
    </p:spTree>
    <p:extLst>
      <p:ext uri="{BB962C8B-B14F-4D97-AF65-F5344CB8AC3E}">
        <p14:creationId xmlns:p14="http://schemas.microsoft.com/office/powerpoint/2010/main" val="2674998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46088" y="88741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Click to edit Master title style</a:t>
            </a:r>
          </a:p>
        </p:txBody>
      </p:sp>
      <p:sp>
        <p:nvSpPr>
          <p:cNvPr id="1027" name="Rectangle 5"/>
          <p:cNvSpPr>
            <a:spLocks noGrp="1" noChangeArrowheads="1"/>
          </p:cNvSpPr>
          <p:nvPr>
            <p:ph type="body" idx="1"/>
          </p:nvPr>
        </p:nvSpPr>
        <p:spPr bwMode="auto">
          <a:xfrm>
            <a:off x="468313" y="1989138"/>
            <a:ext cx="8147050"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Click to edit Master text styles</a:t>
            </a:r>
          </a:p>
          <a:p>
            <a:pPr lvl="1"/>
            <a:r>
              <a:rPr lang="sk-SK" altLang="sk-SK" smtClean="0"/>
              <a:t>Second level</a:t>
            </a:r>
          </a:p>
          <a:p>
            <a:pPr lvl="2"/>
            <a:r>
              <a:rPr lang="sk-SK" altLang="sk-SK" smtClean="0"/>
              <a:t>Third level</a:t>
            </a:r>
          </a:p>
          <a:p>
            <a:pPr lvl="3"/>
            <a:r>
              <a:rPr lang="sk-SK" altLang="sk-SK" smtClean="0"/>
              <a:t>Fourth level</a:t>
            </a:r>
          </a:p>
          <a:p>
            <a:pPr lvl="4"/>
            <a:r>
              <a:rPr lang="sk-SK" altLang="sk-SK" smtClean="0"/>
              <a:t>Fifth level</a:t>
            </a:r>
          </a:p>
        </p:txBody>
      </p:sp>
      <p:sp>
        <p:nvSpPr>
          <p:cNvPr id="1033" name="Rectangle 4"/>
          <p:cNvSpPr>
            <a:spLocks/>
          </p:cNvSpPr>
          <p:nvPr userDrawn="1"/>
        </p:nvSpPr>
        <p:spPr bwMode="auto">
          <a:xfrm>
            <a:off x="250825" y="879475"/>
            <a:ext cx="57150" cy="295275"/>
          </a:xfrm>
          <a:prstGeom prst="rect">
            <a:avLst/>
          </a:prstGeom>
          <a:solidFill>
            <a:srgbClr val="2C9A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r" eaLnBrk="0" fontAlgn="base" hangingPunct="0">
              <a:spcBef>
                <a:spcPct val="0"/>
              </a:spcBef>
              <a:spcAft>
                <a:spcPct val="0"/>
              </a:spcAft>
              <a:defRPr sz="1400">
                <a:solidFill>
                  <a:schemeClr val="tx1"/>
                </a:solidFill>
                <a:latin typeface="Arial" charset="0"/>
              </a:defRPr>
            </a:lvl6pPr>
            <a:lvl7pPr marL="2971800" indent="-228600" algn="r" eaLnBrk="0" fontAlgn="base" hangingPunct="0">
              <a:spcBef>
                <a:spcPct val="0"/>
              </a:spcBef>
              <a:spcAft>
                <a:spcPct val="0"/>
              </a:spcAft>
              <a:defRPr sz="1400">
                <a:solidFill>
                  <a:schemeClr val="tx1"/>
                </a:solidFill>
                <a:latin typeface="Arial" charset="0"/>
              </a:defRPr>
            </a:lvl7pPr>
            <a:lvl8pPr marL="3429000" indent="-228600" algn="r" eaLnBrk="0" fontAlgn="base" hangingPunct="0">
              <a:spcBef>
                <a:spcPct val="0"/>
              </a:spcBef>
              <a:spcAft>
                <a:spcPct val="0"/>
              </a:spcAft>
              <a:defRPr sz="1400">
                <a:solidFill>
                  <a:schemeClr val="tx1"/>
                </a:solidFill>
                <a:latin typeface="Arial" charset="0"/>
              </a:defRPr>
            </a:lvl8pPr>
            <a:lvl9pPr marL="3886200" indent="-228600" algn="r" eaLnBrk="0" fontAlgn="base" hangingPunct="0">
              <a:spcBef>
                <a:spcPct val="0"/>
              </a:spcBef>
              <a:spcAft>
                <a:spcPct val="0"/>
              </a:spcAft>
              <a:defRPr sz="1400">
                <a:solidFill>
                  <a:schemeClr val="tx1"/>
                </a:solidFill>
                <a:latin typeface="Arial" charset="0"/>
              </a:defRPr>
            </a:lvl9pPr>
          </a:lstStyle>
          <a:p>
            <a:pPr eaLnBrk="1" hangingPunct="1"/>
            <a:endParaRPr lang="sk-SK" altLang="sk-SK"/>
          </a:p>
        </p:txBody>
      </p:sp>
      <p:pic>
        <p:nvPicPr>
          <p:cNvPr id="2" name="Obrázok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615363" y="6231768"/>
            <a:ext cx="481397" cy="690411"/>
          </a:xfrm>
          <a:prstGeom prst="rect">
            <a:avLst/>
          </a:prstGeom>
        </p:spPr>
      </p:pic>
      <p:sp>
        <p:nvSpPr>
          <p:cNvPr id="17" name="Rectangle 4"/>
          <p:cNvSpPr>
            <a:spLocks/>
          </p:cNvSpPr>
          <p:nvPr userDrawn="1"/>
        </p:nvSpPr>
        <p:spPr bwMode="auto">
          <a:xfrm>
            <a:off x="7956376" y="6429335"/>
            <a:ext cx="57150" cy="295275"/>
          </a:xfrm>
          <a:prstGeom prst="rect">
            <a:avLst/>
          </a:prstGeom>
          <a:solidFill>
            <a:srgbClr val="2C9A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Lst>
  <p:timing>
    <p:tnLst>
      <p:par>
        <p:cTn id="1" dur="indefinite" restart="never" nodeType="tmRoot"/>
      </p:par>
    </p:tnLst>
  </p:timing>
  <p:hf hdr="0"/>
  <p:txStyles>
    <p:titleStyle>
      <a:lvl1pPr algn="l" rtl="0" eaLnBrk="0" fontAlgn="base" hangingPunct="0">
        <a:spcBef>
          <a:spcPct val="0"/>
        </a:spcBef>
        <a:spcAft>
          <a:spcPct val="0"/>
        </a:spcAft>
        <a:defRPr sz="3500">
          <a:solidFill>
            <a:schemeClr val="tx2"/>
          </a:solidFill>
          <a:latin typeface="NeueHaasGroteskText W02" pitchFamily="34" charset="-18"/>
          <a:ea typeface="+mj-ea"/>
          <a:cs typeface="+mj-cs"/>
        </a:defRPr>
      </a:lvl1pPr>
      <a:lvl2pPr algn="l" rtl="0" eaLnBrk="0" fontAlgn="base" hangingPunct="0">
        <a:spcBef>
          <a:spcPct val="0"/>
        </a:spcBef>
        <a:spcAft>
          <a:spcPct val="0"/>
        </a:spcAft>
        <a:defRPr sz="3500">
          <a:solidFill>
            <a:schemeClr val="tx2"/>
          </a:solidFill>
          <a:latin typeface="NeueHaasGroteskText W02" pitchFamily="34" charset="-18"/>
        </a:defRPr>
      </a:lvl2pPr>
      <a:lvl3pPr algn="l" rtl="0" eaLnBrk="0" fontAlgn="base" hangingPunct="0">
        <a:spcBef>
          <a:spcPct val="0"/>
        </a:spcBef>
        <a:spcAft>
          <a:spcPct val="0"/>
        </a:spcAft>
        <a:defRPr sz="3500">
          <a:solidFill>
            <a:schemeClr val="tx2"/>
          </a:solidFill>
          <a:latin typeface="NeueHaasGroteskText W02" pitchFamily="34" charset="-18"/>
        </a:defRPr>
      </a:lvl3pPr>
      <a:lvl4pPr algn="l" rtl="0" eaLnBrk="0" fontAlgn="base" hangingPunct="0">
        <a:spcBef>
          <a:spcPct val="0"/>
        </a:spcBef>
        <a:spcAft>
          <a:spcPct val="0"/>
        </a:spcAft>
        <a:defRPr sz="3500">
          <a:solidFill>
            <a:schemeClr val="tx2"/>
          </a:solidFill>
          <a:latin typeface="NeueHaasGroteskText W02" pitchFamily="34" charset="-18"/>
        </a:defRPr>
      </a:lvl4pPr>
      <a:lvl5pPr algn="l" rtl="0" eaLnBrk="0" fontAlgn="base" hangingPunct="0">
        <a:spcBef>
          <a:spcPct val="0"/>
        </a:spcBef>
        <a:spcAft>
          <a:spcPct val="0"/>
        </a:spcAft>
        <a:defRPr sz="3500">
          <a:solidFill>
            <a:schemeClr val="tx2"/>
          </a:solidFill>
          <a:latin typeface="NeueHaasGroteskText W02" pitchFamily="34" charset="-18"/>
        </a:defRPr>
      </a:lvl5pPr>
      <a:lvl6pPr marL="457200" algn="l" rtl="0" fontAlgn="base">
        <a:spcBef>
          <a:spcPct val="0"/>
        </a:spcBef>
        <a:spcAft>
          <a:spcPct val="0"/>
        </a:spcAft>
        <a:defRPr sz="3500">
          <a:solidFill>
            <a:schemeClr val="tx2"/>
          </a:solidFill>
          <a:latin typeface="Book Antiqua" pitchFamily="18" charset="0"/>
        </a:defRPr>
      </a:lvl6pPr>
      <a:lvl7pPr marL="914400" algn="l" rtl="0" fontAlgn="base">
        <a:spcBef>
          <a:spcPct val="0"/>
        </a:spcBef>
        <a:spcAft>
          <a:spcPct val="0"/>
        </a:spcAft>
        <a:defRPr sz="3500">
          <a:solidFill>
            <a:schemeClr val="tx2"/>
          </a:solidFill>
          <a:latin typeface="Book Antiqua" pitchFamily="18" charset="0"/>
        </a:defRPr>
      </a:lvl7pPr>
      <a:lvl8pPr marL="1371600" algn="l" rtl="0" fontAlgn="base">
        <a:spcBef>
          <a:spcPct val="0"/>
        </a:spcBef>
        <a:spcAft>
          <a:spcPct val="0"/>
        </a:spcAft>
        <a:defRPr sz="3500">
          <a:solidFill>
            <a:schemeClr val="tx2"/>
          </a:solidFill>
          <a:latin typeface="Book Antiqua" pitchFamily="18" charset="0"/>
        </a:defRPr>
      </a:lvl8pPr>
      <a:lvl9pPr marL="1828800" algn="l" rtl="0" fontAlgn="base">
        <a:spcBef>
          <a:spcPct val="0"/>
        </a:spcBef>
        <a:spcAft>
          <a:spcPct val="0"/>
        </a:spcAft>
        <a:defRPr sz="35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rgbClr val="2C9ADC"/>
        </a:buClr>
        <a:buSzPct val="80000"/>
        <a:buFont typeface="Wingdings" pitchFamily="2" charset="2"/>
        <a:buChar char="§"/>
        <a:defRPr sz="2400">
          <a:solidFill>
            <a:schemeClr val="tx1"/>
          </a:solidFill>
          <a:latin typeface="NeueHaasGroteskText W02" pitchFamily="34" charset="-18"/>
          <a:ea typeface="+mn-ea"/>
          <a:cs typeface="+mn-cs"/>
        </a:defRPr>
      </a:lvl1pPr>
      <a:lvl2pPr marL="742950" indent="-285750" algn="l" rtl="0" eaLnBrk="0" fontAlgn="base" hangingPunct="0">
        <a:spcBef>
          <a:spcPct val="20000"/>
        </a:spcBef>
        <a:spcAft>
          <a:spcPct val="0"/>
        </a:spcAft>
        <a:buClr>
          <a:srgbClr val="2C9ADC"/>
        </a:buClr>
        <a:buFont typeface="Wingdings" pitchFamily="2" charset="2"/>
        <a:buChar char="§"/>
        <a:defRPr sz="2000">
          <a:solidFill>
            <a:schemeClr val="tx1"/>
          </a:solidFill>
          <a:latin typeface="NeueHaasGroteskText W02" pitchFamily="34" charset="-18"/>
        </a:defRPr>
      </a:lvl2pPr>
      <a:lvl3pPr marL="1143000" indent="-228600" algn="l" rtl="0" eaLnBrk="0" fontAlgn="base" hangingPunct="0">
        <a:spcBef>
          <a:spcPct val="20000"/>
        </a:spcBef>
        <a:spcAft>
          <a:spcPct val="0"/>
        </a:spcAft>
        <a:buClr>
          <a:srgbClr val="2C9ADC"/>
        </a:buClr>
        <a:buFont typeface="Wingdings" pitchFamily="2" charset="2"/>
        <a:buChar char="§"/>
        <a:defRPr>
          <a:solidFill>
            <a:schemeClr val="tx1"/>
          </a:solidFill>
          <a:latin typeface="NeueHaasGroteskText W02" pitchFamily="34" charset="-18"/>
        </a:defRPr>
      </a:lvl3pPr>
      <a:lvl4pPr marL="1600200" indent="-228600" algn="l" rtl="0" eaLnBrk="0" fontAlgn="base" hangingPunct="0">
        <a:spcBef>
          <a:spcPct val="20000"/>
        </a:spcBef>
        <a:spcAft>
          <a:spcPct val="0"/>
        </a:spcAft>
        <a:buClr>
          <a:srgbClr val="2C9ADC"/>
        </a:buClr>
        <a:buFont typeface="Wingdings" pitchFamily="2" charset="2"/>
        <a:buChar char="§"/>
        <a:defRPr sz="1500">
          <a:solidFill>
            <a:schemeClr val="tx1"/>
          </a:solidFill>
          <a:latin typeface="NeueHaasGroteskText W02" pitchFamily="34" charset="-18"/>
        </a:defRPr>
      </a:lvl4pPr>
      <a:lvl5pPr marL="2057400" indent="-228600" algn="l" rtl="0" eaLnBrk="0" fontAlgn="base" hangingPunct="0">
        <a:spcBef>
          <a:spcPct val="20000"/>
        </a:spcBef>
        <a:spcAft>
          <a:spcPct val="0"/>
        </a:spcAft>
        <a:buClr>
          <a:srgbClr val="2C9ADC"/>
        </a:buClr>
        <a:buFont typeface="Wingdings" pitchFamily="2" charset="2"/>
        <a:buChar char="§"/>
        <a:defRPr sz="1300">
          <a:solidFill>
            <a:schemeClr val="tx1"/>
          </a:solidFill>
          <a:latin typeface="NeueHaasGroteskText W02" pitchFamily="34" charset="-18"/>
        </a:defRPr>
      </a:lvl5pPr>
      <a:lvl6pPr marL="2514600" indent="-228600" algn="l" rtl="0" fontAlgn="base">
        <a:spcBef>
          <a:spcPct val="20000"/>
        </a:spcBef>
        <a:spcAft>
          <a:spcPct val="0"/>
        </a:spcAft>
        <a:buChar char="»"/>
        <a:defRPr sz="1300">
          <a:solidFill>
            <a:schemeClr val="tx1"/>
          </a:solidFill>
          <a:latin typeface="+mn-lt"/>
        </a:defRPr>
      </a:lvl6pPr>
      <a:lvl7pPr marL="2971800" indent="-228600" algn="l" rtl="0" fontAlgn="base">
        <a:spcBef>
          <a:spcPct val="20000"/>
        </a:spcBef>
        <a:spcAft>
          <a:spcPct val="0"/>
        </a:spcAft>
        <a:buChar char="»"/>
        <a:defRPr sz="1300">
          <a:solidFill>
            <a:schemeClr val="tx1"/>
          </a:solidFill>
          <a:latin typeface="+mn-lt"/>
        </a:defRPr>
      </a:lvl7pPr>
      <a:lvl8pPr marL="3429000" indent="-228600" algn="l" rtl="0" fontAlgn="base">
        <a:spcBef>
          <a:spcPct val="20000"/>
        </a:spcBef>
        <a:spcAft>
          <a:spcPct val="0"/>
        </a:spcAft>
        <a:buChar char="»"/>
        <a:defRPr sz="1300">
          <a:solidFill>
            <a:schemeClr val="tx1"/>
          </a:solidFill>
          <a:latin typeface="+mn-lt"/>
        </a:defRPr>
      </a:lvl8pPr>
      <a:lvl9pPr marL="3886200" indent="-228600" algn="l" rtl="0" fontAlgn="base">
        <a:spcBef>
          <a:spcPct val="20000"/>
        </a:spcBef>
        <a:spcAft>
          <a:spcPct val="0"/>
        </a:spcAft>
        <a:buChar char="»"/>
        <a:defRPr sz="1300">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tefan.kiss@mfsr.s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ô</a:t>
            </a:r>
            <a:endParaRPr lang="sk-SK" dirty="0"/>
          </a:p>
        </p:txBody>
      </p:sp>
      <p:sp>
        <p:nvSpPr>
          <p:cNvPr id="5" name="Zástupný symbol čísla snímky 4"/>
          <p:cNvSpPr>
            <a:spLocks noGrp="1"/>
          </p:cNvSpPr>
          <p:nvPr>
            <p:ph type="sldNum" sz="quarter" idx="12"/>
          </p:nvPr>
        </p:nvSpPr>
        <p:spPr/>
        <p:txBody>
          <a:bodyPr/>
          <a:lstStyle/>
          <a:p>
            <a:pPr>
              <a:defRPr/>
            </a:pPr>
            <a:fld id="{6C0AA1DA-064C-4885-AB38-865FC0F739AA}" type="slidenum">
              <a:rPr lang="sk-SK" smtClean="0"/>
              <a:pPr>
                <a:defRPr/>
              </a:pPr>
              <a:t>1</a:t>
            </a:fld>
            <a:endParaRPr lang="sk-SK" dirty="0"/>
          </a:p>
        </p:txBody>
      </p:sp>
      <p:sp>
        <p:nvSpPr>
          <p:cNvPr id="6" name="Rectangle 4"/>
          <p:cNvSpPr>
            <a:spLocks/>
          </p:cNvSpPr>
          <p:nvPr/>
        </p:nvSpPr>
        <p:spPr bwMode="auto">
          <a:xfrm>
            <a:off x="1389063" y="2708275"/>
            <a:ext cx="57150" cy="295275"/>
          </a:xfrm>
          <a:prstGeom prst="rect">
            <a:avLst/>
          </a:prstGeom>
          <a:solidFill>
            <a:srgbClr val="2C9A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r" eaLnBrk="0" fontAlgn="base" hangingPunct="0">
              <a:spcBef>
                <a:spcPct val="0"/>
              </a:spcBef>
              <a:spcAft>
                <a:spcPct val="0"/>
              </a:spcAft>
              <a:defRPr sz="1400">
                <a:solidFill>
                  <a:schemeClr val="tx1"/>
                </a:solidFill>
                <a:latin typeface="Arial" charset="0"/>
              </a:defRPr>
            </a:lvl6pPr>
            <a:lvl7pPr marL="2971800" indent="-228600" algn="r" eaLnBrk="0" fontAlgn="base" hangingPunct="0">
              <a:spcBef>
                <a:spcPct val="0"/>
              </a:spcBef>
              <a:spcAft>
                <a:spcPct val="0"/>
              </a:spcAft>
              <a:defRPr sz="1400">
                <a:solidFill>
                  <a:schemeClr val="tx1"/>
                </a:solidFill>
                <a:latin typeface="Arial" charset="0"/>
              </a:defRPr>
            </a:lvl7pPr>
            <a:lvl8pPr marL="3429000" indent="-228600" algn="r" eaLnBrk="0" fontAlgn="base" hangingPunct="0">
              <a:spcBef>
                <a:spcPct val="0"/>
              </a:spcBef>
              <a:spcAft>
                <a:spcPct val="0"/>
              </a:spcAft>
              <a:defRPr sz="1400">
                <a:solidFill>
                  <a:schemeClr val="tx1"/>
                </a:solidFill>
                <a:latin typeface="Arial" charset="0"/>
              </a:defRPr>
            </a:lvl8pPr>
            <a:lvl9pPr marL="3886200" indent="-228600" algn="r" eaLnBrk="0" fontAlgn="base" hangingPunct="0">
              <a:spcBef>
                <a:spcPct val="0"/>
              </a:spcBef>
              <a:spcAft>
                <a:spcPct val="0"/>
              </a:spcAft>
              <a:defRPr sz="1400">
                <a:solidFill>
                  <a:schemeClr val="tx1"/>
                </a:solidFill>
                <a:latin typeface="Arial" charset="0"/>
              </a:defRPr>
            </a:lvl9pPr>
          </a:lstStyle>
          <a:p>
            <a:pPr eaLnBrk="1" hangingPunct="1"/>
            <a:endParaRPr lang="sk-SK" altLang="sk-SK"/>
          </a:p>
        </p:txBody>
      </p:sp>
      <p:sp>
        <p:nvSpPr>
          <p:cNvPr id="7" name="Rectangle 4"/>
          <p:cNvSpPr txBox="1">
            <a:spLocks noChangeArrowheads="1"/>
          </p:cNvSpPr>
          <p:nvPr/>
        </p:nvSpPr>
        <p:spPr bwMode="auto">
          <a:xfrm>
            <a:off x="961988" y="2179288"/>
            <a:ext cx="7165304" cy="197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500" b="1">
                <a:solidFill>
                  <a:schemeClr val="tx2"/>
                </a:solidFill>
                <a:latin typeface="NeueHaasGroteskText W02" pitchFamily="34" charset="-18"/>
                <a:ea typeface="+mj-ea"/>
                <a:cs typeface="+mj-cs"/>
              </a:defRPr>
            </a:lvl1pPr>
            <a:lvl2pPr algn="l" rtl="0" eaLnBrk="0" fontAlgn="base" hangingPunct="0">
              <a:spcBef>
                <a:spcPct val="0"/>
              </a:spcBef>
              <a:spcAft>
                <a:spcPct val="0"/>
              </a:spcAft>
              <a:defRPr sz="3500">
                <a:solidFill>
                  <a:schemeClr val="tx2"/>
                </a:solidFill>
                <a:latin typeface="NeueHaasGroteskText W02" pitchFamily="34" charset="-18"/>
              </a:defRPr>
            </a:lvl2pPr>
            <a:lvl3pPr algn="l" rtl="0" eaLnBrk="0" fontAlgn="base" hangingPunct="0">
              <a:spcBef>
                <a:spcPct val="0"/>
              </a:spcBef>
              <a:spcAft>
                <a:spcPct val="0"/>
              </a:spcAft>
              <a:defRPr sz="3500">
                <a:solidFill>
                  <a:schemeClr val="tx2"/>
                </a:solidFill>
                <a:latin typeface="NeueHaasGroteskText W02" pitchFamily="34" charset="-18"/>
              </a:defRPr>
            </a:lvl3pPr>
            <a:lvl4pPr algn="l" rtl="0" eaLnBrk="0" fontAlgn="base" hangingPunct="0">
              <a:spcBef>
                <a:spcPct val="0"/>
              </a:spcBef>
              <a:spcAft>
                <a:spcPct val="0"/>
              </a:spcAft>
              <a:defRPr sz="3500">
                <a:solidFill>
                  <a:schemeClr val="tx2"/>
                </a:solidFill>
                <a:latin typeface="NeueHaasGroteskText W02" pitchFamily="34" charset="-18"/>
              </a:defRPr>
            </a:lvl4pPr>
            <a:lvl5pPr algn="l" rtl="0" eaLnBrk="0" fontAlgn="base" hangingPunct="0">
              <a:spcBef>
                <a:spcPct val="0"/>
              </a:spcBef>
              <a:spcAft>
                <a:spcPct val="0"/>
              </a:spcAft>
              <a:defRPr sz="3500">
                <a:solidFill>
                  <a:schemeClr val="tx2"/>
                </a:solidFill>
                <a:latin typeface="NeueHaasGroteskText W02" pitchFamily="34" charset="-18"/>
              </a:defRPr>
            </a:lvl5pPr>
            <a:lvl6pPr marL="457200" algn="l" rtl="0" fontAlgn="base">
              <a:spcBef>
                <a:spcPct val="0"/>
              </a:spcBef>
              <a:spcAft>
                <a:spcPct val="0"/>
              </a:spcAft>
              <a:defRPr sz="3500">
                <a:solidFill>
                  <a:schemeClr val="tx2"/>
                </a:solidFill>
                <a:latin typeface="Book Antiqua" pitchFamily="18" charset="0"/>
              </a:defRPr>
            </a:lvl6pPr>
            <a:lvl7pPr marL="914400" algn="l" rtl="0" fontAlgn="base">
              <a:spcBef>
                <a:spcPct val="0"/>
              </a:spcBef>
              <a:spcAft>
                <a:spcPct val="0"/>
              </a:spcAft>
              <a:defRPr sz="3500">
                <a:solidFill>
                  <a:schemeClr val="tx2"/>
                </a:solidFill>
                <a:latin typeface="Book Antiqua" pitchFamily="18" charset="0"/>
              </a:defRPr>
            </a:lvl7pPr>
            <a:lvl8pPr marL="1371600" algn="l" rtl="0" fontAlgn="base">
              <a:spcBef>
                <a:spcPct val="0"/>
              </a:spcBef>
              <a:spcAft>
                <a:spcPct val="0"/>
              </a:spcAft>
              <a:defRPr sz="3500">
                <a:solidFill>
                  <a:schemeClr val="tx2"/>
                </a:solidFill>
                <a:latin typeface="Book Antiqua" pitchFamily="18" charset="0"/>
              </a:defRPr>
            </a:lvl8pPr>
            <a:lvl9pPr marL="1828800" algn="l" rtl="0" fontAlgn="base">
              <a:spcBef>
                <a:spcPct val="0"/>
              </a:spcBef>
              <a:spcAft>
                <a:spcPct val="0"/>
              </a:spcAft>
              <a:defRPr sz="3500">
                <a:solidFill>
                  <a:schemeClr val="tx2"/>
                </a:solidFill>
                <a:latin typeface="Book Antiqua" pitchFamily="18" charset="0"/>
              </a:defRPr>
            </a:lvl9pPr>
          </a:lstStyle>
          <a:p>
            <a:pPr>
              <a:spcAft>
                <a:spcPts val="600"/>
              </a:spcAft>
            </a:pPr>
            <a:r>
              <a:rPr lang="sk-SK" sz="3600" dirty="0" smtClean="0">
                <a:latin typeface="NeueHaasGroteskDisp W02 Bd" panose="020B0804020202020204" pitchFamily="34" charset="-18"/>
              </a:rPr>
              <a:t> Hodnota za peniaze</a:t>
            </a:r>
          </a:p>
          <a:p>
            <a:r>
              <a:rPr lang="sk-SK" sz="3600" dirty="0" smtClean="0">
                <a:latin typeface="NeueHaasGroteskDisp W02 Bd" panose="020B0804020202020204" pitchFamily="34" charset="-18"/>
              </a:rPr>
              <a:t>Efektívny štát</a:t>
            </a:r>
          </a:p>
        </p:txBody>
      </p:sp>
      <p:sp>
        <p:nvSpPr>
          <p:cNvPr id="9" name="Rectangle 9"/>
          <p:cNvSpPr>
            <a:spLocks/>
          </p:cNvSpPr>
          <p:nvPr/>
        </p:nvSpPr>
        <p:spPr bwMode="auto">
          <a:xfrm>
            <a:off x="24821" y="9550"/>
            <a:ext cx="9119180" cy="1873250"/>
          </a:xfrm>
          <a:prstGeom prst="rect">
            <a:avLst/>
          </a:prstGeom>
          <a:solidFill>
            <a:schemeClr val="bg1">
              <a:lumMod val="75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z="4800" b="1" spc="40" normalizeH="0" dirty="0" smtClean="0">
              <a:solidFill>
                <a:schemeClr val="bg1"/>
              </a:solidFill>
              <a:latin typeface="NeueHaasGroteskDisp W02" panose="020B0504020202020204" pitchFamily="34" charset="-18"/>
            </a:endParaRPr>
          </a:p>
        </p:txBody>
      </p:sp>
      <p:sp>
        <p:nvSpPr>
          <p:cNvPr id="10" name="BlokTextu 9"/>
          <p:cNvSpPr txBox="1"/>
          <p:nvPr/>
        </p:nvSpPr>
        <p:spPr>
          <a:xfrm>
            <a:off x="1813457" y="664657"/>
            <a:ext cx="5616624" cy="1369606"/>
          </a:xfrm>
          <a:prstGeom prst="rect">
            <a:avLst/>
          </a:prstGeom>
          <a:noFill/>
        </p:spPr>
        <p:txBody>
          <a:bodyPr wrap="square" tIns="0" rtlCol="0">
            <a:spAutoFit/>
          </a:bodyPr>
          <a:lstStyle/>
          <a:p>
            <a:pPr algn="ctr"/>
            <a:r>
              <a:rPr lang="sk-SK" sz="3600" b="1" dirty="0" smtClean="0">
                <a:latin typeface="NeueHaasGroteskDisp W02" panose="020B0504020202020204" pitchFamily="34" charset="-18"/>
              </a:rPr>
              <a:t>Útvar hodnoty za peniaze</a:t>
            </a:r>
          </a:p>
          <a:p>
            <a:pPr algn="ctr"/>
            <a:r>
              <a:rPr lang="sk-SK" sz="3600" b="1" dirty="0" smtClean="0">
                <a:latin typeface="NeueHaasGroteskDisp W02" panose="020B0504020202020204" pitchFamily="34" charset="-18"/>
              </a:rPr>
              <a:t>Ministerstvo financií SR</a:t>
            </a:r>
          </a:p>
          <a:p>
            <a:endParaRPr lang="sk-SK" dirty="0"/>
          </a:p>
        </p:txBody>
      </p:sp>
      <p:sp>
        <p:nvSpPr>
          <p:cNvPr id="11" name="Rectangle 4"/>
          <p:cNvSpPr>
            <a:spLocks/>
          </p:cNvSpPr>
          <p:nvPr/>
        </p:nvSpPr>
        <p:spPr bwMode="auto">
          <a:xfrm>
            <a:off x="1907704" y="887413"/>
            <a:ext cx="57150" cy="244030"/>
          </a:xfrm>
          <a:prstGeom prst="rect">
            <a:avLst/>
          </a:prstGeom>
          <a:solidFill>
            <a:srgbClr val="2C9AD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mtClean="0">
              <a:solidFill>
                <a:schemeClr val="tx2"/>
              </a:solidFill>
            </a:endParaRPr>
          </a:p>
        </p:txBody>
      </p:sp>
      <p:sp>
        <p:nvSpPr>
          <p:cNvPr id="12" name="Rectangle 4"/>
          <p:cNvSpPr>
            <a:spLocks/>
          </p:cNvSpPr>
          <p:nvPr/>
        </p:nvSpPr>
        <p:spPr bwMode="auto">
          <a:xfrm>
            <a:off x="7956376" y="6429335"/>
            <a:ext cx="57150" cy="295275"/>
          </a:xfrm>
          <a:prstGeom prst="rect">
            <a:avLst/>
          </a:prstGeom>
          <a:solidFill>
            <a:srgbClr val="2C9AD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defRPr>
            </a:lvl9pPr>
          </a:lstStyle>
          <a:p>
            <a:pPr algn="r" eaLnBrk="1" hangingPunct="1">
              <a:defRPr/>
            </a:pPr>
            <a:endParaRPr lang="sk-SK" smtClean="0">
              <a:solidFill>
                <a:srgbClr val="000000"/>
              </a:solidFill>
            </a:endParaRPr>
          </a:p>
        </p:txBody>
      </p:sp>
      <p:sp>
        <p:nvSpPr>
          <p:cNvPr id="14" name="Rectangle 7"/>
          <p:cNvSpPr>
            <a:spLocks noGrp="1" noChangeArrowheads="1"/>
          </p:cNvSpPr>
          <p:nvPr>
            <p:ph type="ftr" sz="quarter" idx="11"/>
          </p:nvPr>
        </p:nvSpPr>
        <p:spPr>
          <a:xfrm>
            <a:off x="3146425" y="6431757"/>
            <a:ext cx="2895600" cy="339725"/>
          </a:xfrm>
          <a:prstGeom prst="rect">
            <a:avLst/>
          </a:prstGeom>
        </p:spPr>
        <p:txBody>
          <a:bodyPr/>
          <a:lstStyle>
            <a:lvl1pPr algn="ctr">
              <a:defRPr sz="1100">
                <a:latin typeface="NeueHaasGroteskDisp W02" panose="020B0504020202020204" pitchFamily="34" charset="-18"/>
              </a:defRPr>
            </a:lvl1pPr>
          </a:lstStyle>
          <a:p>
            <a:pPr>
              <a:defRPr/>
            </a:pPr>
            <a:r>
              <a:rPr lang="sk-SK" dirty="0" smtClean="0"/>
              <a:t>www.finance.gov.sk/uhp</a:t>
            </a:r>
            <a:endParaRPr lang="sk-SK" dirty="0"/>
          </a:p>
          <a:p>
            <a:pPr>
              <a:defRPr/>
            </a:pPr>
            <a:endParaRPr lang="sk-SK" dirty="0"/>
          </a:p>
        </p:txBody>
      </p:sp>
      <p:sp>
        <p:nvSpPr>
          <p:cNvPr id="3" name="BlokTextu 2"/>
          <p:cNvSpPr txBox="1"/>
          <p:nvPr/>
        </p:nvSpPr>
        <p:spPr>
          <a:xfrm>
            <a:off x="539552" y="4299882"/>
            <a:ext cx="8280920" cy="1569660"/>
          </a:xfrm>
          <a:prstGeom prst="rect">
            <a:avLst/>
          </a:prstGeom>
          <a:noFill/>
          <a:ln>
            <a:solidFill>
              <a:schemeClr val="accent3">
                <a:lumMod val="65000"/>
              </a:schemeClr>
            </a:solidFill>
          </a:ln>
        </p:spPr>
        <p:txBody>
          <a:bodyPr wrap="square" rtlCol="0">
            <a:spAutoFit/>
          </a:bodyPr>
          <a:lstStyle/>
          <a:p>
            <a:pPr algn="l"/>
            <a:r>
              <a:rPr lang="sk-SK" sz="1600" u="sng" dirty="0">
                <a:latin typeface="NeueHaasGroteskDisp W02" panose="020B0504020202020204" pitchFamily="34" charset="-18"/>
              </a:rPr>
              <a:t>Čo je vlastne útvar Hodnota za peniaze?</a:t>
            </a:r>
          </a:p>
          <a:p>
            <a:pPr marL="0" indent="0" algn="just">
              <a:buNone/>
            </a:pPr>
            <a:r>
              <a:rPr lang="sk-SK" sz="1600" i="1" dirty="0" smtClean="0">
                <a:latin typeface="NeueHaasGroteskDisp W02" panose="020B0504020202020204" pitchFamily="34" charset="-18"/>
              </a:rPr>
              <a:t>„Sme </a:t>
            </a:r>
            <a:r>
              <a:rPr lang="sk-SK" sz="1600" i="1" dirty="0">
                <a:latin typeface="NeueHaasGroteskDisp W02" panose="020B0504020202020204" pitchFamily="34" charset="-18"/>
              </a:rPr>
              <a:t>klon Inštitútu finančnej politiky, rozdelili sme si úlohy. IFP robí najmä prognózy, my sa viac pozeráme na efektívnosť výdavkov. Rozhodovacie právomoci nemáme žiadne. Ako technokrati dávame odporúčania politikom, ktorí sa tak podľa nás môžu lepšie rozhodnúť. Uznesenie vlády </a:t>
            </a:r>
            <a:r>
              <a:rPr lang="sk-SK" sz="1600" i="1" dirty="0" smtClean="0">
                <a:latin typeface="NeueHaasGroteskDisp W02" panose="020B0504020202020204" pitchFamily="34" charset="-18"/>
              </a:rPr>
              <a:t>formalizovalo</a:t>
            </a:r>
            <a:r>
              <a:rPr lang="sk-SK" sz="1600" i="1" dirty="0">
                <a:latin typeface="NeueHaasGroteskDisp W02" panose="020B0504020202020204" pitchFamily="34" charset="-18"/>
              </a:rPr>
              <a:t>, že ministerstvo financií naším prostredníctvom dáva posudok na každú veľkú investíciu</a:t>
            </a:r>
            <a:r>
              <a:rPr lang="sk-SK" sz="1600" i="1" dirty="0" smtClean="0">
                <a:latin typeface="NeueHaasGroteskDisp W02" panose="020B0504020202020204" pitchFamily="34" charset="-18"/>
              </a:rPr>
              <a:t>.“        </a:t>
            </a:r>
            <a:r>
              <a:rPr lang="sk-SK" sz="1600" dirty="0" smtClean="0">
                <a:latin typeface="NeueHaasGroteskDisp W02" panose="020B0504020202020204" pitchFamily="34" charset="-18"/>
              </a:rPr>
              <a:t>(28.2.2017 rozhovor pre Denník N)</a:t>
            </a:r>
            <a:endParaRPr lang="sk-SK" sz="1600" dirty="0">
              <a:latin typeface="NeueHaasGroteskDisp W02" panose="020B0504020202020204" pitchFamily="34" charset="-18"/>
            </a:endParaRPr>
          </a:p>
        </p:txBody>
      </p:sp>
    </p:spTree>
    <p:extLst>
      <p:ext uri="{BB962C8B-B14F-4D97-AF65-F5344CB8AC3E}">
        <p14:creationId xmlns:p14="http://schemas.microsoft.com/office/powerpoint/2010/main" val="144599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68313" y="1679576"/>
            <a:ext cx="8147050" cy="4375150"/>
          </a:xfrm>
        </p:spPr>
        <p:txBody>
          <a:bodyPr/>
          <a:lstStyle/>
          <a:p>
            <a:r>
              <a:rPr lang="sk-SK" dirty="0" smtClean="0"/>
              <a:t>Efektívnejšie rozhodovanie = Viac výsledkov („</a:t>
            </a:r>
            <a:r>
              <a:rPr lang="sk-SK" i="1" dirty="0" smtClean="0"/>
              <a:t>more</a:t>
            </a:r>
            <a:r>
              <a:rPr lang="sk-SK" dirty="0" smtClean="0"/>
              <a:t>“) za menej peňazí („</a:t>
            </a:r>
            <a:r>
              <a:rPr lang="sk-SK" i="1" dirty="0" err="1" smtClean="0"/>
              <a:t>with</a:t>
            </a:r>
            <a:r>
              <a:rPr lang="sk-SK" i="1" dirty="0" smtClean="0"/>
              <a:t> </a:t>
            </a:r>
            <a:r>
              <a:rPr lang="sk-SK" i="1" dirty="0" err="1" smtClean="0"/>
              <a:t>less</a:t>
            </a:r>
            <a:r>
              <a:rPr lang="sk-SK" dirty="0" smtClean="0"/>
              <a:t>“)</a:t>
            </a:r>
          </a:p>
          <a:p>
            <a:pPr lvl="1" algn="just"/>
            <a:r>
              <a:rPr lang="sk-SK" dirty="0" smtClean="0"/>
              <a:t>Motivácia vzniku: celkový (fiškálny) rámec doplniť analýzou na úrovni rozhodnutí</a:t>
            </a:r>
          </a:p>
          <a:p>
            <a:pPr lvl="1" algn="just"/>
            <a:r>
              <a:rPr lang="sk-SK" dirty="0">
                <a:latin typeface="NeueHaasGroteskDisp W02"/>
              </a:rPr>
              <a:t>Lebo dosahujeme slabé výsledky a často ani nevieme, ktoré rozhodnutia zvyšujú blahobyt </a:t>
            </a:r>
            <a:endParaRPr lang="sk-SK" dirty="0" smtClean="0">
              <a:latin typeface="NeueHaasGroteskDisp W02"/>
            </a:endParaRPr>
          </a:p>
          <a:p>
            <a:pPr lvl="1" algn="just"/>
            <a:r>
              <a:rPr lang="sk-SK" dirty="0" smtClean="0"/>
              <a:t>Verejné výdavky sú obmedzené – veľkosťou príjmov, rozpočtovými obmedzeniami </a:t>
            </a:r>
          </a:p>
          <a:p>
            <a:pPr lvl="1" algn="just"/>
            <a:r>
              <a:rPr lang="sk-SK" dirty="0" smtClean="0"/>
              <a:t>Peniaze nemajú mašličky – politici rozhodujú kde míňať</a:t>
            </a:r>
          </a:p>
          <a:p>
            <a:pPr marL="457200" lvl="1" indent="0" algn="just">
              <a:buNone/>
            </a:pPr>
            <a:r>
              <a:rPr lang="sk-SK" dirty="0" smtClean="0"/>
              <a:t> </a:t>
            </a:r>
            <a:r>
              <a:rPr lang="sk-SK" i="1" dirty="0" smtClean="0"/>
              <a:t>platy učiteľov vs. vianočné dôchodky vs. obchvat BA vs. vlaky zadarmo</a:t>
            </a:r>
          </a:p>
          <a:p>
            <a:pPr lvl="1" algn="just"/>
            <a:r>
              <a:rPr lang="sk-SK" dirty="0" smtClean="0"/>
              <a:t>Na rozhodnutie je potrebný analytický aparát</a:t>
            </a:r>
            <a:endParaRPr lang="sk-SK" dirty="0"/>
          </a:p>
        </p:txBody>
      </p:sp>
      <p:sp>
        <p:nvSpPr>
          <p:cNvPr id="5" name="Zástupný symbol päty 4"/>
          <p:cNvSpPr>
            <a:spLocks noGrp="1"/>
          </p:cNvSpPr>
          <p:nvPr>
            <p:ph type="ftr" sz="quarter" idx="4294967295"/>
          </p:nvPr>
        </p:nvSpPr>
        <p:spPr>
          <a:xfrm>
            <a:off x="3146425" y="6448425"/>
            <a:ext cx="2895600" cy="339725"/>
          </a:xfrm>
          <a:prstGeom prst="rect">
            <a:avLst/>
          </a:prstGeom>
        </p:spPr>
        <p:txBody>
          <a:bodyPr/>
          <a:lstStyle/>
          <a:p>
            <a:pPr algn="ctr">
              <a:defRPr/>
            </a:pPr>
            <a:r>
              <a:rPr lang="sk-SK" sz="1100" dirty="0" smtClean="0">
                <a:latin typeface="NeueHaasGroteskDisp W02" panose="020B0504020202020204" pitchFamily="34" charset="-18"/>
              </a:rPr>
              <a:t>www.finance.gov.sk/uhp </a:t>
            </a:r>
            <a:endParaRPr lang="sk-SK" sz="1100" dirty="0">
              <a:latin typeface="NeueHaasGroteskDisp W02" panose="020B0504020202020204" pitchFamily="34" charset="-18"/>
            </a:endParaRPr>
          </a:p>
        </p:txBody>
      </p:sp>
      <p:sp>
        <p:nvSpPr>
          <p:cNvPr id="6" name="Zástupný symbol čísla snímky 5"/>
          <p:cNvSpPr>
            <a:spLocks noGrp="1"/>
          </p:cNvSpPr>
          <p:nvPr>
            <p:ph type="sldNum" sz="quarter" idx="4294967295"/>
          </p:nvPr>
        </p:nvSpPr>
        <p:spPr>
          <a:xfrm>
            <a:off x="8027988" y="6453188"/>
            <a:ext cx="549275" cy="404812"/>
          </a:xfrm>
          <a:prstGeom prst="rect">
            <a:avLst/>
          </a:prstGeom>
        </p:spPr>
        <p:txBody>
          <a:bodyPr/>
          <a:lstStyle/>
          <a:p>
            <a:pPr>
              <a:defRPr/>
            </a:pPr>
            <a:fld id="{00CC482C-75A2-4257-A899-53A06F5AE971}" type="slidenum">
              <a:rPr lang="sk-SK" smtClean="0"/>
              <a:t>2</a:t>
            </a:fld>
            <a:endParaRPr lang="sk-SK" dirty="0"/>
          </a:p>
        </p:txBody>
      </p:sp>
      <p:sp>
        <p:nvSpPr>
          <p:cNvPr id="8" name="Nadpis 1"/>
          <p:cNvSpPr txBox="1">
            <a:spLocks/>
          </p:cNvSpPr>
          <p:nvPr/>
        </p:nvSpPr>
        <p:spPr bwMode="auto">
          <a:xfrm>
            <a:off x="446088" y="764704"/>
            <a:ext cx="8229600" cy="43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a:solidFill>
                  <a:schemeClr val="tx2"/>
                </a:solidFill>
                <a:latin typeface="NeueHaasGroteskText W02" pitchFamily="34" charset="-18"/>
                <a:ea typeface="+mj-ea"/>
                <a:cs typeface="+mj-cs"/>
              </a:defRPr>
            </a:lvl1pPr>
            <a:lvl2pPr algn="l" rtl="0" eaLnBrk="0" fontAlgn="base" hangingPunct="0">
              <a:spcBef>
                <a:spcPct val="0"/>
              </a:spcBef>
              <a:spcAft>
                <a:spcPct val="0"/>
              </a:spcAft>
              <a:defRPr sz="3500">
                <a:solidFill>
                  <a:schemeClr val="tx2"/>
                </a:solidFill>
                <a:latin typeface="NeueHaasGroteskText W02" pitchFamily="34" charset="-18"/>
              </a:defRPr>
            </a:lvl2pPr>
            <a:lvl3pPr algn="l" rtl="0" eaLnBrk="0" fontAlgn="base" hangingPunct="0">
              <a:spcBef>
                <a:spcPct val="0"/>
              </a:spcBef>
              <a:spcAft>
                <a:spcPct val="0"/>
              </a:spcAft>
              <a:defRPr sz="3500">
                <a:solidFill>
                  <a:schemeClr val="tx2"/>
                </a:solidFill>
                <a:latin typeface="NeueHaasGroteskText W02" pitchFamily="34" charset="-18"/>
              </a:defRPr>
            </a:lvl3pPr>
            <a:lvl4pPr algn="l" rtl="0" eaLnBrk="0" fontAlgn="base" hangingPunct="0">
              <a:spcBef>
                <a:spcPct val="0"/>
              </a:spcBef>
              <a:spcAft>
                <a:spcPct val="0"/>
              </a:spcAft>
              <a:defRPr sz="3500">
                <a:solidFill>
                  <a:schemeClr val="tx2"/>
                </a:solidFill>
                <a:latin typeface="NeueHaasGroteskText W02" pitchFamily="34" charset="-18"/>
              </a:defRPr>
            </a:lvl4pPr>
            <a:lvl5pPr algn="l" rtl="0" eaLnBrk="0" fontAlgn="base" hangingPunct="0">
              <a:spcBef>
                <a:spcPct val="0"/>
              </a:spcBef>
              <a:spcAft>
                <a:spcPct val="0"/>
              </a:spcAft>
              <a:defRPr sz="3500">
                <a:solidFill>
                  <a:schemeClr val="tx2"/>
                </a:solidFill>
                <a:latin typeface="NeueHaasGroteskText W02" pitchFamily="34" charset="-18"/>
              </a:defRPr>
            </a:lvl5pPr>
            <a:lvl6pPr marL="457200" algn="l" rtl="0" fontAlgn="base">
              <a:spcBef>
                <a:spcPct val="0"/>
              </a:spcBef>
              <a:spcAft>
                <a:spcPct val="0"/>
              </a:spcAft>
              <a:defRPr sz="3500">
                <a:solidFill>
                  <a:schemeClr val="tx2"/>
                </a:solidFill>
                <a:latin typeface="Book Antiqua" pitchFamily="18" charset="0"/>
              </a:defRPr>
            </a:lvl6pPr>
            <a:lvl7pPr marL="914400" algn="l" rtl="0" fontAlgn="base">
              <a:spcBef>
                <a:spcPct val="0"/>
              </a:spcBef>
              <a:spcAft>
                <a:spcPct val="0"/>
              </a:spcAft>
              <a:defRPr sz="3500">
                <a:solidFill>
                  <a:schemeClr val="tx2"/>
                </a:solidFill>
                <a:latin typeface="Book Antiqua" pitchFamily="18" charset="0"/>
              </a:defRPr>
            </a:lvl7pPr>
            <a:lvl8pPr marL="1371600" algn="l" rtl="0" fontAlgn="base">
              <a:spcBef>
                <a:spcPct val="0"/>
              </a:spcBef>
              <a:spcAft>
                <a:spcPct val="0"/>
              </a:spcAft>
              <a:defRPr sz="3500">
                <a:solidFill>
                  <a:schemeClr val="tx2"/>
                </a:solidFill>
                <a:latin typeface="Book Antiqua" pitchFamily="18" charset="0"/>
              </a:defRPr>
            </a:lvl8pPr>
            <a:lvl9pPr marL="1828800" algn="l" rtl="0" fontAlgn="base">
              <a:spcBef>
                <a:spcPct val="0"/>
              </a:spcBef>
              <a:spcAft>
                <a:spcPct val="0"/>
              </a:spcAft>
              <a:defRPr sz="3500">
                <a:solidFill>
                  <a:schemeClr val="tx2"/>
                </a:solidFill>
                <a:latin typeface="Book Antiqua" pitchFamily="18" charset="0"/>
              </a:defRPr>
            </a:lvl9pPr>
          </a:lstStyle>
          <a:p>
            <a:r>
              <a:rPr lang="sk-SK" sz="3200" b="1" kern="0" dirty="0" smtClean="0">
                <a:solidFill>
                  <a:srgbClr val="2C9ADC"/>
                </a:solidFill>
              </a:rPr>
              <a:t>Hodnota za peniaze</a:t>
            </a:r>
            <a:endParaRPr lang="sk-SK" sz="3200" b="1" kern="0" dirty="0">
              <a:solidFill>
                <a:srgbClr val="2C9ADC"/>
              </a:solidFill>
            </a:endParaRPr>
          </a:p>
        </p:txBody>
      </p:sp>
    </p:spTree>
    <p:extLst>
      <p:ext uri="{BB962C8B-B14F-4D97-AF65-F5344CB8AC3E}">
        <p14:creationId xmlns:p14="http://schemas.microsoft.com/office/powerpoint/2010/main" val="368052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Zahnutá šípka nadol 44"/>
          <p:cNvSpPr/>
          <p:nvPr/>
        </p:nvSpPr>
        <p:spPr bwMode="auto">
          <a:xfrm rot="18872038" flipV="1">
            <a:off x="5519614" y="3673499"/>
            <a:ext cx="4366168" cy="1308949"/>
          </a:xfrm>
          <a:prstGeom prst="curvedDownArrow">
            <a:avLst>
              <a:gd name="adj1" fmla="val 15021"/>
              <a:gd name="adj2" fmla="val 34556"/>
              <a:gd name="adj3" fmla="val 23081"/>
            </a:avLst>
          </a:prstGeom>
          <a:noFill/>
          <a:ln w="9525" cap="flat" cmpd="sng" algn="ctr">
            <a:solidFill>
              <a:srgbClr val="99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42" name="Zahnutá šípka nadol 41"/>
          <p:cNvSpPr/>
          <p:nvPr/>
        </p:nvSpPr>
        <p:spPr bwMode="auto">
          <a:xfrm rot="3126907">
            <a:off x="3306290" y="2502246"/>
            <a:ext cx="2880552" cy="799899"/>
          </a:xfrm>
          <a:prstGeom prst="curvedDownArrow">
            <a:avLst/>
          </a:prstGeom>
          <a:noFill/>
          <a:ln w="9525" cap="flat" cmpd="sng" algn="ctr">
            <a:solidFill>
              <a:srgbClr val="99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31" name="Zahnutá šípka nadol 30"/>
          <p:cNvSpPr/>
          <p:nvPr/>
        </p:nvSpPr>
        <p:spPr bwMode="auto">
          <a:xfrm rot="17284117">
            <a:off x="-1253859" y="2993385"/>
            <a:ext cx="4298269" cy="799899"/>
          </a:xfrm>
          <a:prstGeom prst="curvedDownArrow">
            <a:avLst>
              <a:gd name="adj1" fmla="val 25000"/>
              <a:gd name="adj2" fmla="val 58218"/>
              <a:gd name="adj3" fmla="val 25000"/>
            </a:avLst>
          </a:prstGeom>
          <a:noFill/>
          <a:ln w="9525" cap="flat" cmpd="sng" algn="ctr">
            <a:solidFill>
              <a:srgbClr val="99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21" name="Ovál 20"/>
          <p:cNvSpPr/>
          <p:nvPr/>
        </p:nvSpPr>
        <p:spPr bwMode="auto">
          <a:xfrm rot="20092981">
            <a:off x="637460" y="1404338"/>
            <a:ext cx="8279778" cy="465628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2" name="Nadpis 1"/>
          <p:cNvSpPr>
            <a:spLocks noGrp="1"/>
          </p:cNvSpPr>
          <p:nvPr>
            <p:ph type="title"/>
          </p:nvPr>
        </p:nvSpPr>
        <p:spPr>
          <a:xfrm>
            <a:off x="370077" y="551798"/>
            <a:ext cx="8229600" cy="792162"/>
          </a:xfrm>
        </p:spPr>
        <p:txBody>
          <a:bodyPr/>
          <a:lstStyle/>
          <a:p>
            <a:r>
              <a:rPr lang="sk-SK" sz="3200" b="1" dirty="0">
                <a:solidFill>
                  <a:srgbClr val="2C9ADC"/>
                </a:solidFill>
              </a:rPr>
              <a:t>Nemáme čarovný prútik</a:t>
            </a:r>
          </a:p>
        </p:txBody>
      </p:sp>
      <p:sp>
        <p:nvSpPr>
          <p:cNvPr id="4" name="Zástupný symbol päty 3"/>
          <p:cNvSpPr>
            <a:spLocks noGrp="1"/>
          </p:cNvSpPr>
          <p:nvPr>
            <p:ph type="ftr" sz="quarter" idx="11"/>
          </p:nvPr>
        </p:nvSpPr>
        <p:spPr/>
        <p:txBody>
          <a:bodyPr/>
          <a:lstStyle/>
          <a:p>
            <a:pPr>
              <a:defRPr/>
            </a:pPr>
            <a:r>
              <a:rPr lang="sk-SK" smtClean="0"/>
              <a:t>www.finance.gov.sk/uhp </a:t>
            </a:r>
            <a:endParaRPr lang="sk-SK" dirty="0"/>
          </a:p>
        </p:txBody>
      </p:sp>
      <p:sp>
        <p:nvSpPr>
          <p:cNvPr id="5" name="Zástupný symbol čísla snímky 4"/>
          <p:cNvSpPr>
            <a:spLocks noGrp="1"/>
          </p:cNvSpPr>
          <p:nvPr>
            <p:ph type="sldNum" sz="quarter" idx="12"/>
          </p:nvPr>
        </p:nvSpPr>
        <p:spPr/>
        <p:txBody>
          <a:bodyPr/>
          <a:lstStyle/>
          <a:p>
            <a:pPr>
              <a:defRPr/>
            </a:pPr>
            <a:fld id="{6C0AA1DA-064C-4885-AB38-865FC0F739AA}" type="slidenum">
              <a:rPr lang="sk-SK" smtClean="0"/>
              <a:pPr>
                <a:defRPr/>
              </a:pPr>
              <a:t>3</a:t>
            </a:fld>
            <a:endParaRPr lang="sk-SK" dirty="0"/>
          </a:p>
        </p:txBody>
      </p:sp>
      <p:grpSp>
        <p:nvGrpSpPr>
          <p:cNvPr id="37" name="Skupina 36"/>
          <p:cNvGrpSpPr/>
          <p:nvPr/>
        </p:nvGrpSpPr>
        <p:grpSpPr>
          <a:xfrm>
            <a:off x="64967" y="1557801"/>
            <a:ext cx="8974968" cy="4687848"/>
            <a:chOff x="467543" y="1687354"/>
            <a:chExt cx="8974968" cy="4687848"/>
          </a:xfrm>
        </p:grpSpPr>
        <p:sp>
          <p:nvSpPr>
            <p:cNvPr id="38" name="Voľný tvar 37"/>
            <p:cNvSpPr/>
            <p:nvPr/>
          </p:nvSpPr>
          <p:spPr>
            <a:xfrm>
              <a:off x="467543" y="4710681"/>
              <a:ext cx="2016000" cy="1312532"/>
            </a:xfrm>
            <a:custGeom>
              <a:avLst/>
              <a:gdLst>
                <a:gd name="connsiteX0" fmla="*/ 0 w 1846035"/>
                <a:gd name="connsiteY0" fmla="*/ 152259 h 1522593"/>
                <a:gd name="connsiteX1" fmla="*/ 152259 w 1846035"/>
                <a:gd name="connsiteY1" fmla="*/ 0 h 1522593"/>
                <a:gd name="connsiteX2" fmla="*/ 1693776 w 1846035"/>
                <a:gd name="connsiteY2" fmla="*/ 0 h 1522593"/>
                <a:gd name="connsiteX3" fmla="*/ 1846035 w 1846035"/>
                <a:gd name="connsiteY3" fmla="*/ 152259 h 1522593"/>
                <a:gd name="connsiteX4" fmla="*/ 1846035 w 1846035"/>
                <a:gd name="connsiteY4" fmla="*/ 1370334 h 1522593"/>
                <a:gd name="connsiteX5" fmla="*/ 1693776 w 1846035"/>
                <a:gd name="connsiteY5" fmla="*/ 1522593 h 1522593"/>
                <a:gd name="connsiteX6" fmla="*/ 152259 w 1846035"/>
                <a:gd name="connsiteY6" fmla="*/ 1522593 h 1522593"/>
                <a:gd name="connsiteX7" fmla="*/ 0 w 1846035"/>
                <a:gd name="connsiteY7" fmla="*/ 1370334 h 1522593"/>
                <a:gd name="connsiteX8" fmla="*/ 0 w 1846035"/>
                <a:gd name="connsiteY8" fmla="*/ 152259 h 152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6035" h="1522593">
                  <a:moveTo>
                    <a:pt x="0" y="152259"/>
                  </a:moveTo>
                  <a:cubicBezTo>
                    <a:pt x="0" y="68169"/>
                    <a:pt x="68169" y="0"/>
                    <a:pt x="152259" y="0"/>
                  </a:cubicBezTo>
                  <a:lnTo>
                    <a:pt x="1693776" y="0"/>
                  </a:lnTo>
                  <a:cubicBezTo>
                    <a:pt x="1777866" y="0"/>
                    <a:pt x="1846035" y="68169"/>
                    <a:pt x="1846035" y="152259"/>
                  </a:cubicBezTo>
                  <a:lnTo>
                    <a:pt x="1846035" y="1370334"/>
                  </a:lnTo>
                  <a:cubicBezTo>
                    <a:pt x="1846035" y="1454424"/>
                    <a:pt x="1777866" y="1522593"/>
                    <a:pt x="1693776" y="1522593"/>
                  </a:cubicBezTo>
                  <a:lnTo>
                    <a:pt x="152259" y="1522593"/>
                  </a:lnTo>
                  <a:cubicBezTo>
                    <a:pt x="68169" y="1522593"/>
                    <a:pt x="0" y="1454424"/>
                    <a:pt x="0" y="1370334"/>
                  </a:cubicBezTo>
                  <a:lnTo>
                    <a:pt x="0" y="152259"/>
                  </a:lnTo>
                  <a:close/>
                </a:path>
              </a:pathLst>
            </a:cu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55994" tIns="55994" rIns="55994" bIns="382264" numCol="1" spcCol="1270" anchor="t" anchorCtr="0">
              <a:noAutofit/>
            </a:bodyPr>
            <a:lstStyle/>
            <a:p>
              <a:pPr marL="0" lvl="1" algn="l" defTabSz="622300">
                <a:lnSpc>
                  <a:spcPct val="90000"/>
                </a:lnSpc>
                <a:spcBef>
                  <a:spcPct val="0"/>
                </a:spcBef>
                <a:spcAft>
                  <a:spcPct val="15000"/>
                </a:spcAft>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Nielen </a:t>
              </a:r>
              <a:r>
                <a:rPr lang="sk-SK" sz="1600" kern="1200" dirty="0">
                  <a:solidFill>
                    <a:sysClr val="windowText" lastClr="000000">
                      <a:hueOff val="0"/>
                      <a:satOff val="0"/>
                      <a:lumOff val="0"/>
                      <a:alphaOff val="0"/>
                    </a:sysClr>
                  </a:solidFill>
                  <a:latin typeface="NeueHaasGroteskDisp W02" panose="020B0504020202020204" pitchFamily="34" charset="-18"/>
                  <a:ea typeface="+mn-ea"/>
                  <a:cs typeface="+mn-cs"/>
                </a:rPr>
                <a:t>"dodržiavať zákon", ale hľadať "najlepšiu možnosť"</a:t>
              </a:r>
            </a:p>
          </p:txBody>
        </p:sp>
        <p:sp>
          <p:nvSpPr>
            <p:cNvPr id="40" name="Voľný tvar 39"/>
            <p:cNvSpPr/>
            <p:nvPr/>
          </p:nvSpPr>
          <p:spPr>
            <a:xfrm>
              <a:off x="754834" y="5528547"/>
              <a:ext cx="2401579" cy="846655"/>
            </a:xfrm>
            <a:custGeom>
              <a:avLst/>
              <a:gdLst>
                <a:gd name="connsiteX0" fmla="*/ 0 w 1640920"/>
                <a:gd name="connsiteY0" fmla="*/ 65254 h 652540"/>
                <a:gd name="connsiteX1" fmla="*/ 65254 w 1640920"/>
                <a:gd name="connsiteY1" fmla="*/ 0 h 652540"/>
                <a:gd name="connsiteX2" fmla="*/ 1575666 w 1640920"/>
                <a:gd name="connsiteY2" fmla="*/ 0 h 652540"/>
                <a:gd name="connsiteX3" fmla="*/ 1640920 w 1640920"/>
                <a:gd name="connsiteY3" fmla="*/ 65254 h 652540"/>
                <a:gd name="connsiteX4" fmla="*/ 1640920 w 1640920"/>
                <a:gd name="connsiteY4" fmla="*/ 587286 h 652540"/>
                <a:gd name="connsiteX5" fmla="*/ 1575666 w 1640920"/>
                <a:gd name="connsiteY5" fmla="*/ 652540 h 652540"/>
                <a:gd name="connsiteX6" fmla="*/ 65254 w 1640920"/>
                <a:gd name="connsiteY6" fmla="*/ 652540 h 652540"/>
                <a:gd name="connsiteX7" fmla="*/ 0 w 1640920"/>
                <a:gd name="connsiteY7" fmla="*/ 587286 h 652540"/>
                <a:gd name="connsiteX8" fmla="*/ 0 w 1640920"/>
                <a:gd name="connsiteY8" fmla="*/ 65254 h 65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0920" h="652540">
                  <a:moveTo>
                    <a:pt x="0" y="65254"/>
                  </a:moveTo>
                  <a:cubicBezTo>
                    <a:pt x="0" y="29215"/>
                    <a:pt x="29215" y="0"/>
                    <a:pt x="65254" y="0"/>
                  </a:cubicBezTo>
                  <a:lnTo>
                    <a:pt x="1575666" y="0"/>
                  </a:lnTo>
                  <a:cubicBezTo>
                    <a:pt x="1611705" y="0"/>
                    <a:pt x="1640920" y="29215"/>
                    <a:pt x="1640920" y="65254"/>
                  </a:cubicBezTo>
                  <a:lnTo>
                    <a:pt x="1640920" y="587286"/>
                  </a:lnTo>
                  <a:cubicBezTo>
                    <a:pt x="1640920" y="623325"/>
                    <a:pt x="1611705" y="652540"/>
                    <a:pt x="1575666" y="652540"/>
                  </a:cubicBezTo>
                  <a:lnTo>
                    <a:pt x="65254" y="652540"/>
                  </a:lnTo>
                  <a:cubicBezTo>
                    <a:pt x="29215" y="652540"/>
                    <a:pt x="0" y="623325"/>
                    <a:pt x="0" y="587286"/>
                  </a:cubicBezTo>
                  <a:lnTo>
                    <a:pt x="0" y="6525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9592" tIns="39432" rIns="49592" bIns="39432" numCol="1" spcCol="1270" anchor="ctr" anchorCtr="0">
              <a:noAutofit/>
            </a:bodyPr>
            <a:lstStyle/>
            <a:p>
              <a:pPr lvl="0" algn="ctr" defTabSz="711200">
                <a:lnSpc>
                  <a:spcPct val="90000"/>
                </a:lnSpc>
                <a:spcBef>
                  <a:spcPct val="0"/>
                </a:spcBef>
                <a:spcAft>
                  <a:spcPct val="35000"/>
                </a:spcAft>
              </a:pPr>
              <a:r>
                <a:rPr lang="sk-SK" sz="2000" b="1" kern="1200" dirty="0" smtClean="0">
                  <a:solidFill>
                    <a:sysClr val="window" lastClr="FFFFFF"/>
                  </a:solidFill>
                  <a:latin typeface="NeueHaasGroteskDisp W02" panose="020B0504020202020204" pitchFamily="34" charset="-18"/>
                  <a:ea typeface="+mn-ea"/>
                  <a:cs typeface="+mn-cs"/>
                </a:rPr>
                <a:t>1. Filozofická zmena</a:t>
              </a:r>
              <a:endParaRPr lang="sk-SK" sz="2000" kern="1200" dirty="0">
                <a:solidFill>
                  <a:sysClr val="window" lastClr="FFFFFF"/>
                </a:solidFill>
                <a:latin typeface="NeueHaasGroteskDisp W02" panose="020B0504020202020204" pitchFamily="34" charset="-18"/>
                <a:ea typeface="+mn-ea"/>
                <a:cs typeface="+mn-cs"/>
              </a:endParaRPr>
            </a:p>
          </p:txBody>
        </p:sp>
        <p:sp>
          <p:nvSpPr>
            <p:cNvPr id="41" name="Voľný tvar 40"/>
            <p:cNvSpPr/>
            <p:nvPr/>
          </p:nvSpPr>
          <p:spPr>
            <a:xfrm>
              <a:off x="2024116" y="2012614"/>
              <a:ext cx="2403868" cy="2064458"/>
            </a:xfrm>
            <a:custGeom>
              <a:avLst/>
              <a:gdLst>
                <a:gd name="connsiteX0" fmla="*/ 0 w 1846035"/>
                <a:gd name="connsiteY0" fmla="*/ 152259 h 1522593"/>
                <a:gd name="connsiteX1" fmla="*/ 152259 w 1846035"/>
                <a:gd name="connsiteY1" fmla="*/ 0 h 1522593"/>
                <a:gd name="connsiteX2" fmla="*/ 1693776 w 1846035"/>
                <a:gd name="connsiteY2" fmla="*/ 0 h 1522593"/>
                <a:gd name="connsiteX3" fmla="*/ 1846035 w 1846035"/>
                <a:gd name="connsiteY3" fmla="*/ 152259 h 1522593"/>
                <a:gd name="connsiteX4" fmla="*/ 1846035 w 1846035"/>
                <a:gd name="connsiteY4" fmla="*/ 1370334 h 1522593"/>
                <a:gd name="connsiteX5" fmla="*/ 1693776 w 1846035"/>
                <a:gd name="connsiteY5" fmla="*/ 1522593 h 1522593"/>
                <a:gd name="connsiteX6" fmla="*/ 152259 w 1846035"/>
                <a:gd name="connsiteY6" fmla="*/ 1522593 h 1522593"/>
                <a:gd name="connsiteX7" fmla="*/ 0 w 1846035"/>
                <a:gd name="connsiteY7" fmla="*/ 1370334 h 1522593"/>
                <a:gd name="connsiteX8" fmla="*/ 0 w 1846035"/>
                <a:gd name="connsiteY8" fmla="*/ 152259 h 152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6035" h="1522593">
                  <a:moveTo>
                    <a:pt x="0" y="152259"/>
                  </a:moveTo>
                  <a:cubicBezTo>
                    <a:pt x="0" y="68169"/>
                    <a:pt x="68169" y="0"/>
                    <a:pt x="152259" y="0"/>
                  </a:cubicBezTo>
                  <a:lnTo>
                    <a:pt x="1693776" y="0"/>
                  </a:lnTo>
                  <a:cubicBezTo>
                    <a:pt x="1777866" y="0"/>
                    <a:pt x="1846035" y="68169"/>
                    <a:pt x="1846035" y="152259"/>
                  </a:cubicBezTo>
                  <a:lnTo>
                    <a:pt x="1846035" y="1370334"/>
                  </a:lnTo>
                  <a:cubicBezTo>
                    <a:pt x="1846035" y="1454424"/>
                    <a:pt x="1777866" y="1522593"/>
                    <a:pt x="1693776" y="1522593"/>
                  </a:cubicBezTo>
                  <a:lnTo>
                    <a:pt x="152259" y="1522593"/>
                  </a:lnTo>
                  <a:cubicBezTo>
                    <a:pt x="68169" y="1522593"/>
                    <a:pt x="0" y="1454424"/>
                    <a:pt x="0" y="1370334"/>
                  </a:cubicBezTo>
                  <a:lnTo>
                    <a:pt x="0" y="152259"/>
                  </a:lnTo>
                  <a:close/>
                </a:path>
              </a:pathLst>
            </a:cu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55994" tIns="382264" rIns="55994" bIns="55994" numCol="1" spcCol="1270" anchor="t" anchorCtr="0">
              <a:noAutofit/>
            </a:bodyPr>
            <a:lstStyle/>
            <a:p>
              <a:pPr marL="57150" lvl="1" indent="-57150" algn="l" defTabSz="488950">
                <a:spcBef>
                  <a:spcPct val="0"/>
                </a:spcBef>
                <a:spcAft>
                  <a:spcPct val="15000"/>
                </a:spcAft>
                <a:buChar char="••"/>
              </a:pPr>
              <a:endPar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endParaRPr>
            </a:p>
            <a:p>
              <a:pPr marL="57150" lvl="1" indent="-57150" algn="l" defTabSz="488950">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Princíp „štyroch očí“</a:t>
              </a:r>
            </a:p>
            <a:p>
              <a:pPr marL="57150" lvl="1" indent="-57150" algn="l" defTabSz="488950">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Analytické kapacity vo verejnom sektore</a:t>
              </a:r>
            </a:p>
            <a:p>
              <a:pPr marL="57150" lvl="1" indent="-57150" algn="l" defTabSz="488950">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Implementačná jednotka</a:t>
              </a:r>
            </a:p>
            <a:p>
              <a:pPr marL="57150" lvl="1" indent="-57150" algn="l" defTabSz="488950">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Silný a sebavedomý NKÚ</a:t>
              </a:r>
              <a:endParaRPr lang="sk-SK" sz="1600" kern="1200" dirty="0">
                <a:solidFill>
                  <a:sysClr val="windowText" lastClr="000000">
                    <a:hueOff val="0"/>
                    <a:satOff val="0"/>
                    <a:lumOff val="0"/>
                    <a:alphaOff val="0"/>
                  </a:sysClr>
                </a:solidFill>
                <a:latin typeface="NeueHaasGroteskDisp W02" panose="020B0504020202020204" pitchFamily="34" charset="-18"/>
                <a:ea typeface="+mn-ea"/>
                <a:cs typeface="+mn-cs"/>
              </a:endParaRPr>
            </a:p>
            <a:p>
              <a:pPr marL="57150" lvl="1" indent="-57150" algn="l" defTabSz="488950">
                <a:lnSpc>
                  <a:spcPct val="90000"/>
                </a:lnSpc>
                <a:spcBef>
                  <a:spcPct val="0"/>
                </a:spcBef>
                <a:spcAft>
                  <a:spcPct val="15000"/>
                </a:spcAft>
                <a:buChar char="••"/>
              </a:pPr>
              <a:endParaRPr lang="sk-SK" kern="1200" dirty="0">
                <a:solidFill>
                  <a:sysClr val="windowText" lastClr="000000">
                    <a:hueOff val="0"/>
                    <a:satOff val="0"/>
                    <a:lumOff val="0"/>
                    <a:alphaOff val="0"/>
                  </a:sysClr>
                </a:solidFill>
                <a:latin typeface="NeueHaasGroteskDisp W02" panose="020B0504020202020204" pitchFamily="34" charset="-18"/>
                <a:ea typeface="+mn-ea"/>
                <a:cs typeface="+mn-cs"/>
              </a:endParaRPr>
            </a:p>
          </p:txBody>
        </p:sp>
        <p:sp>
          <p:nvSpPr>
            <p:cNvPr id="43" name="Voľný tvar 42"/>
            <p:cNvSpPr/>
            <p:nvPr/>
          </p:nvSpPr>
          <p:spPr>
            <a:xfrm>
              <a:off x="2311407" y="1687354"/>
              <a:ext cx="2401579" cy="846655"/>
            </a:xfrm>
            <a:custGeom>
              <a:avLst/>
              <a:gdLst>
                <a:gd name="connsiteX0" fmla="*/ 0 w 1640920"/>
                <a:gd name="connsiteY0" fmla="*/ 65254 h 652540"/>
                <a:gd name="connsiteX1" fmla="*/ 65254 w 1640920"/>
                <a:gd name="connsiteY1" fmla="*/ 0 h 652540"/>
                <a:gd name="connsiteX2" fmla="*/ 1575666 w 1640920"/>
                <a:gd name="connsiteY2" fmla="*/ 0 h 652540"/>
                <a:gd name="connsiteX3" fmla="*/ 1640920 w 1640920"/>
                <a:gd name="connsiteY3" fmla="*/ 65254 h 652540"/>
                <a:gd name="connsiteX4" fmla="*/ 1640920 w 1640920"/>
                <a:gd name="connsiteY4" fmla="*/ 587286 h 652540"/>
                <a:gd name="connsiteX5" fmla="*/ 1575666 w 1640920"/>
                <a:gd name="connsiteY5" fmla="*/ 652540 h 652540"/>
                <a:gd name="connsiteX6" fmla="*/ 65254 w 1640920"/>
                <a:gd name="connsiteY6" fmla="*/ 652540 h 652540"/>
                <a:gd name="connsiteX7" fmla="*/ 0 w 1640920"/>
                <a:gd name="connsiteY7" fmla="*/ 587286 h 652540"/>
                <a:gd name="connsiteX8" fmla="*/ 0 w 1640920"/>
                <a:gd name="connsiteY8" fmla="*/ 65254 h 65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0920" h="652540">
                  <a:moveTo>
                    <a:pt x="0" y="65254"/>
                  </a:moveTo>
                  <a:cubicBezTo>
                    <a:pt x="0" y="29215"/>
                    <a:pt x="29215" y="0"/>
                    <a:pt x="65254" y="0"/>
                  </a:cubicBezTo>
                  <a:lnTo>
                    <a:pt x="1575666" y="0"/>
                  </a:lnTo>
                  <a:cubicBezTo>
                    <a:pt x="1611705" y="0"/>
                    <a:pt x="1640920" y="29215"/>
                    <a:pt x="1640920" y="65254"/>
                  </a:cubicBezTo>
                  <a:lnTo>
                    <a:pt x="1640920" y="587286"/>
                  </a:lnTo>
                  <a:cubicBezTo>
                    <a:pt x="1640920" y="623325"/>
                    <a:pt x="1611705" y="652540"/>
                    <a:pt x="1575666" y="652540"/>
                  </a:cubicBezTo>
                  <a:lnTo>
                    <a:pt x="65254" y="652540"/>
                  </a:lnTo>
                  <a:cubicBezTo>
                    <a:pt x="29215" y="652540"/>
                    <a:pt x="0" y="623325"/>
                    <a:pt x="0" y="587286"/>
                  </a:cubicBezTo>
                  <a:lnTo>
                    <a:pt x="0" y="6525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9592" tIns="39432" rIns="49592" bIns="39432" numCol="1" spcCol="1270" anchor="ctr" anchorCtr="0">
              <a:noAutofit/>
            </a:bodyPr>
            <a:lstStyle/>
            <a:p>
              <a:pPr lvl="0" algn="ctr" defTabSz="711200">
                <a:lnSpc>
                  <a:spcPct val="90000"/>
                </a:lnSpc>
                <a:spcBef>
                  <a:spcPct val="0"/>
                </a:spcBef>
                <a:spcAft>
                  <a:spcPct val="35000"/>
                </a:spcAft>
              </a:pPr>
              <a:r>
                <a:rPr lang="sk-SK" sz="2000" b="1" kern="1200" dirty="0" smtClean="0">
                  <a:solidFill>
                    <a:sysClr val="window" lastClr="FFFFFF"/>
                  </a:solidFill>
                  <a:latin typeface="NeueHaasGroteskDisp W02" panose="020B0504020202020204" pitchFamily="34" charset="-18"/>
                  <a:ea typeface="+mn-ea"/>
                  <a:cs typeface="+mn-cs"/>
                </a:rPr>
                <a:t>2. Posilnenie inštitúcií</a:t>
              </a:r>
              <a:endParaRPr lang="sk-SK" sz="2000" kern="1200" dirty="0">
                <a:solidFill>
                  <a:sysClr val="window" lastClr="FFFFFF"/>
                </a:solidFill>
                <a:latin typeface="NeueHaasGroteskDisp W02" panose="020B0504020202020204" pitchFamily="34" charset="-18"/>
                <a:ea typeface="+mn-ea"/>
                <a:cs typeface="+mn-cs"/>
              </a:endParaRPr>
            </a:p>
          </p:txBody>
        </p:sp>
        <p:sp>
          <p:nvSpPr>
            <p:cNvPr id="44" name="Voľný tvar 43"/>
            <p:cNvSpPr/>
            <p:nvPr/>
          </p:nvSpPr>
          <p:spPr>
            <a:xfrm>
              <a:off x="4427984" y="4403341"/>
              <a:ext cx="2325657" cy="1619873"/>
            </a:xfrm>
            <a:custGeom>
              <a:avLst/>
              <a:gdLst>
                <a:gd name="connsiteX0" fmla="*/ 0 w 1846035"/>
                <a:gd name="connsiteY0" fmla="*/ 152259 h 1522593"/>
                <a:gd name="connsiteX1" fmla="*/ 152259 w 1846035"/>
                <a:gd name="connsiteY1" fmla="*/ 0 h 1522593"/>
                <a:gd name="connsiteX2" fmla="*/ 1693776 w 1846035"/>
                <a:gd name="connsiteY2" fmla="*/ 0 h 1522593"/>
                <a:gd name="connsiteX3" fmla="*/ 1846035 w 1846035"/>
                <a:gd name="connsiteY3" fmla="*/ 152259 h 1522593"/>
                <a:gd name="connsiteX4" fmla="*/ 1846035 w 1846035"/>
                <a:gd name="connsiteY4" fmla="*/ 1370334 h 1522593"/>
                <a:gd name="connsiteX5" fmla="*/ 1693776 w 1846035"/>
                <a:gd name="connsiteY5" fmla="*/ 1522593 h 1522593"/>
                <a:gd name="connsiteX6" fmla="*/ 152259 w 1846035"/>
                <a:gd name="connsiteY6" fmla="*/ 1522593 h 1522593"/>
                <a:gd name="connsiteX7" fmla="*/ 0 w 1846035"/>
                <a:gd name="connsiteY7" fmla="*/ 1370334 h 1522593"/>
                <a:gd name="connsiteX8" fmla="*/ 0 w 1846035"/>
                <a:gd name="connsiteY8" fmla="*/ 152259 h 152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6035" h="1522593">
                  <a:moveTo>
                    <a:pt x="0" y="152259"/>
                  </a:moveTo>
                  <a:cubicBezTo>
                    <a:pt x="0" y="68169"/>
                    <a:pt x="68169" y="0"/>
                    <a:pt x="152259" y="0"/>
                  </a:cubicBezTo>
                  <a:lnTo>
                    <a:pt x="1693776" y="0"/>
                  </a:lnTo>
                  <a:cubicBezTo>
                    <a:pt x="1777866" y="0"/>
                    <a:pt x="1846035" y="68169"/>
                    <a:pt x="1846035" y="152259"/>
                  </a:cubicBezTo>
                  <a:lnTo>
                    <a:pt x="1846035" y="1370334"/>
                  </a:lnTo>
                  <a:cubicBezTo>
                    <a:pt x="1846035" y="1454424"/>
                    <a:pt x="1777866" y="1522593"/>
                    <a:pt x="1693776" y="1522593"/>
                  </a:cubicBezTo>
                  <a:lnTo>
                    <a:pt x="152259" y="1522593"/>
                  </a:lnTo>
                  <a:cubicBezTo>
                    <a:pt x="68169" y="1522593"/>
                    <a:pt x="0" y="1454424"/>
                    <a:pt x="0" y="1370334"/>
                  </a:cubicBezTo>
                  <a:lnTo>
                    <a:pt x="0" y="152259"/>
                  </a:lnTo>
                  <a:close/>
                </a:path>
              </a:pathLst>
            </a:cu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55994" tIns="55994" rIns="55994" bIns="382264" numCol="1" spcCol="1270" anchor="t" anchorCtr="0">
              <a:noAutofit/>
            </a:bodyPr>
            <a:lstStyle/>
            <a:p>
              <a:pPr marL="57150" lvl="1" indent="-57150" algn="l" defTabSz="488950">
                <a:lnSpc>
                  <a:spcPct val="90000"/>
                </a:lnSpc>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Spojené údaje rôznych inštitúcií</a:t>
              </a:r>
              <a:endParaRPr lang="sk-SK" sz="1600" kern="1200" dirty="0">
                <a:solidFill>
                  <a:sysClr val="windowText" lastClr="000000">
                    <a:hueOff val="0"/>
                    <a:satOff val="0"/>
                    <a:lumOff val="0"/>
                    <a:alphaOff val="0"/>
                  </a:sysClr>
                </a:solidFill>
                <a:latin typeface="NeueHaasGroteskDisp W02" panose="020B0504020202020204" pitchFamily="34" charset="-18"/>
                <a:ea typeface="+mn-ea"/>
                <a:cs typeface="+mn-cs"/>
              </a:endParaRPr>
            </a:p>
            <a:p>
              <a:pPr marL="57150" lvl="1" indent="-57150" algn="l" defTabSz="488950">
                <a:lnSpc>
                  <a:spcPct val="90000"/>
                </a:lnSpc>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Povinne zbierať nové dáta,  zmena legislatívy</a:t>
              </a:r>
            </a:p>
          </p:txBody>
        </p:sp>
        <p:sp>
          <p:nvSpPr>
            <p:cNvPr id="46" name="Voľný tvar 45"/>
            <p:cNvSpPr/>
            <p:nvPr/>
          </p:nvSpPr>
          <p:spPr>
            <a:xfrm>
              <a:off x="4857255" y="5528547"/>
              <a:ext cx="2401579" cy="846655"/>
            </a:xfrm>
            <a:custGeom>
              <a:avLst/>
              <a:gdLst>
                <a:gd name="connsiteX0" fmla="*/ 0 w 1640920"/>
                <a:gd name="connsiteY0" fmla="*/ 65254 h 652540"/>
                <a:gd name="connsiteX1" fmla="*/ 65254 w 1640920"/>
                <a:gd name="connsiteY1" fmla="*/ 0 h 652540"/>
                <a:gd name="connsiteX2" fmla="*/ 1575666 w 1640920"/>
                <a:gd name="connsiteY2" fmla="*/ 0 h 652540"/>
                <a:gd name="connsiteX3" fmla="*/ 1640920 w 1640920"/>
                <a:gd name="connsiteY3" fmla="*/ 65254 h 652540"/>
                <a:gd name="connsiteX4" fmla="*/ 1640920 w 1640920"/>
                <a:gd name="connsiteY4" fmla="*/ 587286 h 652540"/>
                <a:gd name="connsiteX5" fmla="*/ 1575666 w 1640920"/>
                <a:gd name="connsiteY5" fmla="*/ 652540 h 652540"/>
                <a:gd name="connsiteX6" fmla="*/ 65254 w 1640920"/>
                <a:gd name="connsiteY6" fmla="*/ 652540 h 652540"/>
                <a:gd name="connsiteX7" fmla="*/ 0 w 1640920"/>
                <a:gd name="connsiteY7" fmla="*/ 587286 h 652540"/>
                <a:gd name="connsiteX8" fmla="*/ 0 w 1640920"/>
                <a:gd name="connsiteY8" fmla="*/ 65254 h 65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0920" h="652540">
                  <a:moveTo>
                    <a:pt x="0" y="65254"/>
                  </a:moveTo>
                  <a:cubicBezTo>
                    <a:pt x="0" y="29215"/>
                    <a:pt x="29215" y="0"/>
                    <a:pt x="65254" y="0"/>
                  </a:cubicBezTo>
                  <a:lnTo>
                    <a:pt x="1575666" y="0"/>
                  </a:lnTo>
                  <a:cubicBezTo>
                    <a:pt x="1611705" y="0"/>
                    <a:pt x="1640920" y="29215"/>
                    <a:pt x="1640920" y="65254"/>
                  </a:cubicBezTo>
                  <a:lnTo>
                    <a:pt x="1640920" y="587286"/>
                  </a:lnTo>
                  <a:cubicBezTo>
                    <a:pt x="1640920" y="623325"/>
                    <a:pt x="1611705" y="652540"/>
                    <a:pt x="1575666" y="652540"/>
                  </a:cubicBezTo>
                  <a:lnTo>
                    <a:pt x="65254" y="652540"/>
                  </a:lnTo>
                  <a:cubicBezTo>
                    <a:pt x="29215" y="652540"/>
                    <a:pt x="0" y="623325"/>
                    <a:pt x="0" y="587286"/>
                  </a:cubicBezTo>
                  <a:lnTo>
                    <a:pt x="0" y="6525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9592" tIns="39432" rIns="49592" bIns="39432" numCol="1" spcCol="1270" anchor="ctr" anchorCtr="0">
              <a:noAutofit/>
            </a:bodyPr>
            <a:lstStyle/>
            <a:p>
              <a:pPr lvl="0" algn="ctr" defTabSz="711200">
                <a:lnSpc>
                  <a:spcPct val="90000"/>
                </a:lnSpc>
                <a:spcBef>
                  <a:spcPct val="0"/>
                </a:spcBef>
                <a:spcAft>
                  <a:spcPct val="35000"/>
                </a:spcAft>
              </a:pPr>
              <a:r>
                <a:rPr lang="sk-SK" sz="2000" b="1" kern="1200" dirty="0" smtClean="0">
                  <a:solidFill>
                    <a:sysClr val="window" lastClr="FFFFFF"/>
                  </a:solidFill>
                  <a:latin typeface="NeueHaasGroteskDisp W02" panose="020B0504020202020204" pitchFamily="34" charset="-18"/>
                  <a:ea typeface="+mn-ea"/>
                  <a:cs typeface="+mn-cs"/>
                </a:rPr>
                <a:t>3. Údaje a analytické nástroje</a:t>
              </a:r>
              <a:endParaRPr lang="sk-SK" sz="2000" kern="1200" dirty="0">
                <a:solidFill>
                  <a:sysClr val="window" lastClr="FFFFFF"/>
                </a:solidFill>
                <a:latin typeface="NeueHaasGroteskDisp W02" panose="020B0504020202020204" pitchFamily="34" charset="-18"/>
                <a:ea typeface="+mn-ea"/>
                <a:cs typeface="+mn-cs"/>
              </a:endParaRPr>
            </a:p>
          </p:txBody>
        </p:sp>
        <p:sp>
          <p:nvSpPr>
            <p:cNvPr id="47" name="Voľný tvar 46"/>
            <p:cNvSpPr/>
            <p:nvPr/>
          </p:nvSpPr>
          <p:spPr>
            <a:xfrm>
              <a:off x="6228184" y="2012614"/>
              <a:ext cx="2541457" cy="2064458"/>
            </a:xfrm>
            <a:custGeom>
              <a:avLst/>
              <a:gdLst>
                <a:gd name="connsiteX0" fmla="*/ 0 w 1846035"/>
                <a:gd name="connsiteY0" fmla="*/ 152259 h 1522593"/>
                <a:gd name="connsiteX1" fmla="*/ 152259 w 1846035"/>
                <a:gd name="connsiteY1" fmla="*/ 0 h 1522593"/>
                <a:gd name="connsiteX2" fmla="*/ 1693776 w 1846035"/>
                <a:gd name="connsiteY2" fmla="*/ 0 h 1522593"/>
                <a:gd name="connsiteX3" fmla="*/ 1846035 w 1846035"/>
                <a:gd name="connsiteY3" fmla="*/ 152259 h 1522593"/>
                <a:gd name="connsiteX4" fmla="*/ 1846035 w 1846035"/>
                <a:gd name="connsiteY4" fmla="*/ 1370334 h 1522593"/>
                <a:gd name="connsiteX5" fmla="*/ 1693776 w 1846035"/>
                <a:gd name="connsiteY5" fmla="*/ 1522593 h 1522593"/>
                <a:gd name="connsiteX6" fmla="*/ 152259 w 1846035"/>
                <a:gd name="connsiteY6" fmla="*/ 1522593 h 1522593"/>
                <a:gd name="connsiteX7" fmla="*/ 0 w 1846035"/>
                <a:gd name="connsiteY7" fmla="*/ 1370334 h 1522593"/>
                <a:gd name="connsiteX8" fmla="*/ 0 w 1846035"/>
                <a:gd name="connsiteY8" fmla="*/ 152259 h 152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6035" h="1522593">
                  <a:moveTo>
                    <a:pt x="0" y="152259"/>
                  </a:moveTo>
                  <a:cubicBezTo>
                    <a:pt x="0" y="68169"/>
                    <a:pt x="68169" y="0"/>
                    <a:pt x="152259" y="0"/>
                  </a:cubicBezTo>
                  <a:lnTo>
                    <a:pt x="1693776" y="0"/>
                  </a:lnTo>
                  <a:cubicBezTo>
                    <a:pt x="1777866" y="0"/>
                    <a:pt x="1846035" y="68169"/>
                    <a:pt x="1846035" y="152259"/>
                  </a:cubicBezTo>
                  <a:lnTo>
                    <a:pt x="1846035" y="1370334"/>
                  </a:lnTo>
                  <a:cubicBezTo>
                    <a:pt x="1846035" y="1454424"/>
                    <a:pt x="1777866" y="1522593"/>
                    <a:pt x="1693776" y="1522593"/>
                  </a:cubicBezTo>
                  <a:lnTo>
                    <a:pt x="152259" y="1522593"/>
                  </a:lnTo>
                  <a:cubicBezTo>
                    <a:pt x="68169" y="1522593"/>
                    <a:pt x="0" y="1454424"/>
                    <a:pt x="0" y="1370334"/>
                  </a:cubicBezTo>
                  <a:lnTo>
                    <a:pt x="0" y="152259"/>
                  </a:lnTo>
                  <a:close/>
                </a:path>
              </a:pathLst>
            </a:cu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55994" tIns="382264" rIns="55994" bIns="55994" numCol="1" spcCol="1270" anchor="t" anchorCtr="0">
              <a:noAutofit/>
            </a:bodyPr>
            <a:lstStyle/>
            <a:p>
              <a:pPr marL="57150" lvl="1" indent="-57150" algn="l" defTabSz="488950">
                <a:lnSpc>
                  <a:spcPct val="90000"/>
                </a:lnSpc>
                <a:spcBef>
                  <a:spcPct val="0"/>
                </a:spcBef>
                <a:spcAft>
                  <a:spcPct val="15000"/>
                </a:spcAft>
                <a:buChar char="••"/>
              </a:pPr>
              <a:endPar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endParaRPr>
            </a:p>
            <a:p>
              <a:pPr marL="57150" lvl="1" indent="-57150" algn="l" defTabSz="488950">
                <a:lnSpc>
                  <a:spcPct val="90000"/>
                </a:lnSpc>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Všetko na internete v prehľadnej forme (už aj v anglickom jazyku)</a:t>
              </a:r>
              <a:endParaRPr lang="sk-SK" sz="1600" kern="1200" dirty="0">
                <a:solidFill>
                  <a:sysClr val="windowText" lastClr="000000">
                    <a:hueOff val="0"/>
                    <a:satOff val="0"/>
                    <a:lumOff val="0"/>
                    <a:alphaOff val="0"/>
                  </a:sysClr>
                </a:solidFill>
                <a:latin typeface="NeueHaasGroteskDisp W02" panose="020B0504020202020204" pitchFamily="34" charset="-18"/>
                <a:ea typeface="+mn-ea"/>
                <a:cs typeface="+mn-cs"/>
              </a:endParaRPr>
            </a:p>
            <a:p>
              <a:pPr marL="57150" lvl="1" indent="-57150" algn="l" defTabSz="488950">
                <a:lnSpc>
                  <a:spcPct val="90000"/>
                </a:lnSpc>
                <a:spcBef>
                  <a:spcPct val="0"/>
                </a:spcBef>
                <a:spcAft>
                  <a:spcPct val="15000"/>
                </a:spcAft>
                <a:buChar char="••"/>
              </a:pPr>
              <a:r>
                <a:rPr lang="sk-SK" sz="1600" kern="1200" dirty="0" smtClean="0">
                  <a:solidFill>
                    <a:sysClr val="windowText" lastClr="000000">
                      <a:hueOff val="0"/>
                      <a:satOff val="0"/>
                      <a:lumOff val="0"/>
                      <a:alphaOff val="0"/>
                    </a:sysClr>
                  </a:solidFill>
                  <a:latin typeface="NeueHaasGroteskDisp W02" panose="020B0504020202020204" pitchFamily="34" charset="-18"/>
                  <a:ea typeface="+mn-ea"/>
                  <a:cs typeface="+mn-cs"/>
                </a:rPr>
                <a:t> Len máločo je po úpravách naozaj „štátne“ tajomstvo alebo osobný údaj</a:t>
              </a:r>
              <a:endParaRPr lang="sk-SK" sz="1600" kern="1200" dirty="0">
                <a:solidFill>
                  <a:sysClr val="windowText" lastClr="000000">
                    <a:hueOff val="0"/>
                    <a:satOff val="0"/>
                    <a:lumOff val="0"/>
                    <a:alphaOff val="0"/>
                  </a:sysClr>
                </a:solidFill>
                <a:latin typeface="NeueHaasGroteskDisp W02" panose="020B0504020202020204" pitchFamily="34" charset="-18"/>
                <a:ea typeface="+mn-ea"/>
                <a:cs typeface="+mn-cs"/>
              </a:endParaRPr>
            </a:p>
          </p:txBody>
        </p:sp>
        <p:sp>
          <p:nvSpPr>
            <p:cNvPr id="48" name="Voľný tvar 47"/>
            <p:cNvSpPr/>
            <p:nvPr/>
          </p:nvSpPr>
          <p:spPr>
            <a:xfrm>
              <a:off x="7040932" y="1687354"/>
              <a:ext cx="2401579" cy="846655"/>
            </a:xfrm>
            <a:custGeom>
              <a:avLst/>
              <a:gdLst>
                <a:gd name="connsiteX0" fmla="*/ 0 w 1640920"/>
                <a:gd name="connsiteY0" fmla="*/ 65254 h 652540"/>
                <a:gd name="connsiteX1" fmla="*/ 65254 w 1640920"/>
                <a:gd name="connsiteY1" fmla="*/ 0 h 652540"/>
                <a:gd name="connsiteX2" fmla="*/ 1575666 w 1640920"/>
                <a:gd name="connsiteY2" fmla="*/ 0 h 652540"/>
                <a:gd name="connsiteX3" fmla="*/ 1640920 w 1640920"/>
                <a:gd name="connsiteY3" fmla="*/ 65254 h 652540"/>
                <a:gd name="connsiteX4" fmla="*/ 1640920 w 1640920"/>
                <a:gd name="connsiteY4" fmla="*/ 587286 h 652540"/>
                <a:gd name="connsiteX5" fmla="*/ 1575666 w 1640920"/>
                <a:gd name="connsiteY5" fmla="*/ 652540 h 652540"/>
                <a:gd name="connsiteX6" fmla="*/ 65254 w 1640920"/>
                <a:gd name="connsiteY6" fmla="*/ 652540 h 652540"/>
                <a:gd name="connsiteX7" fmla="*/ 0 w 1640920"/>
                <a:gd name="connsiteY7" fmla="*/ 587286 h 652540"/>
                <a:gd name="connsiteX8" fmla="*/ 0 w 1640920"/>
                <a:gd name="connsiteY8" fmla="*/ 65254 h 65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0920" h="652540">
                  <a:moveTo>
                    <a:pt x="0" y="65254"/>
                  </a:moveTo>
                  <a:cubicBezTo>
                    <a:pt x="0" y="29215"/>
                    <a:pt x="29215" y="0"/>
                    <a:pt x="65254" y="0"/>
                  </a:cubicBezTo>
                  <a:lnTo>
                    <a:pt x="1575666" y="0"/>
                  </a:lnTo>
                  <a:cubicBezTo>
                    <a:pt x="1611705" y="0"/>
                    <a:pt x="1640920" y="29215"/>
                    <a:pt x="1640920" y="65254"/>
                  </a:cubicBezTo>
                  <a:lnTo>
                    <a:pt x="1640920" y="587286"/>
                  </a:lnTo>
                  <a:cubicBezTo>
                    <a:pt x="1640920" y="623325"/>
                    <a:pt x="1611705" y="652540"/>
                    <a:pt x="1575666" y="652540"/>
                  </a:cubicBezTo>
                  <a:lnTo>
                    <a:pt x="65254" y="652540"/>
                  </a:lnTo>
                  <a:cubicBezTo>
                    <a:pt x="29215" y="652540"/>
                    <a:pt x="0" y="623325"/>
                    <a:pt x="0" y="587286"/>
                  </a:cubicBezTo>
                  <a:lnTo>
                    <a:pt x="0" y="6525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9592" tIns="39432" rIns="49592" bIns="39432" numCol="1" spcCol="1270" anchor="ctr" anchorCtr="0">
              <a:noAutofit/>
            </a:bodyPr>
            <a:lstStyle/>
            <a:p>
              <a:pPr lvl="0" algn="ctr" defTabSz="711200">
                <a:lnSpc>
                  <a:spcPct val="90000"/>
                </a:lnSpc>
                <a:spcBef>
                  <a:spcPct val="0"/>
                </a:spcBef>
                <a:spcAft>
                  <a:spcPct val="35000"/>
                </a:spcAft>
              </a:pPr>
              <a:r>
                <a:rPr lang="sk-SK" sz="2000" b="1" kern="1200" dirty="0" smtClean="0">
                  <a:solidFill>
                    <a:sysClr val="window" lastClr="FFFFFF"/>
                  </a:solidFill>
                  <a:latin typeface="NeueHaasGroteskDisp W02" panose="020B0504020202020204" pitchFamily="34" charset="-18"/>
                  <a:ea typeface="+mn-ea"/>
                  <a:cs typeface="+mn-cs"/>
                </a:rPr>
                <a:t>4. Transparentnosť</a:t>
              </a:r>
              <a:endParaRPr lang="sk-SK" sz="2000" b="1" kern="1200" dirty="0">
                <a:solidFill>
                  <a:sysClr val="window" lastClr="FFFFFF"/>
                </a:solidFill>
                <a:latin typeface="NeueHaasGroteskDisp W02" panose="020B0504020202020204" pitchFamily="34" charset="-18"/>
                <a:ea typeface="+mn-ea"/>
                <a:cs typeface="+mn-cs"/>
              </a:endParaRPr>
            </a:p>
          </p:txBody>
        </p:sp>
      </p:grpSp>
      <p:sp>
        <p:nvSpPr>
          <p:cNvPr id="3" name="Voľný tvar 2"/>
          <p:cNvSpPr/>
          <p:nvPr/>
        </p:nvSpPr>
        <p:spPr bwMode="auto">
          <a:xfrm>
            <a:off x="1030310" y="1931831"/>
            <a:ext cx="7257981" cy="3153892"/>
          </a:xfrm>
          <a:custGeom>
            <a:avLst/>
            <a:gdLst>
              <a:gd name="connsiteX0" fmla="*/ 0 w 7257981"/>
              <a:gd name="connsiteY0" fmla="*/ 0 h 3153892"/>
              <a:gd name="connsiteX1" fmla="*/ 6761408 w 7257981"/>
              <a:gd name="connsiteY1" fmla="*/ 2936383 h 3153892"/>
              <a:gd name="connsiteX2" fmla="*/ 6748529 w 7257981"/>
              <a:gd name="connsiteY2" fmla="*/ 2936383 h 3153892"/>
            </a:gdLst>
            <a:ahLst/>
            <a:cxnLst>
              <a:cxn ang="0">
                <a:pos x="connsiteX0" y="connsiteY0"/>
              </a:cxn>
              <a:cxn ang="0">
                <a:pos x="connsiteX1" y="connsiteY1"/>
              </a:cxn>
              <a:cxn ang="0">
                <a:pos x="connsiteX2" y="connsiteY2"/>
              </a:cxn>
            </a:cxnLst>
            <a:rect l="l" t="t" r="r" b="b"/>
            <a:pathLst>
              <a:path w="7257981" h="3153892">
                <a:moveTo>
                  <a:pt x="0" y="0"/>
                </a:moveTo>
                <a:lnTo>
                  <a:pt x="6761408" y="2936383"/>
                </a:lnTo>
                <a:cubicBezTo>
                  <a:pt x="7886163" y="3425780"/>
                  <a:pt x="6748529" y="2936383"/>
                  <a:pt x="6748529" y="2936383"/>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7" name="Voľný tvar 6"/>
          <p:cNvSpPr/>
          <p:nvPr/>
        </p:nvSpPr>
        <p:spPr bwMode="auto">
          <a:xfrm>
            <a:off x="806868" y="1793717"/>
            <a:ext cx="8025446" cy="4124654"/>
          </a:xfrm>
          <a:custGeom>
            <a:avLst/>
            <a:gdLst>
              <a:gd name="connsiteX0" fmla="*/ 0 w 8025446"/>
              <a:gd name="connsiteY0" fmla="*/ 4121888 h 4124654"/>
              <a:gd name="connsiteX1" fmla="*/ 231819 w 8025446"/>
              <a:gd name="connsiteY1" fmla="*/ 2280209 h 4124654"/>
              <a:gd name="connsiteX2" fmla="*/ 1210614 w 8025446"/>
              <a:gd name="connsiteY2" fmla="*/ 515803 h 4124654"/>
              <a:gd name="connsiteX3" fmla="*/ 2627290 w 8025446"/>
              <a:gd name="connsiteY3" fmla="*/ 648 h 4124654"/>
              <a:gd name="connsiteX4" fmla="*/ 3670479 w 8025446"/>
              <a:gd name="connsiteY4" fmla="*/ 425651 h 4124654"/>
              <a:gd name="connsiteX5" fmla="*/ 3915177 w 8025446"/>
              <a:gd name="connsiteY5" fmla="*/ 1146868 h 4124654"/>
              <a:gd name="connsiteX6" fmla="*/ 4211391 w 8025446"/>
              <a:gd name="connsiteY6" fmla="*/ 2408998 h 4124654"/>
              <a:gd name="connsiteX7" fmla="*/ 4713667 w 8025446"/>
              <a:gd name="connsiteY7" fmla="*/ 3207488 h 4124654"/>
              <a:gd name="connsiteX8" fmla="*/ 5280338 w 8025446"/>
              <a:gd name="connsiteY8" fmla="*/ 3812795 h 4124654"/>
              <a:gd name="connsiteX9" fmla="*/ 6284890 w 8025446"/>
              <a:gd name="connsiteY9" fmla="*/ 4121888 h 4124654"/>
              <a:gd name="connsiteX10" fmla="*/ 6864439 w 8025446"/>
              <a:gd name="connsiteY10" fmla="*/ 3928705 h 4124654"/>
              <a:gd name="connsiteX11" fmla="*/ 7521262 w 8025446"/>
              <a:gd name="connsiteY11" fmla="*/ 3349155 h 4124654"/>
              <a:gd name="connsiteX12" fmla="*/ 7830355 w 8025446"/>
              <a:gd name="connsiteY12" fmla="*/ 2576423 h 4124654"/>
              <a:gd name="connsiteX13" fmla="*/ 7997780 w 8025446"/>
              <a:gd name="connsiteY13" fmla="*/ 1546113 h 4124654"/>
              <a:gd name="connsiteX14" fmla="*/ 8023538 w 8025446"/>
              <a:gd name="connsiteY14" fmla="*/ 696107 h 4124654"/>
              <a:gd name="connsiteX15" fmla="*/ 8023538 w 8025446"/>
              <a:gd name="connsiteY15" fmla="*/ 438530 h 412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25446" h="4124654">
                <a:moveTo>
                  <a:pt x="0" y="4121888"/>
                </a:moveTo>
                <a:cubicBezTo>
                  <a:pt x="15025" y="3501555"/>
                  <a:pt x="30050" y="2881223"/>
                  <a:pt x="231819" y="2280209"/>
                </a:cubicBezTo>
                <a:cubicBezTo>
                  <a:pt x="433588" y="1679195"/>
                  <a:pt x="811369" y="895730"/>
                  <a:pt x="1210614" y="515803"/>
                </a:cubicBezTo>
                <a:cubicBezTo>
                  <a:pt x="1609859" y="135876"/>
                  <a:pt x="2217313" y="15673"/>
                  <a:pt x="2627290" y="648"/>
                </a:cubicBezTo>
                <a:cubicBezTo>
                  <a:pt x="3037267" y="-14377"/>
                  <a:pt x="3455831" y="234614"/>
                  <a:pt x="3670479" y="425651"/>
                </a:cubicBezTo>
                <a:cubicBezTo>
                  <a:pt x="3885127" y="616688"/>
                  <a:pt x="3825025" y="816310"/>
                  <a:pt x="3915177" y="1146868"/>
                </a:cubicBezTo>
                <a:cubicBezTo>
                  <a:pt x="4005329" y="1477426"/>
                  <a:pt x="4078309" y="2065561"/>
                  <a:pt x="4211391" y="2408998"/>
                </a:cubicBezTo>
                <a:cubicBezTo>
                  <a:pt x="4344473" y="2752435"/>
                  <a:pt x="4535509" y="2973522"/>
                  <a:pt x="4713667" y="3207488"/>
                </a:cubicBezTo>
                <a:cubicBezTo>
                  <a:pt x="4891825" y="3441454"/>
                  <a:pt x="5018468" y="3660395"/>
                  <a:pt x="5280338" y="3812795"/>
                </a:cubicBezTo>
                <a:cubicBezTo>
                  <a:pt x="5542208" y="3965195"/>
                  <a:pt x="6020873" y="4102570"/>
                  <a:pt x="6284890" y="4121888"/>
                </a:cubicBezTo>
                <a:cubicBezTo>
                  <a:pt x="6548907" y="4141206"/>
                  <a:pt x="6658377" y="4057494"/>
                  <a:pt x="6864439" y="3928705"/>
                </a:cubicBezTo>
                <a:cubicBezTo>
                  <a:pt x="7070501" y="3799916"/>
                  <a:pt x="7360276" y="3574535"/>
                  <a:pt x="7521262" y="3349155"/>
                </a:cubicBezTo>
                <a:cubicBezTo>
                  <a:pt x="7682248" y="3123775"/>
                  <a:pt x="7750935" y="2876930"/>
                  <a:pt x="7830355" y="2576423"/>
                </a:cubicBezTo>
                <a:cubicBezTo>
                  <a:pt x="7909775" y="2275916"/>
                  <a:pt x="7965583" y="1859499"/>
                  <a:pt x="7997780" y="1546113"/>
                </a:cubicBezTo>
                <a:cubicBezTo>
                  <a:pt x="8029977" y="1232727"/>
                  <a:pt x="8019245" y="880704"/>
                  <a:pt x="8023538" y="696107"/>
                </a:cubicBezTo>
                <a:cubicBezTo>
                  <a:pt x="8027831" y="511510"/>
                  <a:pt x="8023538" y="438530"/>
                  <a:pt x="8023538" y="438530"/>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86840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1258" y="612380"/>
            <a:ext cx="8229600" cy="792162"/>
          </a:xfrm>
        </p:spPr>
        <p:txBody>
          <a:bodyPr/>
          <a:lstStyle/>
          <a:p>
            <a:r>
              <a:rPr lang="sk-SK" sz="3200" b="1" dirty="0">
                <a:solidFill>
                  <a:srgbClr val="2C9ADC"/>
                </a:solidFill>
              </a:rPr>
              <a:t>Naše výsledky</a:t>
            </a:r>
            <a:endParaRPr lang="en-US" sz="3200" b="1" dirty="0">
              <a:solidFill>
                <a:srgbClr val="2C9ADC"/>
              </a:solidFill>
            </a:endParaRPr>
          </a:p>
        </p:txBody>
      </p:sp>
      <p:sp>
        <p:nvSpPr>
          <p:cNvPr id="3" name="Zástupný symbol obsahu 2"/>
          <p:cNvSpPr>
            <a:spLocks noGrp="1"/>
          </p:cNvSpPr>
          <p:nvPr>
            <p:ph idx="1"/>
          </p:nvPr>
        </p:nvSpPr>
        <p:spPr>
          <a:xfrm>
            <a:off x="307842" y="1268760"/>
            <a:ext cx="8291835" cy="5040560"/>
          </a:xfrm>
        </p:spPr>
        <p:txBody>
          <a:bodyPr/>
          <a:lstStyle/>
          <a:p>
            <a:pPr marL="0" indent="0">
              <a:spcAft>
                <a:spcPts val="1200"/>
              </a:spcAft>
              <a:buNone/>
            </a:pPr>
            <a:r>
              <a:rPr lang="sk-SK" dirty="0" smtClean="0"/>
              <a:t>Načo sa zameriavame prioritne?	         Veľké a neefektívne</a:t>
            </a:r>
          </a:p>
          <a:p>
            <a:pPr marL="457200" indent="-457200">
              <a:buFont typeface="+mj-lt"/>
              <a:buAutoNum type="arabicPeriod"/>
            </a:pPr>
            <a:r>
              <a:rPr lang="sk-SK" b="1" dirty="0" smtClean="0"/>
              <a:t>Formálne</a:t>
            </a:r>
          </a:p>
          <a:p>
            <a:pPr lvl="1"/>
            <a:r>
              <a:rPr lang="sk-SK" sz="1600" dirty="0" smtClean="0"/>
              <a:t>Analyzované výdavky</a:t>
            </a:r>
            <a:endParaRPr lang="sk-SK" sz="1600" dirty="0"/>
          </a:p>
          <a:p>
            <a:pPr lvl="2"/>
            <a:r>
              <a:rPr lang="sk-SK" sz="1600" dirty="0" smtClean="0"/>
              <a:t>revízie</a:t>
            </a:r>
            <a:r>
              <a:rPr lang="sk-SK" sz="1400" dirty="0" smtClean="0"/>
              <a:t> (šesť revízií v dvoch kolách)</a:t>
            </a:r>
            <a:endParaRPr lang="sk-SK" sz="1600" dirty="0"/>
          </a:p>
          <a:p>
            <a:pPr lvl="1">
              <a:spcAft>
                <a:spcPts val="600"/>
              </a:spcAft>
            </a:pPr>
            <a:r>
              <a:rPr lang="sk-SK" sz="1600" dirty="0" smtClean="0"/>
              <a:t>Hodnotenia investičných projektov</a:t>
            </a:r>
            <a:endParaRPr lang="sk-SK" sz="1600" dirty="0"/>
          </a:p>
          <a:p>
            <a:pPr lvl="2"/>
            <a:r>
              <a:rPr lang="sk-SK" sz="1400" dirty="0" smtClean="0"/>
              <a:t>projekty </a:t>
            </a:r>
            <a:r>
              <a:rPr lang="sk-SK" sz="1400" dirty="0"/>
              <a:t>nad 40 mil. eur, nad 10 mil. eur u </a:t>
            </a:r>
            <a:r>
              <a:rPr lang="sk-SK" sz="1400" dirty="0" smtClean="0"/>
              <a:t>IT</a:t>
            </a:r>
            <a:endParaRPr lang="sk-SK" sz="1400" dirty="0"/>
          </a:p>
          <a:p>
            <a:pPr marL="457200" indent="-457200">
              <a:buFont typeface="+mj-lt"/>
              <a:buAutoNum type="arabicPeriod"/>
            </a:pPr>
            <a:r>
              <a:rPr lang="sk-SK" sz="2400" b="1" dirty="0" smtClean="0"/>
              <a:t>Viditeľné</a:t>
            </a:r>
            <a:endParaRPr lang="sk-SK" sz="1800" b="1" dirty="0"/>
          </a:p>
          <a:p>
            <a:pPr lvl="1"/>
            <a:r>
              <a:rPr lang="sk-SK" sz="1600" dirty="0" smtClean="0"/>
              <a:t>Lepšie investičné projekty – nový svet (IT, doprava, transportéry) – názor úradníka, </a:t>
            </a:r>
            <a:r>
              <a:rPr lang="sk-SK" sz="1600" dirty="0" err="1" smtClean="0"/>
              <a:t>piloty</a:t>
            </a:r>
            <a:endParaRPr lang="sk-SK" sz="1600" u="sng" dirty="0" smtClean="0">
              <a:solidFill>
                <a:srgbClr val="FF0000"/>
              </a:solidFill>
            </a:endParaRPr>
          </a:p>
          <a:p>
            <a:pPr lvl="1"/>
            <a:r>
              <a:rPr lang="sk-SK" sz="1600" dirty="0" smtClean="0"/>
              <a:t>Úspora v zdravotníctve</a:t>
            </a:r>
            <a:endParaRPr lang="sk-SK" sz="1600" dirty="0"/>
          </a:p>
          <a:p>
            <a:pPr lvl="1">
              <a:spcAft>
                <a:spcPts val="600"/>
              </a:spcAft>
            </a:pPr>
            <a:r>
              <a:rPr lang="sk-SK" sz="1600" dirty="0"/>
              <a:t>Čo bolo dovolené, už nemusí </a:t>
            </a:r>
            <a:r>
              <a:rPr lang="sk-SK" sz="1600" dirty="0" smtClean="0"/>
              <a:t>byť </a:t>
            </a:r>
            <a:r>
              <a:rPr lang="sk-SK" sz="1600" dirty="0"/>
              <a:t>(„dvihnuté obočie</a:t>
            </a:r>
            <a:r>
              <a:rPr lang="sk-SK" sz="1600" dirty="0" smtClean="0"/>
              <a:t>“) – argumentácia „veď sa to tak robí roky“ už neobstojí</a:t>
            </a:r>
            <a:endParaRPr lang="sk-SK" sz="1600" dirty="0"/>
          </a:p>
          <a:p>
            <a:pPr marL="457200" indent="-457200">
              <a:buFont typeface="+mj-lt"/>
              <a:buAutoNum type="arabicPeriod"/>
            </a:pPr>
            <a:r>
              <a:rPr lang="sk-SK" b="1" dirty="0" smtClean="0"/>
              <a:t>Verejnosť má viac informácií</a:t>
            </a:r>
          </a:p>
          <a:p>
            <a:pPr marL="857250" lvl="1" indent="-457200"/>
            <a:r>
              <a:rPr lang="sk-SK" sz="1600" dirty="0"/>
              <a:t>Všetky analýzy sú verejné</a:t>
            </a:r>
          </a:p>
          <a:p>
            <a:pPr marL="857250" lvl="1" indent="-457200"/>
            <a:r>
              <a:rPr lang="sk-SK" sz="1600" dirty="0"/>
              <a:t>Mediálna pozornosť</a:t>
            </a:r>
            <a:endParaRPr lang="en-US" sz="1600" dirty="0"/>
          </a:p>
        </p:txBody>
      </p:sp>
      <p:sp>
        <p:nvSpPr>
          <p:cNvPr id="5" name="Zástupný symbol päty 4"/>
          <p:cNvSpPr>
            <a:spLocks noGrp="1"/>
          </p:cNvSpPr>
          <p:nvPr>
            <p:ph type="ftr" sz="quarter" idx="11"/>
          </p:nvPr>
        </p:nvSpPr>
        <p:spPr/>
        <p:txBody>
          <a:bodyPr/>
          <a:lstStyle/>
          <a:p>
            <a:pPr>
              <a:defRPr/>
            </a:pPr>
            <a:r>
              <a:rPr lang="sk-SK" smtClean="0"/>
              <a:t>www.finance.gov.sk/uhp </a:t>
            </a:r>
            <a:endParaRPr lang="sk-SK" dirty="0"/>
          </a:p>
        </p:txBody>
      </p:sp>
      <p:sp>
        <p:nvSpPr>
          <p:cNvPr id="6" name="Zástupný symbol čísla snímky 5"/>
          <p:cNvSpPr>
            <a:spLocks noGrp="1"/>
          </p:cNvSpPr>
          <p:nvPr>
            <p:ph type="sldNum" sz="quarter" idx="12"/>
          </p:nvPr>
        </p:nvSpPr>
        <p:spPr/>
        <p:txBody>
          <a:bodyPr/>
          <a:lstStyle/>
          <a:p>
            <a:pPr>
              <a:defRPr/>
            </a:pPr>
            <a:fld id="{6C0AA1DA-064C-4885-AB38-865FC0F739AA}" type="slidenum">
              <a:rPr lang="sk-SK" smtClean="0"/>
              <a:pPr>
                <a:defRPr/>
              </a:pPr>
              <a:t>4</a:t>
            </a:fld>
            <a:endParaRPr lang="sk-SK" dirty="0"/>
          </a:p>
        </p:txBody>
      </p:sp>
      <p:sp>
        <p:nvSpPr>
          <p:cNvPr id="7" name="Šípka doprava 6"/>
          <p:cNvSpPr/>
          <p:nvPr/>
        </p:nvSpPr>
        <p:spPr bwMode="auto">
          <a:xfrm>
            <a:off x="5076056" y="1381918"/>
            <a:ext cx="504056" cy="269253"/>
          </a:xfrm>
          <a:prstGeom prst="rightArrow">
            <a:avLst/>
          </a:prstGeom>
          <a:solidFill>
            <a:srgbClr val="2C9A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graphicFrame>
        <p:nvGraphicFramePr>
          <p:cNvPr id="10" name="Tabuľka 9"/>
          <p:cNvGraphicFramePr>
            <a:graphicFrameLocks noGrp="1"/>
          </p:cNvGraphicFramePr>
          <p:nvPr>
            <p:extLst>
              <p:ext uri="{D42A27DB-BD31-4B8C-83A1-F6EECF244321}">
                <p14:modId xmlns:p14="http://schemas.microsoft.com/office/powerpoint/2010/main" val="3369075945"/>
              </p:ext>
            </p:extLst>
          </p:nvPr>
        </p:nvGraphicFramePr>
        <p:xfrm>
          <a:off x="5413677" y="1916832"/>
          <a:ext cx="3186000" cy="1666875"/>
        </p:xfrm>
        <a:graphic>
          <a:graphicData uri="http://schemas.openxmlformats.org/drawingml/2006/table">
            <a:tbl>
              <a:tblPr firstRow="1" bandRow="1">
                <a:tableStyleId>{5C22544A-7EE6-4342-B048-85BDC9FD1C3A}</a:tableStyleId>
              </a:tblPr>
              <a:tblGrid>
                <a:gridCol w="670491">
                  <a:extLst>
                    <a:ext uri="{9D8B030D-6E8A-4147-A177-3AD203B41FA5}">
                      <a16:colId xmlns:a16="http://schemas.microsoft.com/office/drawing/2014/main" val="20000"/>
                    </a:ext>
                  </a:extLst>
                </a:gridCol>
                <a:gridCol w="1453509">
                  <a:extLst>
                    <a:ext uri="{9D8B030D-6E8A-4147-A177-3AD203B41FA5}">
                      <a16:colId xmlns:a16="http://schemas.microsoft.com/office/drawing/2014/main" val="20001"/>
                    </a:ext>
                  </a:extLst>
                </a:gridCol>
                <a:gridCol w="1062000">
                  <a:extLst>
                    <a:ext uri="{9D8B030D-6E8A-4147-A177-3AD203B41FA5}">
                      <a16:colId xmlns:a16="http://schemas.microsoft.com/office/drawing/2014/main" val="20002"/>
                    </a:ext>
                  </a:extLst>
                </a:gridCol>
              </a:tblGrid>
              <a:tr h="133729">
                <a:tc>
                  <a:txBody>
                    <a:bodyPr/>
                    <a:lstStyle/>
                    <a:p>
                      <a:pPr algn="ctr" fontAlgn="b"/>
                      <a:r>
                        <a:rPr lang="sk-SK" sz="1500" b="0" i="0" u="none" strike="noStrike" dirty="0">
                          <a:solidFill>
                            <a:srgbClr val="000000"/>
                          </a:solidFill>
                          <a:effectLst/>
                          <a:latin typeface="NeueHaasGroteskDisp W02" panose="020B0504020202020204" pitchFamily="34" charset="-18"/>
                        </a:rPr>
                        <a:t>Rok</a:t>
                      </a:r>
                    </a:p>
                  </a:txBody>
                  <a:tcPr marL="9525" marR="9525" marT="9525" marB="0" anchor="b">
                    <a:solidFill>
                      <a:srgbClr val="99CCFF"/>
                    </a:solidFill>
                  </a:tcPr>
                </a:tc>
                <a:tc>
                  <a:txBody>
                    <a:bodyPr/>
                    <a:lstStyle/>
                    <a:p>
                      <a:pPr algn="ctr" fontAlgn="b"/>
                      <a:r>
                        <a:rPr lang="sk-SK" sz="1500" b="0" i="0" u="none" strike="noStrike" dirty="0">
                          <a:solidFill>
                            <a:srgbClr val="000000"/>
                          </a:solidFill>
                          <a:effectLst/>
                          <a:latin typeface="NeueHaasGroteskDisp W02" panose="020B0504020202020204" pitchFamily="34" charset="-18"/>
                        </a:rPr>
                        <a:t>Revízia</a:t>
                      </a:r>
                    </a:p>
                  </a:txBody>
                  <a:tcPr marL="9525" marR="9525" marT="9525" marB="0" anchor="b">
                    <a:solidFill>
                      <a:srgbClr val="99CCFF"/>
                    </a:solidFill>
                  </a:tcPr>
                </a:tc>
                <a:tc>
                  <a:txBody>
                    <a:bodyPr/>
                    <a:lstStyle/>
                    <a:p>
                      <a:pPr algn="ctr" fontAlgn="b"/>
                      <a:r>
                        <a:rPr lang="sk-SK" sz="1500" b="0" i="0" u="none" strike="noStrike">
                          <a:solidFill>
                            <a:srgbClr val="000000"/>
                          </a:solidFill>
                          <a:effectLst/>
                          <a:latin typeface="NeueHaasGroteskDisp W02" panose="020B0504020202020204" pitchFamily="34" charset="-18"/>
                        </a:rPr>
                        <a:t>% HDP</a:t>
                      </a:r>
                    </a:p>
                  </a:txBody>
                  <a:tcPr marL="9525" marR="9525" marT="9525" marB="0" anchor="b">
                    <a:solidFill>
                      <a:srgbClr val="99CCFF"/>
                    </a:solidFill>
                  </a:tcPr>
                </a:tc>
                <a:extLst>
                  <a:ext uri="{0D108BD9-81ED-4DB2-BD59-A6C34878D82A}">
                    <a16:rowId xmlns:a16="http://schemas.microsoft.com/office/drawing/2014/main" val="10000"/>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2016</a:t>
                      </a:r>
                    </a:p>
                  </a:txBody>
                  <a:tcPr marL="9525" marR="9525" marT="9525" marB="0" anchor="b"/>
                </a:tc>
                <a:tc>
                  <a:txBody>
                    <a:bodyPr/>
                    <a:lstStyle/>
                    <a:p>
                      <a:pPr algn="l" fontAlgn="b"/>
                      <a:r>
                        <a:rPr lang="sk-SK" sz="1500" b="0" i="0" u="none" strike="noStrike" dirty="0" smtClean="0">
                          <a:solidFill>
                            <a:srgbClr val="000000"/>
                          </a:solidFill>
                          <a:effectLst/>
                          <a:latin typeface="NeueHaasGroteskDisp W02" panose="020B0504020202020204" pitchFamily="34" charset="-18"/>
                        </a:rPr>
                        <a:t>zdravotníctvo</a:t>
                      </a:r>
                      <a:endParaRPr lang="sk-SK" sz="1500" b="0" i="0" u="none" strike="noStrike" dirty="0">
                        <a:solidFill>
                          <a:srgbClr val="000000"/>
                        </a:solidFill>
                        <a:effectLst/>
                        <a:latin typeface="NeueHaasGroteskDisp W02" panose="020B0504020202020204" pitchFamily="34" charset="-18"/>
                      </a:endParaRPr>
                    </a:p>
                  </a:txBody>
                  <a:tcPr marL="9525" marR="9525" marT="9525" marB="0" anchor="b"/>
                </a:tc>
                <a:tc>
                  <a:txBody>
                    <a:bodyPr/>
                    <a:lstStyle/>
                    <a:p>
                      <a:pPr algn="r" fontAlgn="b"/>
                      <a:r>
                        <a:rPr lang="sk-SK" sz="1500" b="0" i="0" u="none" strike="noStrike" dirty="0">
                          <a:solidFill>
                            <a:srgbClr val="000000"/>
                          </a:solidFill>
                          <a:effectLst/>
                          <a:latin typeface="NeueHaasGroteskDisp W02" panose="020B0504020202020204" pitchFamily="34" charset="-18"/>
                        </a:rPr>
                        <a:t>5,6%</a:t>
                      </a:r>
                    </a:p>
                  </a:txBody>
                  <a:tcPr marL="9525" marR="9525" marT="9525" marB="0" anchor="b"/>
                </a:tc>
                <a:extLst>
                  <a:ext uri="{0D108BD9-81ED-4DB2-BD59-A6C34878D82A}">
                    <a16:rowId xmlns:a16="http://schemas.microsoft.com/office/drawing/2014/main" val="10001"/>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2016</a:t>
                      </a:r>
                    </a:p>
                  </a:txBody>
                  <a:tcPr marL="9525" marR="9525" marT="9525" marB="0" anchor="b"/>
                </a:tc>
                <a:tc>
                  <a:txBody>
                    <a:bodyPr/>
                    <a:lstStyle/>
                    <a:p>
                      <a:pPr algn="l" fontAlgn="b"/>
                      <a:r>
                        <a:rPr lang="sk-SK" sz="1500" b="0" i="0" u="none" strike="noStrike" dirty="0">
                          <a:solidFill>
                            <a:srgbClr val="000000"/>
                          </a:solidFill>
                          <a:effectLst/>
                          <a:latin typeface="NeueHaasGroteskDisp W02" panose="020B0504020202020204" pitchFamily="34" charset="-18"/>
                        </a:rPr>
                        <a:t>doprava</a:t>
                      </a:r>
                    </a:p>
                  </a:txBody>
                  <a:tcPr marL="9525" marR="9525" marT="9525" marB="0" anchor="b"/>
                </a:tc>
                <a:tc>
                  <a:txBody>
                    <a:bodyPr/>
                    <a:lstStyle/>
                    <a:p>
                      <a:pPr algn="r" fontAlgn="b"/>
                      <a:r>
                        <a:rPr lang="sk-SK" sz="1500" b="0" i="0" u="none" strike="noStrike" dirty="0">
                          <a:solidFill>
                            <a:srgbClr val="000000"/>
                          </a:solidFill>
                          <a:effectLst/>
                          <a:latin typeface="NeueHaasGroteskDisp W02" panose="020B0504020202020204" pitchFamily="34" charset="-18"/>
                        </a:rPr>
                        <a:t>2,7%</a:t>
                      </a:r>
                    </a:p>
                  </a:txBody>
                  <a:tcPr marL="9525" marR="9525" marT="9525" marB="0" anchor="b"/>
                </a:tc>
                <a:extLst>
                  <a:ext uri="{0D108BD9-81ED-4DB2-BD59-A6C34878D82A}">
                    <a16:rowId xmlns:a16="http://schemas.microsoft.com/office/drawing/2014/main" val="10002"/>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2016</a:t>
                      </a:r>
                    </a:p>
                  </a:txBody>
                  <a:tcPr marL="9525" marR="9525" marT="9525" marB="0" anchor="b"/>
                </a:tc>
                <a:tc>
                  <a:txBody>
                    <a:bodyPr/>
                    <a:lstStyle/>
                    <a:p>
                      <a:pPr algn="l" fontAlgn="b"/>
                      <a:r>
                        <a:rPr lang="sk-SK" sz="1500" b="0" i="0" u="none" strike="noStrike" dirty="0">
                          <a:solidFill>
                            <a:srgbClr val="000000"/>
                          </a:solidFill>
                          <a:effectLst/>
                          <a:latin typeface="NeueHaasGroteskDisp W02" panose="020B0504020202020204" pitchFamily="34" charset="-18"/>
                        </a:rPr>
                        <a:t>IT</a:t>
                      </a:r>
                    </a:p>
                  </a:txBody>
                  <a:tcPr marL="9525" marR="9525" marT="9525" marB="0" anchor="b"/>
                </a:tc>
                <a:tc>
                  <a:txBody>
                    <a:bodyPr/>
                    <a:lstStyle/>
                    <a:p>
                      <a:pPr algn="r" fontAlgn="b"/>
                      <a:r>
                        <a:rPr lang="sk-SK" sz="1500" b="0" i="0" u="none" strike="noStrike" dirty="0">
                          <a:solidFill>
                            <a:srgbClr val="000000"/>
                          </a:solidFill>
                          <a:effectLst/>
                          <a:latin typeface="NeueHaasGroteskDisp W02" panose="020B0504020202020204" pitchFamily="34" charset="-18"/>
                        </a:rPr>
                        <a:t>0,6%</a:t>
                      </a:r>
                    </a:p>
                  </a:txBody>
                  <a:tcPr marL="9525" marR="9525" marT="9525" marB="0" anchor="b"/>
                </a:tc>
                <a:extLst>
                  <a:ext uri="{0D108BD9-81ED-4DB2-BD59-A6C34878D82A}">
                    <a16:rowId xmlns:a16="http://schemas.microsoft.com/office/drawing/2014/main" val="10003"/>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2017</a:t>
                      </a:r>
                    </a:p>
                  </a:txBody>
                  <a:tcPr marL="9525" marR="9525" marT="9525" marB="0" anchor="b"/>
                </a:tc>
                <a:tc>
                  <a:txBody>
                    <a:bodyPr/>
                    <a:lstStyle/>
                    <a:p>
                      <a:pPr algn="l" fontAlgn="b"/>
                      <a:r>
                        <a:rPr lang="sk-SK" sz="1500" b="0" i="0" u="none" strike="noStrike" dirty="0">
                          <a:solidFill>
                            <a:srgbClr val="000000"/>
                          </a:solidFill>
                          <a:effectLst/>
                          <a:latin typeface="NeueHaasGroteskDisp W02" panose="020B0504020202020204" pitchFamily="34" charset="-18"/>
                        </a:rPr>
                        <a:t>MPSVR+SP</a:t>
                      </a:r>
                    </a:p>
                  </a:txBody>
                  <a:tcPr marL="9525" marR="9525" marT="9525" marB="0" anchor="b"/>
                </a:tc>
                <a:tc>
                  <a:txBody>
                    <a:bodyPr/>
                    <a:lstStyle/>
                    <a:p>
                      <a:pPr algn="r" fontAlgn="b"/>
                      <a:r>
                        <a:rPr lang="sk-SK" sz="1500" b="0" i="0" u="none" strike="noStrike" dirty="0">
                          <a:solidFill>
                            <a:srgbClr val="000000"/>
                          </a:solidFill>
                          <a:effectLst/>
                          <a:latin typeface="NeueHaasGroteskDisp W02" panose="020B0504020202020204" pitchFamily="34" charset="-18"/>
                        </a:rPr>
                        <a:t>3,7%</a:t>
                      </a:r>
                    </a:p>
                  </a:txBody>
                  <a:tcPr marL="9525" marR="9525" marT="9525" marB="0" anchor="b"/>
                </a:tc>
                <a:extLst>
                  <a:ext uri="{0D108BD9-81ED-4DB2-BD59-A6C34878D82A}">
                    <a16:rowId xmlns:a16="http://schemas.microsoft.com/office/drawing/2014/main" val="10004"/>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2017</a:t>
                      </a:r>
                    </a:p>
                  </a:txBody>
                  <a:tcPr marL="9525" marR="9525" marT="9525" marB="0" anchor="b"/>
                </a:tc>
                <a:tc>
                  <a:txBody>
                    <a:bodyPr/>
                    <a:lstStyle/>
                    <a:p>
                      <a:pPr algn="l" fontAlgn="b"/>
                      <a:r>
                        <a:rPr lang="sk-SK" sz="1500" b="0" i="0" u="none" strike="noStrike" dirty="0" smtClean="0">
                          <a:solidFill>
                            <a:srgbClr val="000000"/>
                          </a:solidFill>
                          <a:effectLst/>
                          <a:latin typeface="NeueHaasGroteskDisp W02" panose="020B0504020202020204" pitchFamily="34" charset="-18"/>
                        </a:rPr>
                        <a:t>školstvo</a:t>
                      </a:r>
                      <a:endParaRPr lang="sk-SK" sz="1500" b="0" i="0" u="none" strike="noStrike" dirty="0">
                        <a:solidFill>
                          <a:srgbClr val="000000"/>
                        </a:solidFill>
                        <a:effectLst/>
                        <a:latin typeface="NeueHaasGroteskDisp W02" panose="020B0504020202020204" pitchFamily="34" charset="-18"/>
                      </a:endParaRPr>
                    </a:p>
                  </a:txBody>
                  <a:tcPr marL="9525" marR="9525" marT="9525" marB="0" anchor="b"/>
                </a:tc>
                <a:tc>
                  <a:txBody>
                    <a:bodyPr/>
                    <a:lstStyle/>
                    <a:p>
                      <a:pPr algn="r" fontAlgn="b"/>
                      <a:r>
                        <a:rPr lang="sk-SK" sz="1500" b="0" i="0" u="none" strike="noStrike" dirty="0" smtClean="0">
                          <a:solidFill>
                            <a:srgbClr val="000000"/>
                          </a:solidFill>
                          <a:effectLst/>
                          <a:latin typeface="NeueHaasGroteskDisp W02" panose="020B0504020202020204" pitchFamily="34" charset="-18"/>
                        </a:rPr>
                        <a:t>2,9%</a:t>
                      </a:r>
                      <a:endParaRPr lang="sk-SK" sz="1500" b="0" i="0" u="none" strike="noStrike" dirty="0">
                        <a:solidFill>
                          <a:srgbClr val="000000"/>
                        </a:solidFill>
                        <a:effectLst/>
                        <a:latin typeface="NeueHaasGroteskDisp W02" panose="020B0504020202020204" pitchFamily="34" charset="-18"/>
                      </a:endParaRPr>
                    </a:p>
                  </a:txBody>
                  <a:tcPr marL="9525" marR="9525" marT="9525" marB="0" anchor="b"/>
                </a:tc>
                <a:extLst>
                  <a:ext uri="{0D108BD9-81ED-4DB2-BD59-A6C34878D82A}">
                    <a16:rowId xmlns:a16="http://schemas.microsoft.com/office/drawing/2014/main" val="10005"/>
                  </a:ext>
                </a:extLst>
              </a:tr>
              <a:tr h="133729">
                <a:tc>
                  <a:txBody>
                    <a:bodyPr/>
                    <a:lstStyle/>
                    <a:p>
                      <a:pPr algn="ctr" fontAlgn="b"/>
                      <a:r>
                        <a:rPr lang="sk-SK" sz="1500" b="0" i="0" u="none" strike="noStrike" dirty="0">
                          <a:solidFill>
                            <a:srgbClr val="000000"/>
                          </a:solidFill>
                          <a:effectLst/>
                          <a:latin typeface="NeueHaasGroteskDisp W02" panose="020B0504020202020204" pitchFamily="34" charset="-18"/>
                        </a:rPr>
                        <a:t>2017</a:t>
                      </a:r>
                    </a:p>
                  </a:txBody>
                  <a:tcPr marL="9525" marR="9525" marT="9525" marB="0" anchor="b"/>
                </a:tc>
                <a:tc>
                  <a:txBody>
                    <a:bodyPr/>
                    <a:lstStyle/>
                    <a:p>
                      <a:pPr algn="l" fontAlgn="b"/>
                      <a:r>
                        <a:rPr lang="sk-SK" sz="1500" b="0" i="0" u="none" strike="noStrike" dirty="0">
                          <a:solidFill>
                            <a:srgbClr val="000000"/>
                          </a:solidFill>
                          <a:effectLst/>
                          <a:latin typeface="NeueHaasGroteskDisp W02" panose="020B0504020202020204" pitchFamily="34" charset="-18"/>
                        </a:rPr>
                        <a:t>MŽP</a:t>
                      </a:r>
                    </a:p>
                  </a:txBody>
                  <a:tcPr marL="9525" marR="9525" marT="9525" marB="0" anchor="b"/>
                </a:tc>
                <a:tc>
                  <a:txBody>
                    <a:bodyPr/>
                    <a:lstStyle/>
                    <a:p>
                      <a:pPr algn="r" fontAlgn="b"/>
                      <a:r>
                        <a:rPr lang="sk-SK" sz="1500" b="0" i="0" u="none" strike="noStrike" dirty="0">
                          <a:solidFill>
                            <a:srgbClr val="000000"/>
                          </a:solidFill>
                          <a:effectLst/>
                          <a:latin typeface="NeueHaasGroteskDisp W02" panose="020B0504020202020204" pitchFamily="34" charset="-18"/>
                        </a:rPr>
                        <a:t>0,6%</a:t>
                      </a:r>
                    </a:p>
                  </a:txBody>
                  <a:tcPr marL="9525" marR="9525" marT="952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9364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85" y="476497"/>
            <a:ext cx="8229600" cy="792162"/>
          </a:xfrm>
        </p:spPr>
        <p:txBody>
          <a:bodyPr/>
          <a:lstStyle/>
          <a:p>
            <a:r>
              <a:rPr lang="sk-SK" sz="3200" b="1" dirty="0" smtClean="0">
                <a:solidFill>
                  <a:srgbClr val="2C9ADC"/>
                </a:solidFill>
              </a:rPr>
              <a:t>Dlhodobý projekt</a:t>
            </a:r>
            <a:endParaRPr lang="sk-SK" sz="3200" b="1" dirty="0">
              <a:solidFill>
                <a:srgbClr val="FF0000"/>
              </a:solidFill>
            </a:endParaRPr>
          </a:p>
        </p:txBody>
      </p:sp>
      <p:sp>
        <p:nvSpPr>
          <p:cNvPr id="3" name="Zástupný symbol obsahu 2"/>
          <p:cNvSpPr>
            <a:spLocks noGrp="1"/>
          </p:cNvSpPr>
          <p:nvPr>
            <p:ph idx="1"/>
          </p:nvPr>
        </p:nvSpPr>
        <p:spPr>
          <a:xfrm>
            <a:off x="530763" y="3234273"/>
            <a:ext cx="8147050" cy="3544881"/>
          </a:xfrm>
        </p:spPr>
        <p:txBody>
          <a:bodyPr/>
          <a:lstStyle/>
          <a:p>
            <a:pPr marL="457200" lvl="1" indent="-457200">
              <a:buSzPct val="80000"/>
              <a:buFont typeface="+mj-lt"/>
              <a:buAutoNum type="arabicPeriod"/>
            </a:pPr>
            <a:r>
              <a:rPr lang="sk-SK" b="1" dirty="0" smtClean="0">
                <a:ea typeface="+mn-ea"/>
                <a:cs typeface="+mn-cs"/>
              </a:rPr>
              <a:t>Kapacity štátu / implementácia</a:t>
            </a:r>
          </a:p>
          <a:p>
            <a:pPr marL="685800" lvl="2">
              <a:buSzPct val="80000"/>
            </a:pPr>
            <a:r>
              <a:rPr lang="sk-SK" sz="1400" dirty="0" smtClean="0">
                <a:ea typeface="+mn-ea"/>
                <a:cs typeface="+mn-cs"/>
              </a:rPr>
              <a:t>Analytické útvary, implementačná jednotka, NKÚ, atď.</a:t>
            </a:r>
            <a:endParaRPr lang="sk-SK" dirty="0" smtClean="0">
              <a:ea typeface="+mn-ea"/>
              <a:cs typeface="+mn-cs"/>
            </a:endParaRPr>
          </a:p>
          <a:p>
            <a:pPr marL="457200" lvl="1" indent="-457200">
              <a:buSzPct val="80000"/>
              <a:buFont typeface="+mj-lt"/>
              <a:buAutoNum type="arabicPeriod"/>
            </a:pPr>
            <a:r>
              <a:rPr lang="sk-SK" b="1" dirty="0" smtClean="0">
                <a:ea typeface="+mn-ea"/>
                <a:cs typeface="+mn-cs"/>
              </a:rPr>
              <a:t>Procesy a metodiky </a:t>
            </a:r>
          </a:p>
          <a:p>
            <a:pPr marL="685800" lvl="2">
              <a:buSzPct val="80000"/>
            </a:pPr>
            <a:r>
              <a:rPr lang="sk-SK" sz="1400" dirty="0" smtClean="0">
                <a:ea typeface="+mn-ea"/>
                <a:cs typeface="+mn-cs"/>
              </a:rPr>
              <a:t>Menej viditeľné, ale veľmi dôležité! – pravidlo štyroch očí pri investíciách, zjednocovanie metodík analýz prínosov a nákladov, prístup a získavanie dát, </a:t>
            </a:r>
            <a:r>
              <a:rPr lang="sk-SK" sz="1400" dirty="0"/>
              <a:t>pripravovaná metodika </a:t>
            </a:r>
            <a:r>
              <a:rPr lang="sk-SK" sz="1400" dirty="0" smtClean="0"/>
              <a:t>revízií</a:t>
            </a:r>
            <a:endParaRPr lang="sk-SK" sz="1400" dirty="0">
              <a:ea typeface="+mn-ea"/>
              <a:cs typeface="+mn-cs"/>
            </a:endParaRPr>
          </a:p>
          <a:p>
            <a:pPr marL="457200" lvl="1" indent="-457200">
              <a:buSzPct val="80000"/>
              <a:buFont typeface="+mj-lt"/>
              <a:buAutoNum type="arabicPeriod"/>
            </a:pPr>
            <a:r>
              <a:rPr lang="sk-SK" b="1" dirty="0" smtClean="0">
                <a:ea typeface="+mn-ea"/>
                <a:cs typeface="+mn-cs"/>
              </a:rPr>
              <a:t>„</a:t>
            </a:r>
            <a:r>
              <a:rPr lang="sk-SK" b="1" dirty="0">
                <a:ea typeface="+mn-ea"/>
                <a:cs typeface="+mn-cs"/>
              </a:rPr>
              <a:t>Ť</a:t>
            </a:r>
            <a:r>
              <a:rPr lang="sk-SK" b="1" dirty="0" smtClean="0">
                <a:ea typeface="+mn-ea"/>
                <a:cs typeface="+mn-cs"/>
              </a:rPr>
              <a:t>ah na bránu“ a nerobiť chyby</a:t>
            </a:r>
          </a:p>
          <a:p>
            <a:pPr marL="685800" lvl="2">
              <a:buSzPct val="80000"/>
            </a:pPr>
            <a:r>
              <a:rPr lang="sk-SK" sz="1400" dirty="0" smtClean="0">
                <a:ea typeface="+mn-ea"/>
                <a:cs typeface="+mn-cs"/>
              </a:rPr>
              <a:t>viac „Prešovov“ a dobrá komunikácia s verejnosťou (ostať „</a:t>
            </a:r>
            <a:r>
              <a:rPr lang="sk-SK" sz="1400" dirty="0" err="1" smtClean="0">
                <a:ea typeface="+mn-ea"/>
                <a:cs typeface="+mn-cs"/>
              </a:rPr>
              <a:t>hipstermi</a:t>
            </a:r>
            <a:r>
              <a:rPr lang="sk-SK" sz="1400" dirty="0" smtClean="0">
                <a:ea typeface="+mn-ea"/>
                <a:cs typeface="+mn-cs"/>
              </a:rPr>
              <a:t>“)</a:t>
            </a:r>
          </a:p>
          <a:p>
            <a:pPr marL="685800" lvl="2">
              <a:buSzPct val="80000"/>
            </a:pPr>
            <a:r>
              <a:rPr lang="sk-SK" sz="1400" dirty="0" smtClean="0"/>
              <a:t>revidovať všetky (veľké) sektory </a:t>
            </a:r>
            <a:r>
              <a:rPr lang="pt-BR" sz="1400" dirty="0" smtClean="0"/>
              <a:t>(</a:t>
            </a:r>
            <a:r>
              <a:rPr lang="pt-BR" sz="1400" dirty="0"/>
              <a:t>obrana, vnútro, spravodlivosť</a:t>
            </a:r>
            <a:r>
              <a:rPr lang="pt-BR" sz="1400" dirty="0" smtClean="0"/>
              <a:t>)</a:t>
            </a:r>
            <a:endParaRPr lang="sk-SK" sz="1400" dirty="0" smtClean="0"/>
          </a:p>
          <a:p>
            <a:pPr marL="457200" lvl="1" indent="-457200">
              <a:buSzPct val="80000"/>
              <a:buFont typeface="+mj-lt"/>
              <a:buAutoNum type="arabicPeriod"/>
            </a:pPr>
            <a:r>
              <a:rPr lang="sk-SK" b="1" dirty="0"/>
              <a:t>Naviazanie na rozpočet </a:t>
            </a:r>
          </a:p>
          <a:p>
            <a:pPr marL="685800" lvl="2">
              <a:buSzPct val="80000"/>
            </a:pPr>
            <a:r>
              <a:rPr lang="sk-SK" sz="1400" dirty="0"/>
              <a:t>Súčasť rozpočtu a vyjednávania o ňom (revízie nekončia v </a:t>
            </a:r>
            <a:r>
              <a:rPr lang="sk-SK" sz="1400" dirty="0" err="1"/>
              <a:t>šuflíku</a:t>
            </a:r>
            <a:r>
              <a:rPr lang="sk-SK" sz="1400" dirty="0"/>
              <a:t>)</a:t>
            </a:r>
          </a:p>
          <a:p>
            <a:pPr marL="685800" lvl="2">
              <a:buSzPct val="80000"/>
            </a:pPr>
            <a:endParaRPr lang="sk-SK" sz="1400" dirty="0">
              <a:ea typeface="+mn-ea"/>
              <a:cs typeface="+mn-cs"/>
            </a:endParaRPr>
          </a:p>
        </p:txBody>
      </p:sp>
      <p:sp>
        <p:nvSpPr>
          <p:cNvPr id="5" name="Zástupný symbol päty 4"/>
          <p:cNvSpPr>
            <a:spLocks noGrp="1"/>
          </p:cNvSpPr>
          <p:nvPr>
            <p:ph type="ftr" sz="quarter" idx="11"/>
          </p:nvPr>
        </p:nvSpPr>
        <p:spPr/>
        <p:txBody>
          <a:bodyPr/>
          <a:lstStyle/>
          <a:p>
            <a:pPr>
              <a:defRPr/>
            </a:pPr>
            <a:r>
              <a:rPr lang="sk-SK" smtClean="0"/>
              <a:t>www.finance.gov.sk/uhp </a:t>
            </a:r>
            <a:endParaRPr lang="sk-SK" dirty="0"/>
          </a:p>
        </p:txBody>
      </p:sp>
      <p:sp>
        <p:nvSpPr>
          <p:cNvPr id="6" name="Zástupný symbol čísla snímky 5"/>
          <p:cNvSpPr>
            <a:spLocks noGrp="1"/>
          </p:cNvSpPr>
          <p:nvPr>
            <p:ph type="sldNum" sz="quarter" idx="12"/>
          </p:nvPr>
        </p:nvSpPr>
        <p:spPr/>
        <p:txBody>
          <a:bodyPr/>
          <a:lstStyle/>
          <a:p>
            <a:pPr>
              <a:defRPr/>
            </a:pPr>
            <a:fld id="{6C0AA1DA-064C-4885-AB38-865FC0F739AA}" type="slidenum">
              <a:rPr lang="sk-SK" smtClean="0"/>
              <a:pPr>
                <a:defRPr/>
              </a:pPr>
              <a:t>5</a:t>
            </a:fld>
            <a:endParaRPr lang="sk-SK" dirty="0"/>
          </a:p>
        </p:txBody>
      </p:sp>
      <p:sp>
        <p:nvSpPr>
          <p:cNvPr id="7" name="Zástupný symbol obsahu 2"/>
          <p:cNvSpPr txBox="1">
            <a:spLocks/>
          </p:cNvSpPr>
          <p:nvPr/>
        </p:nvSpPr>
        <p:spPr bwMode="auto">
          <a:xfrm>
            <a:off x="530763" y="1144219"/>
            <a:ext cx="8147050" cy="96162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C9ADC"/>
              </a:buClr>
              <a:buSzPct val="80000"/>
              <a:buFont typeface="Wingdings" pitchFamily="2" charset="2"/>
              <a:buChar char="§"/>
              <a:defRPr sz="2400">
                <a:solidFill>
                  <a:schemeClr val="tx1"/>
                </a:solidFill>
                <a:latin typeface="NeueHaasGroteskText W02" pitchFamily="34" charset="-18"/>
                <a:ea typeface="+mn-ea"/>
                <a:cs typeface="+mn-cs"/>
              </a:defRPr>
            </a:lvl1pPr>
            <a:lvl2pPr marL="742950" indent="-285750" algn="l" rtl="0" eaLnBrk="0" fontAlgn="base" hangingPunct="0">
              <a:spcBef>
                <a:spcPct val="20000"/>
              </a:spcBef>
              <a:spcAft>
                <a:spcPct val="0"/>
              </a:spcAft>
              <a:buClr>
                <a:srgbClr val="2C9ADC"/>
              </a:buClr>
              <a:buFont typeface="Wingdings" pitchFamily="2" charset="2"/>
              <a:buChar char="§"/>
              <a:defRPr sz="2000">
                <a:solidFill>
                  <a:schemeClr val="tx1"/>
                </a:solidFill>
                <a:latin typeface="NeueHaasGroteskText W02" pitchFamily="34" charset="-18"/>
              </a:defRPr>
            </a:lvl2pPr>
            <a:lvl3pPr marL="1143000" indent="-228600" algn="l" rtl="0" eaLnBrk="0" fontAlgn="base" hangingPunct="0">
              <a:spcBef>
                <a:spcPct val="20000"/>
              </a:spcBef>
              <a:spcAft>
                <a:spcPct val="0"/>
              </a:spcAft>
              <a:buClr>
                <a:srgbClr val="2C9ADC"/>
              </a:buClr>
              <a:buFont typeface="Wingdings" pitchFamily="2" charset="2"/>
              <a:buChar char="§"/>
              <a:defRPr>
                <a:solidFill>
                  <a:schemeClr val="tx1"/>
                </a:solidFill>
                <a:latin typeface="NeueHaasGroteskText W02" pitchFamily="34" charset="-18"/>
              </a:defRPr>
            </a:lvl3pPr>
            <a:lvl4pPr marL="1600200" indent="-228600" algn="l" rtl="0" eaLnBrk="0" fontAlgn="base" hangingPunct="0">
              <a:spcBef>
                <a:spcPct val="20000"/>
              </a:spcBef>
              <a:spcAft>
                <a:spcPct val="0"/>
              </a:spcAft>
              <a:buClr>
                <a:srgbClr val="2C9ADC"/>
              </a:buClr>
              <a:buFont typeface="Wingdings" pitchFamily="2" charset="2"/>
              <a:buChar char="§"/>
              <a:defRPr sz="1500">
                <a:solidFill>
                  <a:schemeClr val="tx1"/>
                </a:solidFill>
                <a:latin typeface="NeueHaasGroteskText W02" pitchFamily="34" charset="-18"/>
              </a:defRPr>
            </a:lvl4pPr>
            <a:lvl5pPr marL="2057400" indent="-228600" algn="l" rtl="0" eaLnBrk="0" fontAlgn="base" hangingPunct="0">
              <a:spcBef>
                <a:spcPct val="20000"/>
              </a:spcBef>
              <a:spcAft>
                <a:spcPct val="0"/>
              </a:spcAft>
              <a:buClr>
                <a:srgbClr val="2C9ADC"/>
              </a:buClr>
              <a:buFont typeface="Wingdings" pitchFamily="2" charset="2"/>
              <a:buChar char="§"/>
              <a:defRPr sz="1300">
                <a:solidFill>
                  <a:schemeClr val="tx1"/>
                </a:solidFill>
                <a:latin typeface="NeueHaasGroteskText W02" pitchFamily="34" charset="-18"/>
              </a:defRPr>
            </a:lvl5pPr>
            <a:lvl6pPr marL="2514600" indent="-228600" algn="l" rtl="0" fontAlgn="base">
              <a:spcBef>
                <a:spcPct val="20000"/>
              </a:spcBef>
              <a:spcAft>
                <a:spcPct val="0"/>
              </a:spcAft>
              <a:buChar char="»"/>
              <a:defRPr sz="1300">
                <a:solidFill>
                  <a:schemeClr val="tx1"/>
                </a:solidFill>
                <a:latin typeface="+mn-lt"/>
              </a:defRPr>
            </a:lvl6pPr>
            <a:lvl7pPr marL="2971800" indent="-228600" algn="l" rtl="0" fontAlgn="base">
              <a:spcBef>
                <a:spcPct val="20000"/>
              </a:spcBef>
              <a:spcAft>
                <a:spcPct val="0"/>
              </a:spcAft>
              <a:buChar char="»"/>
              <a:defRPr sz="1300">
                <a:solidFill>
                  <a:schemeClr val="tx1"/>
                </a:solidFill>
                <a:latin typeface="+mn-lt"/>
              </a:defRPr>
            </a:lvl7pPr>
            <a:lvl8pPr marL="3429000" indent="-228600" algn="l" rtl="0" fontAlgn="base">
              <a:spcBef>
                <a:spcPct val="20000"/>
              </a:spcBef>
              <a:spcAft>
                <a:spcPct val="0"/>
              </a:spcAft>
              <a:buChar char="»"/>
              <a:defRPr sz="1300">
                <a:solidFill>
                  <a:schemeClr val="tx1"/>
                </a:solidFill>
                <a:latin typeface="+mn-lt"/>
              </a:defRPr>
            </a:lvl8pPr>
            <a:lvl9pPr marL="3886200" indent="-228600" algn="l" rtl="0" fontAlgn="base">
              <a:spcBef>
                <a:spcPct val="20000"/>
              </a:spcBef>
              <a:spcAft>
                <a:spcPct val="0"/>
              </a:spcAft>
              <a:buChar char="»"/>
              <a:defRPr sz="1300">
                <a:solidFill>
                  <a:schemeClr val="tx1"/>
                </a:solidFill>
                <a:latin typeface="+mn-lt"/>
              </a:defRPr>
            </a:lvl9pPr>
          </a:lstStyle>
          <a:p>
            <a:r>
              <a:rPr lang="sk-SK" sz="2000" kern="0" dirty="0" smtClean="0"/>
              <a:t>Politika – voľby 2020</a:t>
            </a:r>
          </a:p>
          <a:p>
            <a:pPr lvl="1"/>
            <a:r>
              <a:rPr lang="sk-SK" sz="1600" kern="0" dirty="0" smtClean="0"/>
              <a:t>ÚHP ako etablovaná inštitúcia</a:t>
            </a:r>
          </a:p>
          <a:p>
            <a:pPr lvl="1"/>
            <a:endParaRPr lang="sk-SK" kern="0" dirty="0" smtClean="0"/>
          </a:p>
        </p:txBody>
      </p:sp>
      <p:sp>
        <p:nvSpPr>
          <p:cNvPr id="8" name="BlokTextu 7"/>
          <p:cNvSpPr txBox="1"/>
          <p:nvPr/>
        </p:nvSpPr>
        <p:spPr>
          <a:xfrm>
            <a:off x="526215" y="1851744"/>
            <a:ext cx="8182770" cy="1323439"/>
          </a:xfrm>
          <a:prstGeom prst="rect">
            <a:avLst/>
          </a:prstGeom>
          <a:noFill/>
          <a:ln>
            <a:solidFill>
              <a:schemeClr val="bg1">
                <a:lumMod val="50000"/>
              </a:schemeClr>
            </a:solidFill>
          </a:ln>
        </p:spPr>
        <p:txBody>
          <a:bodyPr wrap="square" rtlCol="0">
            <a:spAutoFit/>
          </a:bodyPr>
          <a:lstStyle/>
          <a:p>
            <a:pPr algn="just"/>
            <a:r>
              <a:rPr lang="sk-SK" sz="1600" i="1" dirty="0" smtClean="0">
                <a:solidFill>
                  <a:srgbClr val="323232"/>
                </a:solidFill>
                <a:latin typeface="NeueHaasGroteskDisp W02" panose="020B0504020202020204" pitchFamily="34" charset="-18"/>
              </a:rPr>
              <a:t>„...postupnou </a:t>
            </a:r>
            <a:r>
              <a:rPr lang="sk-SK" sz="1600" i="1" dirty="0">
                <a:solidFill>
                  <a:srgbClr val="323232"/>
                </a:solidFill>
                <a:latin typeface="NeueHaasGroteskDisp W02" panose="020B0504020202020204" pitchFamily="34" charset="-18"/>
              </a:rPr>
              <a:t>húževnatou prácou a silnou podporou verejnosti aj ministra financií sme sa etablovali. Revidovali sme šesť sektorov. Novými očami sa dnes pozeráme na investície. Zaviedol sa princíp štyroch očí, štandardizujú sa metodiky, rámcovú schválila </a:t>
            </a:r>
            <a:r>
              <a:rPr lang="pl-PL" sz="1600" i="1" dirty="0">
                <a:solidFill>
                  <a:srgbClr val="323232"/>
                </a:solidFill>
                <a:latin typeface="NeueHaasGroteskDisp W02" panose="020B0504020202020204" pitchFamily="34" charset="-18"/>
              </a:rPr>
              <a:t>vláda. Je to tak trochu nový svet. Vidieť to najmä v IT, postupne v doprave. </a:t>
            </a:r>
            <a:r>
              <a:rPr lang="sk-SK" sz="1600" i="1" dirty="0">
                <a:solidFill>
                  <a:srgbClr val="323232"/>
                </a:solidFill>
                <a:latin typeface="NeueHaasGroteskDisp W02" panose="020B0504020202020204" pitchFamily="34" charset="-18"/>
              </a:rPr>
              <a:t>Štandardným hodnotením by mal prejsť každý investičný projekt</a:t>
            </a:r>
            <a:r>
              <a:rPr lang="sk-SK" sz="1600" i="1" dirty="0" smtClean="0">
                <a:solidFill>
                  <a:srgbClr val="323232"/>
                </a:solidFill>
                <a:latin typeface="NeueHaasGroteskDisp W02" panose="020B0504020202020204" pitchFamily="34" charset="-18"/>
              </a:rPr>
              <a:t>.“       </a:t>
            </a:r>
            <a:r>
              <a:rPr lang="sk-SK" sz="1600" dirty="0" smtClean="0">
                <a:solidFill>
                  <a:srgbClr val="323232"/>
                </a:solidFill>
                <a:latin typeface="NeueHaasGroteskDisp W02" panose="020B0504020202020204" pitchFamily="34" charset="-18"/>
              </a:rPr>
              <a:t>(Trend, 9.3.2017)</a:t>
            </a:r>
            <a:endParaRPr lang="sk-SK" sz="1600" dirty="0">
              <a:latin typeface="NeueHaasGroteskDisp W02" panose="020B0504020202020204" pitchFamily="34" charset="-18"/>
            </a:endParaRPr>
          </a:p>
        </p:txBody>
      </p:sp>
    </p:spTree>
    <p:extLst>
      <p:ext uri="{BB962C8B-B14F-4D97-AF65-F5344CB8AC3E}">
        <p14:creationId xmlns:p14="http://schemas.microsoft.com/office/powerpoint/2010/main" val="288464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569935"/>
            <a:ext cx="8229600" cy="792162"/>
          </a:xfrm>
        </p:spPr>
        <p:txBody>
          <a:bodyPr/>
          <a:lstStyle/>
          <a:p>
            <a:r>
              <a:rPr lang="pl-PL" sz="3600" b="1" dirty="0">
                <a:solidFill>
                  <a:srgbClr val="2C9ADC"/>
                </a:solidFill>
              </a:rPr>
              <a:t>Optimálne rozdelenie </a:t>
            </a:r>
            <a:r>
              <a:rPr lang="pl-PL" sz="3600" b="1" dirty="0" smtClean="0">
                <a:solidFill>
                  <a:srgbClr val="2C9ADC"/>
                </a:solidFill>
              </a:rPr>
              <a:t>úloh</a:t>
            </a:r>
            <a:endParaRPr lang="sk-SK" dirty="0"/>
          </a:p>
        </p:txBody>
      </p:sp>
      <p:sp>
        <p:nvSpPr>
          <p:cNvPr id="3" name="Zástupný symbol obsahu 2"/>
          <p:cNvSpPr>
            <a:spLocks noGrp="1"/>
          </p:cNvSpPr>
          <p:nvPr>
            <p:ph idx="1"/>
          </p:nvPr>
        </p:nvSpPr>
        <p:spPr>
          <a:xfrm>
            <a:off x="175510" y="1380469"/>
            <a:ext cx="8424167" cy="392347"/>
          </a:xfrm>
        </p:spPr>
        <p:txBody>
          <a:bodyPr/>
          <a:lstStyle/>
          <a:p>
            <a:r>
              <a:rPr lang="sk-SK" sz="1800" dirty="0">
                <a:latin typeface="NeueHaasGroteskDisp W02"/>
              </a:rPr>
              <a:t>Predbežne (ex ante) vládnou agentúrou aj následne (ex post) nezávislou agentúrou</a:t>
            </a:r>
          </a:p>
          <a:p>
            <a:endParaRPr lang="sk-SK" sz="1900" dirty="0"/>
          </a:p>
        </p:txBody>
      </p:sp>
      <p:sp>
        <p:nvSpPr>
          <p:cNvPr id="5" name="Zástupný symbol päty 4"/>
          <p:cNvSpPr>
            <a:spLocks noGrp="1"/>
          </p:cNvSpPr>
          <p:nvPr>
            <p:ph type="ftr" sz="quarter" idx="11"/>
          </p:nvPr>
        </p:nvSpPr>
        <p:spPr/>
        <p:txBody>
          <a:bodyPr/>
          <a:lstStyle/>
          <a:p>
            <a:pPr>
              <a:defRPr/>
            </a:pPr>
            <a:r>
              <a:rPr lang="sk-SK" smtClean="0"/>
              <a:t>www.finance.gov.sk/uhp </a:t>
            </a:r>
            <a:endParaRPr lang="sk-SK" dirty="0"/>
          </a:p>
        </p:txBody>
      </p:sp>
      <p:sp>
        <p:nvSpPr>
          <p:cNvPr id="6" name="Zástupný symbol čísla snímky 5"/>
          <p:cNvSpPr>
            <a:spLocks noGrp="1"/>
          </p:cNvSpPr>
          <p:nvPr>
            <p:ph type="sldNum" sz="quarter" idx="12"/>
          </p:nvPr>
        </p:nvSpPr>
        <p:spPr/>
        <p:txBody>
          <a:bodyPr/>
          <a:lstStyle/>
          <a:p>
            <a:pPr>
              <a:defRPr/>
            </a:pPr>
            <a:fld id="{6C0AA1DA-064C-4885-AB38-865FC0F739AA}" type="slidenum">
              <a:rPr lang="sk-SK" smtClean="0"/>
              <a:pPr>
                <a:defRPr/>
              </a:pPr>
              <a:t>6</a:t>
            </a:fld>
            <a:endParaRPr lang="sk-SK" dirty="0"/>
          </a:p>
        </p:txBody>
      </p:sp>
      <p:pic>
        <p:nvPicPr>
          <p:cNvPr id="7" name="Obrázok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288" y="1890974"/>
            <a:ext cx="8186610" cy="4455168"/>
          </a:xfrm>
          <a:prstGeom prst="rect">
            <a:avLst/>
          </a:prstGeom>
          <a:noFill/>
        </p:spPr>
      </p:pic>
      <p:sp>
        <p:nvSpPr>
          <p:cNvPr id="25" name="Ovál 24"/>
          <p:cNvSpPr/>
          <p:nvPr/>
        </p:nvSpPr>
        <p:spPr bwMode="auto">
          <a:xfrm>
            <a:off x="971600" y="4941168"/>
            <a:ext cx="1008112"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26" name="Ovál 25"/>
          <p:cNvSpPr/>
          <p:nvPr/>
        </p:nvSpPr>
        <p:spPr bwMode="auto">
          <a:xfrm>
            <a:off x="1691680" y="5805264"/>
            <a:ext cx="792088"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28" name="Ovál 27"/>
          <p:cNvSpPr/>
          <p:nvPr/>
        </p:nvSpPr>
        <p:spPr bwMode="auto">
          <a:xfrm>
            <a:off x="6876256" y="2924944"/>
            <a:ext cx="1008112"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29" name="Ovál 28"/>
          <p:cNvSpPr/>
          <p:nvPr/>
        </p:nvSpPr>
        <p:spPr bwMode="auto">
          <a:xfrm>
            <a:off x="6876256" y="3886262"/>
            <a:ext cx="1008112"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31" name="Ovál 30"/>
          <p:cNvSpPr/>
          <p:nvPr/>
        </p:nvSpPr>
        <p:spPr bwMode="auto">
          <a:xfrm>
            <a:off x="6876256" y="5517232"/>
            <a:ext cx="1008112"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
        <p:nvSpPr>
          <p:cNvPr id="32" name="Ovál 31"/>
          <p:cNvSpPr/>
          <p:nvPr/>
        </p:nvSpPr>
        <p:spPr bwMode="auto">
          <a:xfrm>
            <a:off x="6660232" y="4764701"/>
            <a:ext cx="720080" cy="432048"/>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sk-SK" sz="1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141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sldNum" sz="quarter" idx="4294967295"/>
          </p:nvPr>
        </p:nvSpPr>
        <p:spPr>
          <a:xfrm>
            <a:off x="6400036" y="6406351"/>
            <a:ext cx="2133600" cy="397674"/>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7</a:t>
            </a:fld>
            <a:endParaRPr sz="1200">
              <a:solidFill>
                <a:srgbClr val="888888"/>
              </a:solidFill>
            </a:endParaRPr>
          </a:p>
        </p:txBody>
      </p:sp>
      <p:pic>
        <p:nvPicPr>
          <p:cNvPr id="3" name="Zástupný symbol obsahu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1250168"/>
            <a:ext cx="7920880" cy="4990154"/>
          </a:xfrm>
        </p:spPr>
      </p:pic>
      <p:sp>
        <p:nvSpPr>
          <p:cNvPr id="5" name="Zástupný symbol päty 4"/>
          <p:cNvSpPr>
            <a:spLocks noGrp="1"/>
          </p:cNvSpPr>
          <p:nvPr>
            <p:ph type="ftr" sz="quarter" idx="11"/>
          </p:nvPr>
        </p:nvSpPr>
        <p:spPr/>
        <p:txBody>
          <a:bodyPr/>
          <a:lstStyle/>
          <a:p>
            <a:pPr>
              <a:defRPr/>
            </a:pPr>
            <a:r>
              <a:rPr lang="sk-SK" smtClean="0"/>
              <a:t>www.finance.gov.sk/uhp </a:t>
            </a:r>
            <a:endParaRPr lang="sk-SK" dirty="0"/>
          </a:p>
        </p:txBody>
      </p:sp>
      <p:sp>
        <p:nvSpPr>
          <p:cNvPr id="7" name="Nadpis 1"/>
          <p:cNvSpPr txBox="1">
            <a:spLocks/>
          </p:cNvSpPr>
          <p:nvPr/>
        </p:nvSpPr>
        <p:spPr bwMode="auto">
          <a:xfrm>
            <a:off x="446088" y="764704"/>
            <a:ext cx="8229600" cy="43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a:solidFill>
                  <a:schemeClr val="tx2"/>
                </a:solidFill>
                <a:latin typeface="NeueHaasGroteskText W02" pitchFamily="34" charset="-18"/>
                <a:ea typeface="+mj-ea"/>
                <a:cs typeface="+mj-cs"/>
              </a:defRPr>
            </a:lvl1pPr>
            <a:lvl2pPr algn="l" rtl="0" eaLnBrk="0" fontAlgn="base" hangingPunct="0">
              <a:spcBef>
                <a:spcPct val="0"/>
              </a:spcBef>
              <a:spcAft>
                <a:spcPct val="0"/>
              </a:spcAft>
              <a:defRPr sz="3500">
                <a:solidFill>
                  <a:schemeClr val="tx2"/>
                </a:solidFill>
                <a:latin typeface="NeueHaasGroteskText W02" pitchFamily="34" charset="-18"/>
              </a:defRPr>
            </a:lvl2pPr>
            <a:lvl3pPr algn="l" rtl="0" eaLnBrk="0" fontAlgn="base" hangingPunct="0">
              <a:spcBef>
                <a:spcPct val="0"/>
              </a:spcBef>
              <a:spcAft>
                <a:spcPct val="0"/>
              </a:spcAft>
              <a:defRPr sz="3500">
                <a:solidFill>
                  <a:schemeClr val="tx2"/>
                </a:solidFill>
                <a:latin typeface="NeueHaasGroteskText W02" pitchFamily="34" charset="-18"/>
              </a:defRPr>
            </a:lvl3pPr>
            <a:lvl4pPr algn="l" rtl="0" eaLnBrk="0" fontAlgn="base" hangingPunct="0">
              <a:spcBef>
                <a:spcPct val="0"/>
              </a:spcBef>
              <a:spcAft>
                <a:spcPct val="0"/>
              </a:spcAft>
              <a:defRPr sz="3500">
                <a:solidFill>
                  <a:schemeClr val="tx2"/>
                </a:solidFill>
                <a:latin typeface="NeueHaasGroteskText W02" pitchFamily="34" charset="-18"/>
              </a:defRPr>
            </a:lvl4pPr>
            <a:lvl5pPr algn="l" rtl="0" eaLnBrk="0" fontAlgn="base" hangingPunct="0">
              <a:spcBef>
                <a:spcPct val="0"/>
              </a:spcBef>
              <a:spcAft>
                <a:spcPct val="0"/>
              </a:spcAft>
              <a:defRPr sz="3500">
                <a:solidFill>
                  <a:schemeClr val="tx2"/>
                </a:solidFill>
                <a:latin typeface="NeueHaasGroteskText W02" pitchFamily="34" charset="-18"/>
              </a:defRPr>
            </a:lvl5pPr>
            <a:lvl6pPr marL="457200" algn="l" rtl="0" fontAlgn="base">
              <a:spcBef>
                <a:spcPct val="0"/>
              </a:spcBef>
              <a:spcAft>
                <a:spcPct val="0"/>
              </a:spcAft>
              <a:defRPr sz="3500">
                <a:solidFill>
                  <a:schemeClr val="tx2"/>
                </a:solidFill>
                <a:latin typeface="Book Antiqua" pitchFamily="18" charset="0"/>
              </a:defRPr>
            </a:lvl6pPr>
            <a:lvl7pPr marL="914400" algn="l" rtl="0" fontAlgn="base">
              <a:spcBef>
                <a:spcPct val="0"/>
              </a:spcBef>
              <a:spcAft>
                <a:spcPct val="0"/>
              </a:spcAft>
              <a:defRPr sz="3500">
                <a:solidFill>
                  <a:schemeClr val="tx2"/>
                </a:solidFill>
                <a:latin typeface="Book Antiqua" pitchFamily="18" charset="0"/>
              </a:defRPr>
            </a:lvl7pPr>
            <a:lvl8pPr marL="1371600" algn="l" rtl="0" fontAlgn="base">
              <a:spcBef>
                <a:spcPct val="0"/>
              </a:spcBef>
              <a:spcAft>
                <a:spcPct val="0"/>
              </a:spcAft>
              <a:defRPr sz="3500">
                <a:solidFill>
                  <a:schemeClr val="tx2"/>
                </a:solidFill>
                <a:latin typeface="Book Antiqua" pitchFamily="18" charset="0"/>
              </a:defRPr>
            </a:lvl8pPr>
            <a:lvl9pPr marL="1828800" algn="l" rtl="0" fontAlgn="base">
              <a:spcBef>
                <a:spcPct val="0"/>
              </a:spcBef>
              <a:spcAft>
                <a:spcPct val="0"/>
              </a:spcAft>
              <a:defRPr sz="3500">
                <a:solidFill>
                  <a:schemeClr val="tx2"/>
                </a:solidFill>
                <a:latin typeface="Book Antiqua" pitchFamily="18" charset="0"/>
              </a:defRPr>
            </a:lvl9pPr>
          </a:lstStyle>
          <a:p>
            <a:r>
              <a:rPr lang="pl-PL" sz="3200" b="1" kern="0" dirty="0" smtClean="0">
                <a:solidFill>
                  <a:srgbClr val="2C9ADC"/>
                </a:solidFill>
              </a:rPr>
              <a:t>Hľadáme spôsob ako sa to dá</a:t>
            </a:r>
            <a:endParaRPr lang="sk-SK" sz="3200" b="1" kern="0" dirty="0">
              <a:solidFill>
                <a:srgbClr val="2C9ADC"/>
              </a:solidFill>
            </a:endParaRPr>
          </a:p>
        </p:txBody>
      </p:sp>
    </p:spTree>
    <p:extLst>
      <p:ext uri="{BB962C8B-B14F-4D97-AF65-F5344CB8AC3E}">
        <p14:creationId xmlns:p14="http://schemas.microsoft.com/office/powerpoint/2010/main" val="1898769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bwMode="auto">
          <a:xfrm>
            <a:off x="422620" y="62068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a:solidFill>
                  <a:schemeClr val="tx2"/>
                </a:solidFill>
                <a:latin typeface="NeueHaasGroteskText W02" pitchFamily="34" charset="-18"/>
                <a:ea typeface="+mj-ea"/>
                <a:cs typeface="+mj-cs"/>
              </a:defRPr>
            </a:lvl1pPr>
            <a:lvl2pPr algn="l" rtl="0" eaLnBrk="0" fontAlgn="base" hangingPunct="0">
              <a:spcBef>
                <a:spcPct val="0"/>
              </a:spcBef>
              <a:spcAft>
                <a:spcPct val="0"/>
              </a:spcAft>
              <a:defRPr sz="3500">
                <a:solidFill>
                  <a:schemeClr val="tx2"/>
                </a:solidFill>
                <a:latin typeface="NeueHaasGroteskText W02" pitchFamily="34" charset="-18"/>
              </a:defRPr>
            </a:lvl2pPr>
            <a:lvl3pPr algn="l" rtl="0" eaLnBrk="0" fontAlgn="base" hangingPunct="0">
              <a:spcBef>
                <a:spcPct val="0"/>
              </a:spcBef>
              <a:spcAft>
                <a:spcPct val="0"/>
              </a:spcAft>
              <a:defRPr sz="3500">
                <a:solidFill>
                  <a:schemeClr val="tx2"/>
                </a:solidFill>
                <a:latin typeface="NeueHaasGroteskText W02" pitchFamily="34" charset="-18"/>
              </a:defRPr>
            </a:lvl3pPr>
            <a:lvl4pPr algn="l" rtl="0" eaLnBrk="0" fontAlgn="base" hangingPunct="0">
              <a:spcBef>
                <a:spcPct val="0"/>
              </a:spcBef>
              <a:spcAft>
                <a:spcPct val="0"/>
              </a:spcAft>
              <a:defRPr sz="3500">
                <a:solidFill>
                  <a:schemeClr val="tx2"/>
                </a:solidFill>
                <a:latin typeface="NeueHaasGroteskText W02" pitchFamily="34" charset="-18"/>
              </a:defRPr>
            </a:lvl4pPr>
            <a:lvl5pPr algn="l" rtl="0" eaLnBrk="0" fontAlgn="base" hangingPunct="0">
              <a:spcBef>
                <a:spcPct val="0"/>
              </a:spcBef>
              <a:spcAft>
                <a:spcPct val="0"/>
              </a:spcAft>
              <a:defRPr sz="3500">
                <a:solidFill>
                  <a:schemeClr val="tx2"/>
                </a:solidFill>
                <a:latin typeface="NeueHaasGroteskText W02" pitchFamily="34" charset="-18"/>
              </a:defRPr>
            </a:lvl5pPr>
            <a:lvl6pPr marL="457200" algn="l" rtl="0" fontAlgn="base">
              <a:spcBef>
                <a:spcPct val="0"/>
              </a:spcBef>
              <a:spcAft>
                <a:spcPct val="0"/>
              </a:spcAft>
              <a:defRPr sz="3500">
                <a:solidFill>
                  <a:schemeClr val="tx2"/>
                </a:solidFill>
                <a:latin typeface="Book Antiqua" pitchFamily="18" charset="0"/>
              </a:defRPr>
            </a:lvl6pPr>
            <a:lvl7pPr marL="914400" algn="l" rtl="0" fontAlgn="base">
              <a:spcBef>
                <a:spcPct val="0"/>
              </a:spcBef>
              <a:spcAft>
                <a:spcPct val="0"/>
              </a:spcAft>
              <a:defRPr sz="3500">
                <a:solidFill>
                  <a:schemeClr val="tx2"/>
                </a:solidFill>
                <a:latin typeface="Book Antiqua" pitchFamily="18" charset="0"/>
              </a:defRPr>
            </a:lvl7pPr>
            <a:lvl8pPr marL="1371600" algn="l" rtl="0" fontAlgn="base">
              <a:spcBef>
                <a:spcPct val="0"/>
              </a:spcBef>
              <a:spcAft>
                <a:spcPct val="0"/>
              </a:spcAft>
              <a:defRPr sz="3500">
                <a:solidFill>
                  <a:schemeClr val="tx2"/>
                </a:solidFill>
                <a:latin typeface="Book Antiqua" pitchFamily="18" charset="0"/>
              </a:defRPr>
            </a:lvl8pPr>
            <a:lvl9pPr marL="1828800" algn="l" rtl="0" fontAlgn="base">
              <a:spcBef>
                <a:spcPct val="0"/>
              </a:spcBef>
              <a:spcAft>
                <a:spcPct val="0"/>
              </a:spcAft>
              <a:defRPr sz="3500">
                <a:solidFill>
                  <a:schemeClr val="tx2"/>
                </a:solidFill>
                <a:latin typeface="Book Antiqua" pitchFamily="18" charset="0"/>
              </a:defRPr>
            </a:lvl9pPr>
          </a:lstStyle>
          <a:p>
            <a:endParaRPr lang="sk-SK" sz="3200" b="1" kern="0" dirty="0">
              <a:solidFill>
                <a:srgbClr val="2C9ADC"/>
              </a:solidFill>
              <a:latin typeface="NeueHaasGroteskDisp W02 Bd" panose="020B0804020202020204" pitchFamily="34" charset="-18"/>
            </a:endParaRPr>
          </a:p>
        </p:txBody>
      </p:sp>
      <p:sp>
        <p:nvSpPr>
          <p:cNvPr id="17" name="Rectangle 5"/>
          <p:cNvSpPr txBox="1">
            <a:spLocks noChangeArrowheads="1"/>
          </p:cNvSpPr>
          <p:nvPr/>
        </p:nvSpPr>
        <p:spPr bwMode="auto">
          <a:xfrm>
            <a:off x="679934" y="3573090"/>
            <a:ext cx="3892066" cy="172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2C9ADC"/>
              </a:buClr>
              <a:buSzPct val="80000"/>
              <a:buFont typeface="Wingdings" pitchFamily="2" charset="2"/>
              <a:buNone/>
              <a:defRPr sz="1900">
                <a:solidFill>
                  <a:schemeClr val="tx1"/>
                </a:solidFill>
                <a:latin typeface="NeueHaasGroteskText W02" pitchFamily="34" charset="-18"/>
                <a:ea typeface="+mn-ea"/>
                <a:cs typeface="+mn-cs"/>
              </a:defRPr>
            </a:lvl1pPr>
            <a:lvl2pPr marL="742950" indent="-285750" algn="l" rtl="0" eaLnBrk="0" fontAlgn="base" hangingPunct="0">
              <a:spcBef>
                <a:spcPct val="20000"/>
              </a:spcBef>
              <a:spcAft>
                <a:spcPct val="0"/>
              </a:spcAft>
              <a:buClr>
                <a:srgbClr val="2C9ADC"/>
              </a:buClr>
              <a:buFont typeface="Wingdings" pitchFamily="2" charset="2"/>
              <a:buChar char="§"/>
              <a:defRPr sz="2000">
                <a:solidFill>
                  <a:schemeClr val="tx1"/>
                </a:solidFill>
                <a:latin typeface="NeueHaasGroteskText W02" pitchFamily="34" charset="-18"/>
              </a:defRPr>
            </a:lvl2pPr>
            <a:lvl3pPr marL="1143000" indent="-228600" algn="l" rtl="0" eaLnBrk="0" fontAlgn="base" hangingPunct="0">
              <a:spcBef>
                <a:spcPct val="20000"/>
              </a:spcBef>
              <a:spcAft>
                <a:spcPct val="0"/>
              </a:spcAft>
              <a:buClr>
                <a:srgbClr val="2C9ADC"/>
              </a:buClr>
              <a:buFont typeface="Wingdings" pitchFamily="2" charset="2"/>
              <a:buChar char="§"/>
              <a:defRPr>
                <a:solidFill>
                  <a:schemeClr val="tx1"/>
                </a:solidFill>
                <a:latin typeface="NeueHaasGroteskText W02" pitchFamily="34" charset="-18"/>
              </a:defRPr>
            </a:lvl3pPr>
            <a:lvl4pPr marL="1600200" indent="-228600" algn="l" rtl="0" eaLnBrk="0" fontAlgn="base" hangingPunct="0">
              <a:spcBef>
                <a:spcPct val="20000"/>
              </a:spcBef>
              <a:spcAft>
                <a:spcPct val="0"/>
              </a:spcAft>
              <a:buClr>
                <a:srgbClr val="2C9ADC"/>
              </a:buClr>
              <a:buFont typeface="Wingdings" pitchFamily="2" charset="2"/>
              <a:buChar char="§"/>
              <a:defRPr sz="1500">
                <a:solidFill>
                  <a:schemeClr val="tx1"/>
                </a:solidFill>
                <a:latin typeface="NeueHaasGroteskText W02" pitchFamily="34" charset="-18"/>
              </a:defRPr>
            </a:lvl4pPr>
            <a:lvl5pPr marL="2057400" indent="-228600" algn="l" rtl="0" eaLnBrk="0" fontAlgn="base" hangingPunct="0">
              <a:spcBef>
                <a:spcPct val="20000"/>
              </a:spcBef>
              <a:spcAft>
                <a:spcPct val="0"/>
              </a:spcAft>
              <a:buClr>
                <a:srgbClr val="2C9ADC"/>
              </a:buClr>
              <a:buFont typeface="Wingdings" pitchFamily="2" charset="2"/>
              <a:buChar char="§"/>
              <a:defRPr sz="1300">
                <a:solidFill>
                  <a:schemeClr val="tx1"/>
                </a:solidFill>
                <a:latin typeface="NeueHaasGroteskText W02" pitchFamily="34" charset="-18"/>
              </a:defRPr>
            </a:lvl5pPr>
            <a:lvl6pPr marL="2514600" indent="-228600" algn="l" rtl="0" fontAlgn="base">
              <a:spcBef>
                <a:spcPct val="20000"/>
              </a:spcBef>
              <a:spcAft>
                <a:spcPct val="0"/>
              </a:spcAft>
              <a:buChar char="»"/>
              <a:defRPr sz="1300">
                <a:solidFill>
                  <a:schemeClr val="tx1"/>
                </a:solidFill>
                <a:latin typeface="+mn-lt"/>
              </a:defRPr>
            </a:lvl6pPr>
            <a:lvl7pPr marL="2971800" indent="-228600" algn="l" rtl="0" fontAlgn="base">
              <a:spcBef>
                <a:spcPct val="20000"/>
              </a:spcBef>
              <a:spcAft>
                <a:spcPct val="0"/>
              </a:spcAft>
              <a:buChar char="»"/>
              <a:defRPr sz="1300">
                <a:solidFill>
                  <a:schemeClr val="tx1"/>
                </a:solidFill>
                <a:latin typeface="+mn-lt"/>
              </a:defRPr>
            </a:lvl7pPr>
            <a:lvl8pPr marL="3429000" indent="-228600" algn="l" rtl="0" fontAlgn="base">
              <a:spcBef>
                <a:spcPct val="20000"/>
              </a:spcBef>
              <a:spcAft>
                <a:spcPct val="0"/>
              </a:spcAft>
              <a:buChar char="»"/>
              <a:defRPr sz="1300">
                <a:solidFill>
                  <a:schemeClr val="tx1"/>
                </a:solidFill>
                <a:latin typeface="+mn-lt"/>
              </a:defRPr>
            </a:lvl8pPr>
            <a:lvl9pPr marL="3886200" indent="-228600" algn="l" rtl="0" fontAlgn="base">
              <a:spcBef>
                <a:spcPct val="20000"/>
              </a:spcBef>
              <a:spcAft>
                <a:spcPct val="0"/>
              </a:spcAft>
              <a:buChar char="»"/>
              <a:defRPr sz="1300">
                <a:solidFill>
                  <a:schemeClr val="tx1"/>
                </a:solidFill>
                <a:latin typeface="+mn-lt"/>
              </a:defRPr>
            </a:lvl9pPr>
          </a:lstStyle>
          <a:p>
            <a:pPr algn="l"/>
            <a:r>
              <a:rPr lang="sk-SK" sz="1400" b="1" kern="0" dirty="0"/>
              <a:t>Štefan Kišš</a:t>
            </a:r>
          </a:p>
          <a:p>
            <a:pPr algn="l"/>
            <a:r>
              <a:rPr lang="sk-SK" sz="1400" kern="0" dirty="0"/>
              <a:t>Riaditeľ, Útvar hodnoty za peniaze</a:t>
            </a:r>
          </a:p>
          <a:p>
            <a:pPr algn="l"/>
            <a:r>
              <a:rPr lang="sk-SK" sz="1400" kern="0" dirty="0"/>
              <a:t>Ministerstvo financií SR</a:t>
            </a:r>
          </a:p>
          <a:p>
            <a:pPr algn="l"/>
            <a:endParaRPr lang="sk-SK" sz="1400" kern="0" dirty="0"/>
          </a:p>
          <a:p>
            <a:pPr algn="l"/>
            <a:r>
              <a:rPr lang="sk-SK" sz="1400" kern="0" dirty="0" smtClean="0"/>
              <a:t>E-mail: </a:t>
            </a:r>
            <a:r>
              <a:rPr lang="sk-SK" sz="1400" kern="0" dirty="0" smtClean="0">
                <a:hlinkClick r:id="rId3"/>
              </a:rPr>
              <a:t>stefan.kiss@mfsr.sk</a:t>
            </a:r>
            <a:r>
              <a:rPr lang="sk-SK" sz="1400" kern="0" dirty="0" smtClean="0"/>
              <a:t> </a:t>
            </a:r>
          </a:p>
          <a:p>
            <a:pPr algn="l"/>
            <a:r>
              <a:rPr lang="sk-SK" sz="1400" kern="0" dirty="0" smtClean="0"/>
              <a:t>Tel.: +421 2 5958 2429</a:t>
            </a:r>
            <a:endParaRPr lang="sk-SK" sz="1400" kern="0" dirty="0"/>
          </a:p>
        </p:txBody>
      </p:sp>
      <p:sp>
        <p:nvSpPr>
          <p:cNvPr id="2" name="Zástupný symbol čísla snímky 1"/>
          <p:cNvSpPr>
            <a:spLocks noGrp="1"/>
          </p:cNvSpPr>
          <p:nvPr>
            <p:ph type="sldNum" sz="quarter" idx="12"/>
          </p:nvPr>
        </p:nvSpPr>
        <p:spPr/>
        <p:txBody>
          <a:bodyPr/>
          <a:lstStyle/>
          <a:p>
            <a:pPr>
              <a:defRPr/>
            </a:pPr>
            <a:fld id="{6C0AA1DA-064C-4885-AB38-865FC0F739AA}" type="slidenum">
              <a:rPr lang="sk-SK" smtClean="0"/>
              <a:pPr>
                <a:defRPr/>
              </a:pPr>
              <a:t>8</a:t>
            </a:fld>
            <a:endParaRPr lang="sk-SK" dirty="0"/>
          </a:p>
        </p:txBody>
      </p:sp>
      <p:pic>
        <p:nvPicPr>
          <p:cNvPr id="5" name="Obrázo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3356992"/>
            <a:ext cx="4860541" cy="1944216"/>
          </a:xfrm>
          <a:prstGeom prst="rect">
            <a:avLst/>
          </a:prstGeom>
        </p:spPr>
      </p:pic>
    </p:spTree>
    <p:extLst>
      <p:ext uri="{BB962C8B-B14F-4D97-AF65-F5344CB8AC3E}">
        <p14:creationId xmlns:p14="http://schemas.microsoft.com/office/powerpoint/2010/main" val="2861077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Prezentácia IFP_working papers">
  <a:themeElements>
    <a:clrScheme name="2_Prezentácia IFP_working pape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rezentácia IFP_working paper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k-SK"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k-SK" sz="1400" b="0" i="0" u="none" strike="noStrike" cap="none" normalizeH="0" baseline="0" smtClean="0">
            <a:ln>
              <a:noFill/>
            </a:ln>
            <a:solidFill>
              <a:schemeClr val="tx1"/>
            </a:solidFill>
            <a:effectLst/>
            <a:latin typeface="Arial" charset="0"/>
          </a:defRPr>
        </a:defPPr>
      </a:lstStyle>
    </a:lnDef>
  </a:objectDefaults>
  <a:extraClrSchemeLst>
    <a:extraClrScheme>
      <a:clrScheme name="2_Prezentácia IFP_working pape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rezentácia IFP_working pape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rezentácia IFP_working pape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rezentácia IFP_working pape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rezentácia IFP_working pape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rezentácia IFP_working pape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rezentácia IFP_working pape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rezentácia IFP_working pape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rezentácia IFP_working pape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rezentácia IFP_working pape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rezentácia IFP_working pape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rezentácia IFP_working pape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13708</TotalTime>
  <Words>548</Words>
  <Application>Microsoft Office PowerPoint</Application>
  <PresentationFormat>Prezentácia na obrazovke (4:3)</PresentationFormat>
  <Paragraphs>110</Paragraphs>
  <Slides>8</Slides>
  <Notes>6</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8</vt:i4>
      </vt:variant>
    </vt:vector>
  </HeadingPairs>
  <TitlesOfParts>
    <vt:vector size="15" baseType="lpstr">
      <vt:lpstr>Arial</vt:lpstr>
      <vt:lpstr>Book Antiqua</vt:lpstr>
      <vt:lpstr>NeueHaasGroteskDisp W02</vt:lpstr>
      <vt:lpstr>NeueHaasGroteskDisp W02 Bd</vt:lpstr>
      <vt:lpstr>NeueHaasGroteskText W02</vt:lpstr>
      <vt:lpstr>Wingdings</vt:lpstr>
      <vt:lpstr>2_Prezentácia IFP_working papers</vt:lpstr>
      <vt:lpstr>ô</vt:lpstr>
      <vt:lpstr>Prezentácia programu PowerPoint</vt:lpstr>
      <vt:lpstr>Nemáme čarovný prútik</vt:lpstr>
      <vt:lpstr>Naše výsledky</vt:lpstr>
      <vt:lpstr>Dlhodobý projekt</vt:lpstr>
      <vt:lpstr>Optimálne rozdelenie úloh</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VfM_160621</dc:title>
  <dc:creator>Kurian Matej</dc:creator>
  <cp:lastModifiedBy>Kačalka, Ľuboslav</cp:lastModifiedBy>
  <cp:revision>1005</cp:revision>
  <cp:lastPrinted>2016-06-09T07:25:49Z</cp:lastPrinted>
  <dcterms:created xsi:type="dcterms:W3CDTF">2005-03-21T14:42:10Z</dcterms:created>
  <dcterms:modified xsi:type="dcterms:W3CDTF">2018-04-20T11:48:30Z</dcterms:modified>
</cp:coreProperties>
</file>