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797675" cy="9928225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660"/>
  </p:normalViewPr>
  <p:slideViewPr>
    <p:cSldViewPr snapToGrid="0">
      <p:cViewPr varScale="1">
        <p:scale>
          <a:sx n="52" d="100"/>
          <a:sy n="52" d="100"/>
        </p:scale>
        <p:origin x="78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jher\Documents\aa%20-%20One-offs\201706%20-%20Sramko%20prezentacia%20Trend%20BC\data_2017_udrzatelnost_0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13692038495188"/>
          <c:y val="5.0925925925925923E-2"/>
          <c:w val="0.83005861767279099"/>
          <c:h val="0.80526246719160099"/>
        </c:manualLayout>
      </c:layout>
      <c:lineChart>
        <c:grouping val="standard"/>
        <c:varyColors val="0"/>
        <c:ser>
          <c:idx val="0"/>
          <c:order val="0"/>
          <c:tx>
            <c:v>Hrubý dlh (ľavá os)</c:v>
          </c:tx>
          <c:spPr>
            <a:ln w="28575" cap="rnd">
              <a:solidFill>
                <a:srgbClr val="13B5EA"/>
              </a:solidFill>
              <a:round/>
            </a:ln>
            <a:effectLst/>
          </c:spPr>
          <c:marker>
            <c:symbol val="none"/>
          </c:marker>
          <c:cat>
            <c:numRef>
              <c:f>'G15'!$B$2:$AZ$2</c:f>
              <c:numCache>
                <c:formatCode>0</c:formatCode>
                <c:ptCount val="51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  <c:pt idx="10">
                  <c:v>2026</c:v>
                </c:pt>
                <c:pt idx="11">
                  <c:v>2027</c:v>
                </c:pt>
                <c:pt idx="12">
                  <c:v>2028</c:v>
                </c:pt>
                <c:pt idx="13">
                  <c:v>2029</c:v>
                </c:pt>
                <c:pt idx="14">
                  <c:v>2030</c:v>
                </c:pt>
                <c:pt idx="15">
                  <c:v>2031</c:v>
                </c:pt>
                <c:pt idx="16">
                  <c:v>2032</c:v>
                </c:pt>
                <c:pt idx="17">
                  <c:v>2033</c:v>
                </c:pt>
                <c:pt idx="18">
                  <c:v>2034</c:v>
                </c:pt>
                <c:pt idx="19">
                  <c:v>2035</c:v>
                </c:pt>
                <c:pt idx="20">
                  <c:v>2036</c:v>
                </c:pt>
                <c:pt idx="21">
                  <c:v>2037</c:v>
                </c:pt>
                <c:pt idx="22">
                  <c:v>2038</c:v>
                </c:pt>
                <c:pt idx="23">
                  <c:v>2039</c:v>
                </c:pt>
                <c:pt idx="24">
                  <c:v>2040</c:v>
                </c:pt>
                <c:pt idx="25">
                  <c:v>2041</c:v>
                </c:pt>
                <c:pt idx="26">
                  <c:v>2042</c:v>
                </c:pt>
                <c:pt idx="27">
                  <c:v>2043</c:v>
                </c:pt>
                <c:pt idx="28">
                  <c:v>2044</c:v>
                </c:pt>
                <c:pt idx="29">
                  <c:v>2045</c:v>
                </c:pt>
                <c:pt idx="30">
                  <c:v>2046</c:v>
                </c:pt>
                <c:pt idx="31">
                  <c:v>2047</c:v>
                </c:pt>
                <c:pt idx="32">
                  <c:v>2048</c:v>
                </c:pt>
                <c:pt idx="33">
                  <c:v>2049</c:v>
                </c:pt>
                <c:pt idx="34">
                  <c:v>2050</c:v>
                </c:pt>
                <c:pt idx="35">
                  <c:v>2051</c:v>
                </c:pt>
                <c:pt idx="36">
                  <c:v>2052</c:v>
                </c:pt>
                <c:pt idx="37">
                  <c:v>2053</c:v>
                </c:pt>
                <c:pt idx="38">
                  <c:v>2054</c:v>
                </c:pt>
                <c:pt idx="39">
                  <c:v>2055</c:v>
                </c:pt>
                <c:pt idx="40">
                  <c:v>2056</c:v>
                </c:pt>
                <c:pt idx="41">
                  <c:v>2057</c:v>
                </c:pt>
                <c:pt idx="42">
                  <c:v>2058</c:v>
                </c:pt>
                <c:pt idx="43">
                  <c:v>2059</c:v>
                </c:pt>
                <c:pt idx="44">
                  <c:v>2060</c:v>
                </c:pt>
                <c:pt idx="45">
                  <c:v>2061</c:v>
                </c:pt>
                <c:pt idx="46">
                  <c:v>2062</c:v>
                </c:pt>
                <c:pt idx="47">
                  <c:v>2063</c:v>
                </c:pt>
                <c:pt idx="48">
                  <c:v>2064</c:v>
                </c:pt>
                <c:pt idx="49">
                  <c:v>2065</c:v>
                </c:pt>
                <c:pt idx="50">
                  <c:v>2066</c:v>
                </c:pt>
              </c:numCache>
            </c:numRef>
          </c:cat>
          <c:val>
            <c:numRef>
              <c:f>'G15'!$B$3:$AZ$3</c:f>
              <c:numCache>
                <c:formatCode>0.0</c:formatCode>
                <c:ptCount val="51"/>
                <c:pt idx="0">
                  <c:v>51.944515578719077</c:v>
                </c:pt>
                <c:pt idx="1">
                  <c:v>50.827648072943262</c:v>
                </c:pt>
                <c:pt idx="2">
                  <c:v>48.847890440382535</c:v>
                </c:pt>
                <c:pt idx="3">
                  <c:v>46.143390079762007</c:v>
                </c:pt>
                <c:pt idx="4">
                  <c:v>43.100690970121676</c:v>
                </c:pt>
                <c:pt idx="5">
                  <c:v>40.583470385641888</c:v>
                </c:pt>
                <c:pt idx="6">
                  <c:v>38.108828359080945</c:v>
                </c:pt>
                <c:pt idx="7">
                  <c:v>35.683858708099123</c:v>
                </c:pt>
                <c:pt idx="8">
                  <c:v>33.464014681691097</c:v>
                </c:pt>
                <c:pt idx="9">
                  <c:v>31.359302530367916</c:v>
                </c:pt>
                <c:pt idx="10">
                  <c:v>29.386076977109276</c:v>
                </c:pt>
                <c:pt idx="11">
                  <c:v>27.645424632897111</c:v>
                </c:pt>
                <c:pt idx="12">
                  <c:v>26.148860557171872</c:v>
                </c:pt>
                <c:pt idx="13">
                  <c:v>24.797532510298936</c:v>
                </c:pt>
                <c:pt idx="14">
                  <c:v>23.6189673490701</c:v>
                </c:pt>
                <c:pt idx="15">
                  <c:v>22.602421697380301</c:v>
                </c:pt>
                <c:pt idx="16">
                  <c:v>21.648168501600047</c:v>
                </c:pt>
                <c:pt idx="17">
                  <c:v>20.733305691363164</c:v>
                </c:pt>
                <c:pt idx="18">
                  <c:v>19.885564648196869</c:v>
                </c:pt>
                <c:pt idx="19">
                  <c:v>19.137819273722037</c:v>
                </c:pt>
                <c:pt idx="20">
                  <c:v>18.456924578879555</c:v>
                </c:pt>
                <c:pt idx="21">
                  <c:v>17.811928315530473</c:v>
                </c:pt>
                <c:pt idx="22">
                  <c:v>17.219155633451468</c:v>
                </c:pt>
                <c:pt idx="23">
                  <c:v>16.763127809071683</c:v>
                </c:pt>
                <c:pt idx="24">
                  <c:v>16.413446911576269</c:v>
                </c:pt>
                <c:pt idx="25">
                  <c:v>16.104816016218901</c:v>
                </c:pt>
                <c:pt idx="26">
                  <c:v>15.677607503535418</c:v>
                </c:pt>
                <c:pt idx="27">
                  <c:v>15.479415146274283</c:v>
                </c:pt>
                <c:pt idx="28">
                  <c:v>15.401347014565669</c:v>
                </c:pt>
                <c:pt idx="29">
                  <c:v>15.398264804513824</c:v>
                </c:pt>
                <c:pt idx="30">
                  <c:v>15.520800695958886</c:v>
                </c:pt>
                <c:pt idx="31">
                  <c:v>15.694738879166611</c:v>
                </c:pt>
                <c:pt idx="32">
                  <c:v>16.007042748762348</c:v>
                </c:pt>
                <c:pt idx="33">
                  <c:v>16.435182039059931</c:v>
                </c:pt>
                <c:pt idx="34">
                  <c:v>16.957762308760589</c:v>
                </c:pt>
                <c:pt idx="35">
                  <c:v>17.582164522020555</c:v>
                </c:pt>
                <c:pt idx="36">
                  <c:v>18.428743035490491</c:v>
                </c:pt>
                <c:pt idx="37">
                  <c:v>19.394801179214227</c:v>
                </c:pt>
                <c:pt idx="38">
                  <c:v>20.475274474307412</c:v>
                </c:pt>
                <c:pt idx="39">
                  <c:v>21.754609785044181</c:v>
                </c:pt>
                <c:pt idx="40">
                  <c:v>23.26454473187869</c:v>
                </c:pt>
                <c:pt idx="41">
                  <c:v>24.878737094890205</c:v>
                </c:pt>
                <c:pt idx="42">
                  <c:v>26.735692622907255</c:v>
                </c:pt>
                <c:pt idx="43">
                  <c:v>28.740209495469497</c:v>
                </c:pt>
                <c:pt idx="44">
                  <c:v>30.883178239889997</c:v>
                </c:pt>
                <c:pt idx="45">
                  <c:v>33.100334748003711</c:v>
                </c:pt>
                <c:pt idx="46">
                  <c:v>35.362723963432309</c:v>
                </c:pt>
                <c:pt idx="47">
                  <c:v>37.627669068682962</c:v>
                </c:pt>
                <c:pt idx="48">
                  <c:v>39.941446464861883</c:v>
                </c:pt>
                <c:pt idx="49">
                  <c:v>42.272698876679698</c:v>
                </c:pt>
                <c:pt idx="50">
                  <c:v>44.571162606630644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077-4E73-AC5D-5AEB0577D8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7449720"/>
        <c:axId val="367440312"/>
      </c:lineChart>
      <c:lineChart>
        <c:grouping val="standard"/>
        <c:varyColors val="0"/>
        <c:ser>
          <c:idx val="1"/>
          <c:order val="1"/>
          <c:tx>
            <c:v>Primárne saldo (pravá os)</c:v>
          </c:tx>
          <c:spPr>
            <a:ln w="28575" cap="rnd">
              <a:solidFill>
                <a:srgbClr val="58595B"/>
              </a:solidFill>
              <a:round/>
            </a:ln>
            <a:effectLst/>
          </c:spPr>
          <c:marker>
            <c:symbol val="none"/>
          </c:marker>
          <c:cat>
            <c:numRef>
              <c:f>'G15'!$B$2:$AZ$2</c:f>
              <c:numCache>
                <c:formatCode>0</c:formatCode>
                <c:ptCount val="51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  <c:pt idx="10">
                  <c:v>2026</c:v>
                </c:pt>
                <c:pt idx="11">
                  <c:v>2027</c:v>
                </c:pt>
                <c:pt idx="12">
                  <c:v>2028</c:v>
                </c:pt>
                <c:pt idx="13">
                  <c:v>2029</c:v>
                </c:pt>
                <c:pt idx="14">
                  <c:v>2030</c:v>
                </c:pt>
                <c:pt idx="15">
                  <c:v>2031</c:v>
                </c:pt>
                <c:pt idx="16">
                  <c:v>2032</c:v>
                </c:pt>
                <c:pt idx="17">
                  <c:v>2033</c:v>
                </c:pt>
                <c:pt idx="18">
                  <c:v>2034</c:v>
                </c:pt>
                <c:pt idx="19">
                  <c:v>2035</c:v>
                </c:pt>
                <c:pt idx="20">
                  <c:v>2036</c:v>
                </c:pt>
                <c:pt idx="21">
                  <c:v>2037</c:v>
                </c:pt>
                <c:pt idx="22">
                  <c:v>2038</c:v>
                </c:pt>
                <c:pt idx="23">
                  <c:v>2039</c:v>
                </c:pt>
                <c:pt idx="24">
                  <c:v>2040</c:v>
                </c:pt>
                <c:pt idx="25">
                  <c:v>2041</c:v>
                </c:pt>
                <c:pt idx="26">
                  <c:v>2042</c:v>
                </c:pt>
                <c:pt idx="27">
                  <c:v>2043</c:v>
                </c:pt>
                <c:pt idx="28">
                  <c:v>2044</c:v>
                </c:pt>
                <c:pt idx="29">
                  <c:v>2045</c:v>
                </c:pt>
                <c:pt idx="30">
                  <c:v>2046</c:v>
                </c:pt>
                <c:pt idx="31">
                  <c:v>2047</c:v>
                </c:pt>
                <c:pt idx="32">
                  <c:v>2048</c:v>
                </c:pt>
                <c:pt idx="33">
                  <c:v>2049</c:v>
                </c:pt>
                <c:pt idx="34">
                  <c:v>2050</c:v>
                </c:pt>
                <c:pt idx="35">
                  <c:v>2051</c:v>
                </c:pt>
                <c:pt idx="36">
                  <c:v>2052</c:v>
                </c:pt>
                <c:pt idx="37">
                  <c:v>2053</c:v>
                </c:pt>
                <c:pt idx="38">
                  <c:v>2054</c:v>
                </c:pt>
                <c:pt idx="39">
                  <c:v>2055</c:v>
                </c:pt>
                <c:pt idx="40">
                  <c:v>2056</c:v>
                </c:pt>
                <c:pt idx="41">
                  <c:v>2057</c:v>
                </c:pt>
                <c:pt idx="42">
                  <c:v>2058</c:v>
                </c:pt>
                <c:pt idx="43">
                  <c:v>2059</c:v>
                </c:pt>
                <c:pt idx="44">
                  <c:v>2060</c:v>
                </c:pt>
                <c:pt idx="45">
                  <c:v>2061</c:v>
                </c:pt>
                <c:pt idx="46">
                  <c:v>2062</c:v>
                </c:pt>
                <c:pt idx="47">
                  <c:v>2063</c:v>
                </c:pt>
                <c:pt idx="48">
                  <c:v>2064</c:v>
                </c:pt>
                <c:pt idx="49">
                  <c:v>2065</c:v>
                </c:pt>
                <c:pt idx="50">
                  <c:v>2066</c:v>
                </c:pt>
              </c:numCache>
            </c:numRef>
          </c:cat>
          <c:val>
            <c:numRef>
              <c:f>'G15'!$B$4:$AZ$4</c:f>
              <c:numCache>
                <c:formatCode>0.0</c:formatCode>
                <c:ptCount val="51"/>
                <c:pt idx="0">
                  <c:v>-0.02</c:v>
                </c:pt>
                <c:pt idx="1">
                  <c:v>0.28774135390527439</c:v>
                </c:pt>
                <c:pt idx="2">
                  <c:v>0.59824414593515363</c:v>
                </c:pt>
                <c:pt idx="3">
                  <c:v>0.92983949554289502</c:v>
                </c:pt>
                <c:pt idx="4">
                  <c:v>1.3450003439577491</c:v>
                </c:pt>
                <c:pt idx="5">
                  <c:v>1.2247078435334524</c:v>
                </c:pt>
                <c:pt idx="6">
                  <c:v>1.2364308408440781</c:v>
                </c:pt>
                <c:pt idx="7">
                  <c:v>1.2565120665110656</c:v>
                </c:pt>
                <c:pt idx="8">
                  <c:v>1.1977015352077947</c:v>
                </c:pt>
                <c:pt idx="9">
                  <c:v>1.2138731866587356</c:v>
                </c:pt>
                <c:pt idx="10">
                  <c:v>1.2341642578959107</c:v>
                </c:pt>
                <c:pt idx="11">
                  <c:v>1.2100149864926364</c:v>
                </c:pt>
                <c:pt idx="12">
                  <c:v>1.1592521927040735</c:v>
                </c:pt>
                <c:pt idx="13">
                  <c:v>1.1756806489833449</c:v>
                </c:pt>
                <c:pt idx="14">
                  <c:v>1.1389808750338599</c:v>
                </c:pt>
                <c:pt idx="15">
                  <c:v>1.0752112616287384</c:v>
                </c:pt>
                <c:pt idx="16">
                  <c:v>1.0403962436309449</c:v>
                </c:pt>
                <c:pt idx="17">
                  <c:v>1.0561908810371381</c:v>
                </c:pt>
                <c:pt idx="18">
                  <c:v>1.0516782360611627</c:v>
                </c:pt>
                <c:pt idx="19">
                  <c:v>0.96738167849388401</c:v>
                </c:pt>
                <c:pt idx="20">
                  <c:v>0.88964410462791876</c:v>
                </c:pt>
                <c:pt idx="21">
                  <c:v>0.8900226221443498</c:v>
                </c:pt>
                <c:pt idx="22">
                  <c:v>0.82965332700376793</c:v>
                </c:pt>
                <c:pt idx="23">
                  <c:v>0.70755417608019644</c:v>
                </c:pt>
                <c:pt idx="24">
                  <c:v>0.60733145574295433</c:v>
                </c:pt>
                <c:pt idx="25">
                  <c:v>0.5734851735351828</c:v>
                </c:pt>
                <c:pt idx="26">
                  <c:v>0.5389723540469743</c:v>
                </c:pt>
                <c:pt idx="27">
                  <c:v>0.44124962741423535</c:v>
                </c:pt>
                <c:pt idx="28">
                  <c:v>0.33961163143650419</c:v>
                </c:pt>
                <c:pt idx="29">
                  <c:v>0.26137340580277935</c:v>
                </c:pt>
                <c:pt idx="30">
                  <c:v>0.15192291049928811</c:v>
                </c:pt>
                <c:pt idx="31">
                  <c:v>9.1749833709395323E-2</c:v>
                </c:pt>
                <c:pt idx="32">
                  <c:v>-2.0589583042190288E-2</c:v>
                </c:pt>
                <c:pt idx="33">
                  <c:v>-0.11131959430301989</c:v>
                </c:pt>
                <c:pt idx="34">
                  <c:v>-0.1879147735027101</c:v>
                </c:pt>
                <c:pt idx="35">
                  <c:v>-0.3181003400828798</c:v>
                </c:pt>
                <c:pt idx="36">
                  <c:v>-0.48669566336591369</c:v>
                </c:pt>
                <c:pt idx="37">
                  <c:v>-0.59453942952205785</c:v>
                </c:pt>
                <c:pt idx="38">
                  <c:v>-0.70720418630905735</c:v>
                </c:pt>
                <c:pt idx="39">
                  <c:v>-0.87155473500793423</c:v>
                </c:pt>
                <c:pt idx="40">
                  <c:v>-1.0793237509247273</c:v>
                </c:pt>
                <c:pt idx="41">
                  <c:v>-1.1505991112748872</c:v>
                </c:pt>
                <c:pt idx="42">
                  <c:v>-1.3568228851142832</c:v>
                </c:pt>
                <c:pt idx="43">
                  <c:v>-1.4666302538800722</c:v>
                </c:pt>
                <c:pt idx="44">
                  <c:v>-1.5827371516834881</c:v>
                </c:pt>
                <c:pt idx="45">
                  <c:v>-1.6406148665305138</c:v>
                </c:pt>
                <c:pt idx="46">
                  <c:v>-1.6706463176655426</c:v>
                </c:pt>
                <c:pt idx="47">
                  <c:v>-1.6575249772846401</c:v>
                </c:pt>
                <c:pt idx="48">
                  <c:v>-1.6851063150649974</c:v>
                </c:pt>
                <c:pt idx="49">
                  <c:v>-1.6933214505660543</c:v>
                </c:pt>
                <c:pt idx="50">
                  <c:v>-1.6446923534274913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077-4E73-AC5D-5AEB0577D8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7442664"/>
        <c:axId val="367448936"/>
      </c:lineChart>
      <c:catAx>
        <c:axId val="367449720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spPr>
          <a:noFill/>
          <a:ln w="9525" cap="flat" cmpd="sng" algn="ctr">
            <a:solidFill>
              <a:srgbClr val="58595B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onstantia" panose="02030602050306030303" pitchFamily="18" charset="0"/>
                <a:ea typeface="+mn-ea"/>
                <a:cs typeface="+mn-cs"/>
              </a:defRPr>
            </a:pPr>
            <a:endParaRPr lang="sk-SK"/>
          </a:p>
        </c:txPr>
        <c:crossAx val="367440312"/>
        <c:crosses val="autoZero"/>
        <c:auto val="1"/>
        <c:lblAlgn val="ctr"/>
        <c:lblOffset val="100"/>
        <c:noMultiLvlLbl val="0"/>
      </c:catAx>
      <c:valAx>
        <c:axId val="367440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0.0" sourceLinked="1"/>
        <c:majorTickMark val="out"/>
        <c:minorTickMark val="none"/>
        <c:tickLblPos val="nextTo"/>
        <c:spPr>
          <a:noFill/>
          <a:ln>
            <a:solidFill>
              <a:srgbClr val="58595B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onstantia" panose="02030602050306030303" pitchFamily="18" charset="0"/>
                <a:ea typeface="+mn-ea"/>
                <a:cs typeface="+mn-cs"/>
              </a:defRPr>
            </a:pPr>
            <a:endParaRPr lang="sk-SK"/>
          </a:p>
        </c:txPr>
        <c:crossAx val="367449720"/>
        <c:crosses val="autoZero"/>
        <c:crossBetween val="between"/>
      </c:valAx>
      <c:valAx>
        <c:axId val="367448936"/>
        <c:scaling>
          <c:orientation val="minMax"/>
        </c:scaling>
        <c:delete val="0"/>
        <c:axPos val="r"/>
        <c:numFmt formatCode="0.0" sourceLinked="1"/>
        <c:majorTickMark val="out"/>
        <c:minorTickMark val="none"/>
        <c:tickLblPos val="nextTo"/>
        <c:spPr>
          <a:noFill/>
          <a:ln>
            <a:solidFill>
              <a:srgbClr val="58595B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onstantia" panose="02030602050306030303" pitchFamily="18" charset="0"/>
                <a:ea typeface="+mn-ea"/>
                <a:cs typeface="+mn-cs"/>
              </a:defRPr>
            </a:pPr>
            <a:endParaRPr lang="sk-SK"/>
          </a:p>
        </c:txPr>
        <c:crossAx val="367442664"/>
        <c:crosses val="max"/>
        <c:crossBetween val="between"/>
      </c:valAx>
      <c:catAx>
        <c:axId val="367442664"/>
        <c:scaling>
          <c:orientation val="minMax"/>
        </c:scaling>
        <c:delete val="1"/>
        <c:axPos val="b"/>
        <c:numFmt formatCode="0" sourceLinked="1"/>
        <c:majorTickMark val="out"/>
        <c:minorTickMark val="none"/>
        <c:tickLblPos val="nextTo"/>
        <c:crossAx val="36744893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11975012105628416"/>
          <c:y val="0.68218137545176627"/>
          <c:w val="0.44948704107022081"/>
          <c:h val="0.1504651501895596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onstantia" panose="02030602050306030303" pitchFamily="18" charset="0"/>
              <a:ea typeface="+mn-ea"/>
              <a:cs typeface="+mn-cs"/>
            </a:defRPr>
          </a:pPr>
          <a:endParaRPr lang="sk-SK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latin typeface="Constantia" panose="02030602050306030303" pitchFamily="18" charset="0"/>
        </a:defRPr>
      </a:pPr>
      <a:endParaRPr lang="sk-SK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28BDC8-A06F-4A34-BC28-3E603C901932}" type="datetimeFigureOut">
              <a:rPr lang="sk-SK" smtClean="0"/>
              <a:t>11. 4. 2018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B0A279-8C1C-45CC-9EF0-4724AC2D0BE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40993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84DF0-544C-4DF0-BA5B-90C7AB79178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9601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84DF0-544C-4DF0-BA5B-90C7AB79178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7787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Autori</a:t>
            </a:r>
            <a:r>
              <a:rPr lang="en-US" dirty="0"/>
              <a:t> </a:t>
            </a:r>
            <a:r>
              <a:rPr lang="en-US" dirty="0" err="1"/>
              <a:t>najskôr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základe</a:t>
            </a:r>
            <a:r>
              <a:rPr lang="en-US" dirty="0"/>
              <a:t> </a:t>
            </a:r>
            <a:r>
              <a:rPr lang="en-US" dirty="0" err="1"/>
              <a:t>publikácií</a:t>
            </a:r>
            <a:r>
              <a:rPr lang="en-US" dirty="0"/>
              <a:t> OECD </a:t>
            </a:r>
            <a:r>
              <a:rPr lang="en-US" dirty="0" err="1"/>
              <a:t>skonštruovali</a:t>
            </a:r>
            <a:r>
              <a:rPr lang="en-US" dirty="0"/>
              <a:t> index </a:t>
            </a:r>
            <a:r>
              <a:rPr lang="en-US" dirty="0" err="1"/>
              <a:t>finančných</a:t>
            </a:r>
            <a:r>
              <a:rPr lang="en-US" dirty="0"/>
              <a:t> </a:t>
            </a:r>
            <a:r>
              <a:rPr lang="en-US" dirty="0" err="1"/>
              <a:t>ťažkostí</a:t>
            </a:r>
            <a:r>
              <a:rPr lang="en-US" dirty="0"/>
              <a:t>. </a:t>
            </a:r>
            <a:endParaRPr lang="sk-SK" dirty="0"/>
          </a:p>
          <a:p>
            <a:r>
              <a:rPr lang="en-US" dirty="0"/>
              <a:t>Do </a:t>
            </a:r>
            <a:r>
              <a:rPr lang="en-US" dirty="0" err="1"/>
              <a:t>úvahy</a:t>
            </a:r>
            <a:r>
              <a:rPr lang="en-US" dirty="0"/>
              <a:t> </a:t>
            </a:r>
            <a:r>
              <a:rPr lang="en-US" dirty="0" err="1"/>
              <a:t>brali</a:t>
            </a:r>
            <a:r>
              <a:rPr lang="en-US" dirty="0"/>
              <a:t> </a:t>
            </a:r>
            <a:r>
              <a:rPr lang="en-US" dirty="0" err="1"/>
              <a:t>vývoj</a:t>
            </a:r>
            <a:r>
              <a:rPr lang="en-US" dirty="0"/>
              <a:t> v 24 </a:t>
            </a:r>
            <a:r>
              <a:rPr lang="en-US" dirty="0" err="1"/>
              <a:t>krajinách</a:t>
            </a:r>
            <a:r>
              <a:rPr lang="en-US" dirty="0"/>
              <a:t> od </a:t>
            </a:r>
            <a:r>
              <a:rPr lang="en-US" dirty="0" err="1"/>
              <a:t>roku</a:t>
            </a:r>
            <a:r>
              <a:rPr lang="en-US" dirty="0"/>
              <a:t> 1967. </a:t>
            </a:r>
            <a:r>
              <a:rPr lang="en-US" dirty="0" err="1"/>
              <a:t>Intenzitu</a:t>
            </a:r>
            <a:r>
              <a:rPr lang="en-US" dirty="0"/>
              <a:t> </a:t>
            </a:r>
            <a:r>
              <a:rPr lang="en-US" dirty="0" err="1"/>
              <a:t>kríz</a:t>
            </a:r>
            <a:r>
              <a:rPr lang="en-US" dirty="0"/>
              <a:t> </a:t>
            </a:r>
            <a:r>
              <a:rPr lang="en-US" dirty="0" err="1"/>
              <a:t>pritom</a:t>
            </a:r>
            <a:r>
              <a:rPr lang="en-US" dirty="0"/>
              <a:t> </a:t>
            </a:r>
            <a:r>
              <a:rPr lang="en-US" dirty="0" err="1"/>
              <a:t>odstupňovali</a:t>
            </a:r>
            <a:r>
              <a:rPr lang="en-US" dirty="0"/>
              <a:t> od </a:t>
            </a:r>
            <a:r>
              <a:rPr lang="en-US" dirty="0" err="1"/>
              <a:t>nuly</a:t>
            </a:r>
            <a:r>
              <a:rPr lang="en-US" dirty="0"/>
              <a:t> (</a:t>
            </a:r>
            <a:r>
              <a:rPr lang="en-US" dirty="0" err="1"/>
              <a:t>všetko</a:t>
            </a:r>
            <a:r>
              <a:rPr lang="en-US" dirty="0"/>
              <a:t> </a:t>
            </a:r>
            <a:r>
              <a:rPr lang="en-US" dirty="0" err="1"/>
              <a:t>je</a:t>
            </a:r>
            <a:r>
              <a:rPr lang="en-US" dirty="0"/>
              <a:t> v </a:t>
            </a:r>
            <a:r>
              <a:rPr lang="en-US" dirty="0" err="1"/>
              <a:t>poriadku</a:t>
            </a:r>
            <a:r>
              <a:rPr lang="en-US" dirty="0"/>
              <a:t>) </a:t>
            </a:r>
            <a:r>
              <a:rPr lang="en-US" dirty="0" err="1"/>
              <a:t>až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15 (</a:t>
            </a:r>
            <a:r>
              <a:rPr lang="en-US" dirty="0" err="1"/>
              <a:t>kolaps</a:t>
            </a:r>
            <a:r>
              <a:rPr lang="en-US" dirty="0"/>
              <a:t> </a:t>
            </a:r>
            <a:r>
              <a:rPr lang="en-US" dirty="0" err="1"/>
              <a:t>finančného</a:t>
            </a:r>
            <a:r>
              <a:rPr lang="en-US" dirty="0"/>
              <a:t> </a:t>
            </a:r>
            <a:r>
              <a:rPr lang="en-US" dirty="0" err="1"/>
              <a:t>systému</a:t>
            </a:r>
            <a:r>
              <a:rPr lang="en-US" dirty="0"/>
              <a:t>). </a:t>
            </a:r>
            <a:endParaRPr lang="sk-SK" dirty="0"/>
          </a:p>
          <a:p>
            <a:r>
              <a:rPr lang="en-US" dirty="0" err="1"/>
              <a:t>Sedmička</a:t>
            </a:r>
            <a:r>
              <a:rPr lang="en-US" dirty="0"/>
              <a:t> </a:t>
            </a:r>
            <a:r>
              <a:rPr lang="en-US" dirty="0" err="1"/>
              <a:t>označuje</a:t>
            </a:r>
            <a:r>
              <a:rPr lang="en-US" dirty="0"/>
              <a:t> </a:t>
            </a:r>
            <a:r>
              <a:rPr lang="en-US" dirty="0" err="1"/>
              <a:t>už</a:t>
            </a:r>
            <a:r>
              <a:rPr lang="en-US" dirty="0"/>
              <a:t> </a:t>
            </a:r>
            <a:r>
              <a:rPr lang="en-US" dirty="0" err="1"/>
              <a:t>problémy</a:t>
            </a:r>
            <a:r>
              <a:rPr lang="en-US" dirty="0"/>
              <a:t>, </a:t>
            </a:r>
            <a:r>
              <a:rPr lang="en-US" dirty="0" err="1"/>
              <a:t>ktoré</a:t>
            </a:r>
            <a:r>
              <a:rPr lang="en-US" dirty="0"/>
              <a:t> </a:t>
            </a:r>
            <a:r>
              <a:rPr lang="en-US" dirty="0" err="1"/>
              <a:t>zvyčajne</a:t>
            </a:r>
            <a:r>
              <a:rPr lang="en-US" dirty="0"/>
              <a:t> </a:t>
            </a:r>
            <a:r>
              <a:rPr lang="en-US" dirty="0" err="1"/>
              <a:t>majú</a:t>
            </a:r>
            <a:r>
              <a:rPr lang="en-US" dirty="0"/>
              <a:t> </a:t>
            </a:r>
            <a:r>
              <a:rPr lang="en-US" dirty="0" err="1"/>
              <a:t>aj</a:t>
            </a:r>
            <a:r>
              <a:rPr lang="en-US" dirty="0"/>
              <a:t> </a:t>
            </a:r>
            <a:r>
              <a:rPr lang="en-US" dirty="0" err="1"/>
              <a:t>makroekonomické</a:t>
            </a:r>
            <a:r>
              <a:rPr lang="en-US" dirty="0"/>
              <a:t> </a:t>
            </a:r>
            <a:r>
              <a:rPr lang="en-US" dirty="0" err="1"/>
              <a:t>následky</a:t>
            </a:r>
            <a:r>
              <a:rPr lang="en-US" dirty="0"/>
              <a:t>.</a:t>
            </a:r>
            <a:endParaRPr lang="sk-SK" dirty="0"/>
          </a:p>
          <a:p>
            <a:endParaRPr lang="sk-SK" dirty="0"/>
          </a:p>
          <a:p>
            <a:r>
              <a:rPr lang="sk-SK" dirty="0"/>
              <a:t>V</a:t>
            </a:r>
            <a:r>
              <a:rPr lang="en-US" dirty="0" err="1"/>
              <a:t>ážne</a:t>
            </a:r>
            <a:r>
              <a:rPr lang="en-US" dirty="0"/>
              <a:t> </a:t>
            </a:r>
            <a:r>
              <a:rPr lang="en-US" dirty="0" err="1"/>
              <a:t>problémy</a:t>
            </a:r>
            <a:r>
              <a:rPr lang="en-US" dirty="0"/>
              <a:t> </a:t>
            </a:r>
            <a:r>
              <a:rPr lang="en-US" dirty="0" err="1"/>
              <a:t>vo</a:t>
            </a:r>
            <a:r>
              <a:rPr lang="en-US" dirty="0"/>
              <a:t> </a:t>
            </a:r>
            <a:r>
              <a:rPr lang="en-US" dirty="0" err="1"/>
              <a:t>finančnom</a:t>
            </a:r>
            <a:r>
              <a:rPr lang="en-US" dirty="0"/>
              <a:t> </a:t>
            </a:r>
            <a:r>
              <a:rPr lang="en-US" dirty="0" err="1"/>
              <a:t>sektore</a:t>
            </a:r>
            <a:r>
              <a:rPr lang="en-US" dirty="0"/>
              <a:t> </a:t>
            </a:r>
            <a:r>
              <a:rPr lang="sk-SK" dirty="0"/>
              <a:t>NEZNAMENAJÚ </a:t>
            </a:r>
            <a:r>
              <a:rPr lang="en-US" dirty="0" err="1"/>
              <a:t>automaticky</a:t>
            </a:r>
            <a:r>
              <a:rPr lang="en-US" dirty="0"/>
              <a:t> </a:t>
            </a:r>
            <a:r>
              <a:rPr lang="en-US" dirty="0" err="1"/>
              <a:t>veľký</a:t>
            </a:r>
            <a:r>
              <a:rPr lang="en-US" dirty="0"/>
              <a:t> </a:t>
            </a:r>
            <a:r>
              <a:rPr lang="en-US" dirty="0" err="1"/>
              <a:t>prepad</a:t>
            </a:r>
            <a:r>
              <a:rPr lang="en-US" dirty="0"/>
              <a:t> HDP</a:t>
            </a:r>
            <a:r>
              <a:rPr lang="sk-SK" dirty="0"/>
              <a:t>.</a:t>
            </a:r>
          </a:p>
          <a:p>
            <a:r>
              <a:rPr lang="en-US" dirty="0" err="1"/>
              <a:t>Zemetrasenie</a:t>
            </a:r>
            <a:r>
              <a:rPr lang="en-US" dirty="0"/>
              <a:t> </a:t>
            </a:r>
            <a:r>
              <a:rPr lang="en-US" dirty="0" err="1"/>
              <a:t>vo</a:t>
            </a:r>
            <a:r>
              <a:rPr lang="en-US" dirty="0"/>
              <a:t> </a:t>
            </a:r>
            <a:r>
              <a:rPr lang="en-US" dirty="0" err="1"/>
              <a:t>financiách</a:t>
            </a:r>
            <a:r>
              <a:rPr lang="en-US" dirty="0"/>
              <a:t> s </a:t>
            </a:r>
            <a:r>
              <a:rPr lang="en-US" dirty="0" err="1"/>
              <a:t>intenzitou</a:t>
            </a:r>
            <a:r>
              <a:rPr lang="en-US" dirty="0"/>
              <a:t> 7 („</a:t>
            </a:r>
            <a:r>
              <a:rPr lang="en-US" dirty="0" err="1"/>
              <a:t>Romerovej</a:t>
            </a:r>
            <a:r>
              <a:rPr lang="en-US" dirty="0"/>
              <a:t> </a:t>
            </a:r>
            <a:r>
              <a:rPr lang="en-US" dirty="0" err="1"/>
              <a:t>stupnice</a:t>
            </a:r>
            <a:r>
              <a:rPr lang="en-US" dirty="0"/>
              <a:t>“) </a:t>
            </a:r>
            <a:r>
              <a:rPr lang="en-US" dirty="0" err="1"/>
              <a:t>síce</a:t>
            </a:r>
            <a:r>
              <a:rPr lang="en-US" dirty="0"/>
              <a:t> </a:t>
            </a:r>
            <a:r>
              <a:rPr lang="en-US" dirty="0" err="1"/>
              <a:t>znamená</a:t>
            </a:r>
            <a:r>
              <a:rPr lang="en-US" dirty="0"/>
              <a:t> </a:t>
            </a:r>
            <a:r>
              <a:rPr lang="en-US" i="1" dirty="0"/>
              <a:t>v </a:t>
            </a:r>
            <a:r>
              <a:rPr lang="en-US" i="1" dirty="0" err="1"/>
              <a:t>priemere</a:t>
            </a:r>
            <a:r>
              <a:rPr lang="en-US" dirty="0"/>
              <a:t> </a:t>
            </a:r>
            <a:r>
              <a:rPr lang="en-US" dirty="0" err="1"/>
              <a:t>pokles</a:t>
            </a:r>
            <a:r>
              <a:rPr lang="en-US" dirty="0"/>
              <a:t> HDP o 5 % v </a:t>
            </a:r>
            <a:r>
              <a:rPr lang="en-US" dirty="0" err="1"/>
              <a:t>horizonte</a:t>
            </a:r>
            <a:r>
              <a:rPr lang="en-US" dirty="0"/>
              <a:t> 3 </a:t>
            </a:r>
            <a:r>
              <a:rPr lang="en-US" dirty="0" err="1"/>
              <a:t>až</a:t>
            </a:r>
            <a:r>
              <a:rPr lang="en-US" dirty="0"/>
              <a:t> 4 </a:t>
            </a:r>
            <a:r>
              <a:rPr lang="en-US" dirty="0" err="1"/>
              <a:t>rokov</a:t>
            </a:r>
            <a:r>
              <a:rPr lang="en-US" dirty="0"/>
              <a:t>, </a:t>
            </a:r>
            <a:r>
              <a:rPr lang="en-US" dirty="0" err="1"/>
              <a:t>avšak</a:t>
            </a:r>
            <a:r>
              <a:rPr lang="en-US" dirty="0"/>
              <a:t> </a:t>
            </a:r>
            <a:r>
              <a:rPr lang="en-US" dirty="0" err="1"/>
              <a:t>medzi</a:t>
            </a:r>
            <a:r>
              <a:rPr lang="en-US" dirty="0"/>
              <a:t> </a:t>
            </a:r>
            <a:r>
              <a:rPr lang="en-US" dirty="0" err="1"/>
              <a:t>krajinami</a:t>
            </a:r>
            <a:r>
              <a:rPr lang="en-US" dirty="0"/>
              <a:t> </a:t>
            </a:r>
            <a:r>
              <a:rPr lang="en-US" dirty="0" err="1"/>
              <a:t>sú</a:t>
            </a:r>
            <a:r>
              <a:rPr lang="en-US" dirty="0"/>
              <a:t> </a:t>
            </a:r>
            <a:r>
              <a:rPr lang="en-US" dirty="0" err="1"/>
              <a:t>veľké</a:t>
            </a:r>
            <a:r>
              <a:rPr lang="en-US" dirty="0"/>
              <a:t> </a:t>
            </a:r>
            <a:r>
              <a:rPr lang="en-US" dirty="0" err="1"/>
              <a:t>rozdiely</a:t>
            </a:r>
            <a:r>
              <a:rPr lang="en-US" dirty="0"/>
              <a:t>. </a:t>
            </a:r>
            <a:r>
              <a:rPr lang="en-US" dirty="0" err="1"/>
              <a:t>Sú</a:t>
            </a:r>
            <a:r>
              <a:rPr lang="en-US" dirty="0"/>
              <a:t> </a:t>
            </a:r>
            <a:r>
              <a:rPr lang="en-US" dirty="0" err="1"/>
              <a:t>také</a:t>
            </a:r>
            <a:r>
              <a:rPr lang="en-US" dirty="0"/>
              <a:t>, </a:t>
            </a:r>
            <a:r>
              <a:rPr lang="en-US" dirty="0" err="1"/>
              <a:t>ktoré</a:t>
            </a:r>
            <a:r>
              <a:rPr lang="en-US" dirty="0"/>
              <a:t> </a:t>
            </a:r>
            <a:r>
              <a:rPr lang="en-US" dirty="0" err="1"/>
              <a:t>prejdú</a:t>
            </a:r>
            <a:r>
              <a:rPr lang="en-US" dirty="0"/>
              <a:t> </a:t>
            </a:r>
            <a:r>
              <a:rPr lang="en-US" dirty="0" err="1"/>
              <a:t>cez</a:t>
            </a:r>
            <a:r>
              <a:rPr lang="en-US" dirty="0"/>
              <a:t> </a:t>
            </a:r>
            <a:r>
              <a:rPr lang="en-US" dirty="0" err="1"/>
              <a:t>finančné</a:t>
            </a:r>
            <a:r>
              <a:rPr lang="en-US" dirty="0"/>
              <a:t> </a:t>
            </a:r>
            <a:r>
              <a:rPr lang="en-US" dirty="0" err="1"/>
              <a:t>ťažkosti</a:t>
            </a:r>
            <a:r>
              <a:rPr lang="en-US" dirty="0"/>
              <a:t> bez </a:t>
            </a:r>
            <a:r>
              <a:rPr lang="en-US" dirty="0" err="1"/>
              <a:t>väčších</a:t>
            </a:r>
            <a:r>
              <a:rPr lang="en-US" dirty="0"/>
              <a:t> </a:t>
            </a:r>
            <a:r>
              <a:rPr lang="en-US" dirty="0" err="1"/>
              <a:t>problémov</a:t>
            </a:r>
            <a:r>
              <a:rPr lang="en-US" dirty="0"/>
              <a:t>, ale </a:t>
            </a:r>
            <a:r>
              <a:rPr lang="en-US" dirty="0" err="1"/>
              <a:t>aj</a:t>
            </a:r>
            <a:r>
              <a:rPr lang="en-US" dirty="0"/>
              <a:t> </a:t>
            </a:r>
            <a:r>
              <a:rPr lang="en-US" dirty="0" err="1"/>
              <a:t>také</a:t>
            </a:r>
            <a:r>
              <a:rPr lang="en-US" dirty="0"/>
              <a:t>, </a:t>
            </a:r>
            <a:r>
              <a:rPr lang="en-US" dirty="0" err="1"/>
              <a:t>kde</a:t>
            </a:r>
            <a:r>
              <a:rPr lang="en-US" dirty="0"/>
              <a:t> </a:t>
            </a:r>
            <a:r>
              <a:rPr lang="en-US" dirty="0" err="1"/>
              <a:t>má</a:t>
            </a:r>
            <a:r>
              <a:rPr lang="en-US" dirty="0"/>
              <a:t> </a:t>
            </a:r>
            <a:r>
              <a:rPr lang="en-US" dirty="0" err="1"/>
              <a:t>kríza</a:t>
            </a:r>
            <a:r>
              <a:rPr lang="en-US" dirty="0"/>
              <a:t> </a:t>
            </a:r>
            <a:r>
              <a:rPr lang="en-US" dirty="0" err="1"/>
              <a:t>oveľa</a:t>
            </a:r>
            <a:r>
              <a:rPr lang="en-US" dirty="0"/>
              <a:t> </a:t>
            </a:r>
            <a:r>
              <a:rPr lang="en-US" dirty="0" err="1"/>
              <a:t>vážnejšie</a:t>
            </a:r>
            <a:r>
              <a:rPr lang="en-US" dirty="0"/>
              <a:t> </a:t>
            </a:r>
            <a:r>
              <a:rPr lang="en-US" dirty="0" err="1"/>
              <a:t>následky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životnú</a:t>
            </a:r>
            <a:r>
              <a:rPr lang="en-US" dirty="0"/>
              <a:t> </a:t>
            </a:r>
            <a:r>
              <a:rPr lang="en-US" dirty="0" err="1"/>
              <a:t>úroveň</a:t>
            </a:r>
            <a:r>
              <a:rPr lang="en-US" dirty="0"/>
              <a:t>. Od </a:t>
            </a:r>
            <a:r>
              <a:rPr lang="en-US" dirty="0" err="1"/>
              <a:t>čoho</a:t>
            </a:r>
            <a:r>
              <a:rPr lang="en-US" dirty="0"/>
              <a:t> to </a:t>
            </a:r>
            <a:r>
              <a:rPr lang="en-US" dirty="0" err="1"/>
              <a:t>závisí</a:t>
            </a:r>
            <a:r>
              <a:rPr lang="en-US" dirty="0"/>
              <a:t>?</a:t>
            </a:r>
            <a:endParaRPr lang="sk-SK" dirty="0"/>
          </a:p>
          <a:p>
            <a:endParaRPr lang="sk-SK" dirty="0"/>
          </a:p>
          <a:p>
            <a:r>
              <a:rPr lang="sk-SK" dirty="0"/>
              <a:t>V</a:t>
            </a:r>
            <a:r>
              <a:rPr lang="en-US" dirty="0" err="1"/>
              <a:t>eľmi</a:t>
            </a:r>
            <a:r>
              <a:rPr lang="en-US" dirty="0"/>
              <a:t> </a:t>
            </a:r>
            <a:r>
              <a:rPr lang="en-US" dirty="0" err="1"/>
              <a:t>záleží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veľkosti</a:t>
            </a:r>
            <a:r>
              <a:rPr lang="en-US" dirty="0"/>
              <a:t> </a:t>
            </a:r>
            <a:r>
              <a:rPr lang="en-US" dirty="0" err="1"/>
              <a:t>manévrovacieho</a:t>
            </a:r>
            <a:r>
              <a:rPr lang="en-US" dirty="0"/>
              <a:t> </a:t>
            </a:r>
            <a:r>
              <a:rPr lang="en-US" dirty="0" err="1"/>
              <a:t>priestoru</a:t>
            </a:r>
            <a:r>
              <a:rPr lang="en-US" dirty="0"/>
              <a:t>, </a:t>
            </a:r>
            <a:r>
              <a:rPr lang="en-US" dirty="0" err="1"/>
              <a:t>ktorý</a:t>
            </a:r>
            <a:r>
              <a:rPr lang="en-US" dirty="0"/>
              <a:t> </a:t>
            </a:r>
            <a:r>
              <a:rPr lang="en-US" dirty="0" err="1"/>
              <a:t>majú</a:t>
            </a:r>
            <a:r>
              <a:rPr lang="en-US" dirty="0"/>
              <a:t> </a:t>
            </a:r>
            <a:r>
              <a:rPr lang="en-US" dirty="0" err="1"/>
              <a:t>tvorcovia</a:t>
            </a:r>
            <a:r>
              <a:rPr lang="en-US" dirty="0"/>
              <a:t> </a:t>
            </a:r>
            <a:r>
              <a:rPr lang="en-US" dirty="0" err="1"/>
              <a:t>hospodárskej</a:t>
            </a:r>
            <a:r>
              <a:rPr lang="en-US" dirty="0"/>
              <a:t> </a:t>
            </a:r>
            <a:r>
              <a:rPr lang="en-US" dirty="0" err="1"/>
              <a:t>politiky</a:t>
            </a:r>
            <a:r>
              <a:rPr lang="en-US" dirty="0"/>
              <a:t> k </a:t>
            </a:r>
            <a:r>
              <a:rPr lang="en-US" dirty="0" err="1"/>
              <a:t>dispozícii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začiatku</a:t>
            </a:r>
            <a:r>
              <a:rPr lang="en-US" dirty="0"/>
              <a:t> </a:t>
            </a:r>
            <a:r>
              <a:rPr lang="en-US" dirty="0" err="1"/>
              <a:t>krízy</a:t>
            </a:r>
            <a:r>
              <a:rPr lang="en-US" dirty="0"/>
              <a:t>. </a:t>
            </a:r>
            <a:endParaRPr lang="sk-SK" dirty="0"/>
          </a:p>
          <a:p>
            <a:r>
              <a:rPr lang="sk-SK" dirty="0"/>
              <a:t>A</a:t>
            </a:r>
            <a:r>
              <a:rPr lang="en-US" dirty="0"/>
              <a:t>k </a:t>
            </a:r>
            <a:r>
              <a:rPr lang="en-US" dirty="0" err="1"/>
              <a:t>centrálni</a:t>
            </a:r>
            <a:r>
              <a:rPr lang="en-US" dirty="0"/>
              <a:t> </a:t>
            </a:r>
            <a:r>
              <a:rPr lang="en-US" dirty="0" err="1"/>
              <a:t>bankári</a:t>
            </a:r>
            <a:r>
              <a:rPr lang="en-US" dirty="0"/>
              <a:t> a </a:t>
            </a:r>
            <a:r>
              <a:rPr lang="en-US" dirty="0" err="1"/>
              <a:t>ministri</a:t>
            </a:r>
            <a:r>
              <a:rPr lang="en-US" dirty="0"/>
              <a:t> </a:t>
            </a:r>
            <a:r>
              <a:rPr lang="en-US" dirty="0" err="1"/>
              <a:t>financií</a:t>
            </a:r>
            <a:r>
              <a:rPr lang="en-US" dirty="0"/>
              <a:t> </a:t>
            </a:r>
            <a:r>
              <a:rPr lang="en-US" dirty="0" err="1"/>
              <a:t>vo</a:t>
            </a:r>
            <a:r>
              <a:rPr lang="en-US" dirty="0"/>
              <a:t> </a:t>
            </a:r>
            <a:r>
              <a:rPr lang="en-US" dirty="0" err="1"/>
              <a:t>svojich</a:t>
            </a:r>
            <a:r>
              <a:rPr lang="en-US" dirty="0"/>
              <a:t> </a:t>
            </a:r>
            <a:r>
              <a:rPr lang="en-US" dirty="0" err="1"/>
              <a:t>stabilizačných</a:t>
            </a:r>
            <a:r>
              <a:rPr lang="en-US" dirty="0"/>
              <a:t> </a:t>
            </a:r>
            <a:r>
              <a:rPr lang="en-US" dirty="0" err="1"/>
              <a:t>snahách</a:t>
            </a:r>
            <a:r>
              <a:rPr lang="en-US" dirty="0"/>
              <a:t> </a:t>
            </a:r>
            <a:r>
              <a:rPr lang="en-US" dirty="0" err="1"/>
              <a:t>nie</a:t>
            </a:r>
            <a:r>
              <a:rPr lang="en-US" dirty="0"/>
              <a:t> </a:t>
            </a:r>
            <a:r>
              <a:rPr lang="en-US" dirty="0" err="1"/>
              <a:t>sú</a:t>
            </a:r>
            <a:r>
              <a:rPr lang="en-US" dirty="0"/>
              <a:t> </a:t>
            </a:r>
            <a:r>
              <a:rPr lang="en-US" dirty="0" err="1"/>
              <a:t>obmedzení</a:t>
            </a:r>
            <a:r>
              <a:rPr lang="en-US" dirty="0"/>
              <a:t>, </a:t>
            </a:r>
            <a:r>
              <a:rPr lang="en-US" dirty="0" err="1"/>
              <a:t>šanca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úspech</a:t>
            </a:r>
            <a:r>
              <a:rPr lang="en-US" dirty="0"/>
              <a:t> </a:t>
            </a:r>
            <a:r>
              <a:rPr lang="en-US" dirty="0" err="1"/>
              <a:t>je</a:t>
            </a:r>
            <a:r>
              <a:rPr lang="en-US" dirty="0"/>
              <a:t> </a:t>
            </a:r>
            <a:r>
              <a:rPr lang="en-US" dirty="0" err="1"/>
              <a:t>veľká</a:t>
            </a:r>
            <a:r>
              <a:rPr lang="en-US" dirty="0"/>
              <a:t>. </a:t>
            </a:r>
            <a:endParaRPr lang="sk-SK" dirty="0"/>
          </a:p>
          <a:p>
            <a:r>
              <a:rPr lang="en-US" dirty="0" err="1"/>
              <a:t>Ak</a:t>
            </a:r>
            <a:r>
              <a:rPr lang="en-US" dirty="0"/>
              <a:t> to </a:t>
            </a:r>
            <a:r>
              <a:rPr lang="en-US" dirty="0" err="1"/>
              <a:t>rozmeníme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drobné</a:t>
            </a:r>
            <a:r>
              <a:rPr lang="en-US" dirty="0"/>
              <a:t>, </a:t>
            </a:r>
            <a:r>
              <a:rPr lang="en-US" dirty="0" err="1"/>
              <a:t>úrokové</a:t>
            </a:r>
            <a:r>
              <a:rPr lang="en-US" dirty="0"/>
              <a:t> </a:t>
            </a:r>
            <a:r>
              <a:rPr lang="en-US" dirty="0" err="1"/>
              <a:t>sadzby</a:t>
            </a:r>
            <a:r>
              <a:rPr lang="en-US" dirty="0"/>
              <a:t> </a:t>
            </a:r>
            <a:r>
              <a:rPr lang="en-US" dirty="0" err="1"/>
              <a:t>dostatočne</a:t>
            </a:r>
            <a:r>
              <a:rPr lang="en-US" dirty="0"/>
              <a:t> </a:t>
            </a:r>
            <a:r>
              <a:rPr lang="en-US" dirty="0" err="1"/>
              <a:t>vzdialené</a:t>
            </a:r>
            <a:r>
              <a:rPr lang="en-US" dirty="0"/>
              <a:t> od </a:t>
            </a:r>
            <a:r>
              <a:rPr lang="en-US" dirty="0" err="1"/>
              <a:t>nuly</a:t>
            </a:r>
            <a:r>
              <a:rPr lang="en-US" dirty="0"/>
              <a:t> a </a:t>
            </a:r>
            <a:r>
              <a:rPr lang="en-US" dirty="0" err="1"/>
              <a:t>nízky</a:t>
            </a:r>
            <a:r>
              <a:rPr lang="en-US" dirty="0"/>
              <a:t> </a:t>
            </a:r>
            <a:r>
              <a:rPr lang="en-US" dirty="0" err="1"/>
              <a:t>verejný</a:t>
            </a:r>
            <a:r>
              <a:rPr lang="en-US" dirty="0"/>
              <a:t> </a:t>
            </a:r>
            <a:r>
              <a:rPr lang="en-US" dirty="0" err="1"/>
              <a:t>dlh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začiatku</a:t>
            </a:r>
            <a:r>
              <a:rPr lang="en-US" dirty="0"/>
              <a:t> </a:t>
            </a:r>
            <a:r>
              <a:rPr lang="en-US" dirty="0" err="1"/>
              <a:t>krízy</a:t>
            </a:r>
            <a:r>
              <a:rPr lang="en-US" dirty="0"/>
              <a:t> </a:t>
            </a:r>
            <a:r>
              <a:rPr lang="en-US" dirty="0" err="1"/>
              <a:t>sú</a:t>
            </a:r>
            <a:r>
              <a:rPr lang="en-US" dirty="0"/>
              <a:t> </a:t>
            </a:r>
            <a:r>
              <a:rPr lang="en-US" dirty="0" err="1"/>
              <a:t>veľkou</a:t>
            </a:r>
            <a:r>
              <a:rPr lang="en-US" dirty="0"/>
              <a:t> </a:t>
            </a:r>
            <a:r>
              <a:rPr lang="en-US" dirty="0" err="1"/>
              <a:t>devízou</a:t>
            </a:r>
            <a:r>
              <a:rPr lang="en-US" dirty="0"/>
              <a:t>. Na </a:t>
            </a:r>
            <a:r>
              <a:rPr lang="en-US" dirty="0" err="1"/>
              <a:t>obrázku</a:t>
            </a:r>
            <a:r>
              <a:rPr lang="en-US" dirty="0"/>
              <a:t> </a:t>
            </a:r>
            <a:r>
              <a:rPr lang="en-US" dirty="0" err="1"/>
              <a:t>je</a:t>
            </a:r>
            <a:r>
              <a:rPr lang="en-US" dirty="0"/>
              <a:t> </a:t>
            </a:r>
            <a:r>
              <a:rPr lang="en-US" dirty="0" err="1"/>
              <a:t>vývoj</a:t>
            </a:r>
            <a:r>
              <a:rPr lang="en-US" dirty="0"/>
              <a:t> HDP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kríze</a:t>
            </a:r>
            <a:r>
              <a:rPr lang="en-US" dirty="0"/>
              <a:t> (s </a:t>
            </a:r>
            <a:r>
              <a:rPr lang="en-US" dirty="0" err="1"/>
              <a:t>intenzitou</a:t>
            </a:r>
            <a:r>
              <a:rPr lang="en-US" dirty="0"/>
              <a:t> 7) v </a:t>
            </a:r>
            <a:r>
              <a:rPr lang="en-US" dirty="0" err="1"/>
              <a:t>krajinách</a:t>
            </a:r>
            <a:r>
              <a:rPr lang="en-US" dirty="0"/>
              <a:t> s </a:t>
            </a:r>
            <a:r>
              <a:rPr lang="en-US" dirty="0" err="1"/>
              <a:t>dostatočným</a:t>
            </a:r>
            <a:r>
              <a:rPr lang="en-US" dirty="0"/>
              <a:t> </a:t>
            </a:r>
            <a:r>
              <a:rPr lang="en-US" dirty="0" err="1"/>
              <a:t>fiškálnym</a:t>
            </a:r>
            <a:r>
              <a:rPr lang="en-US" dirty="0"/>
              <a:t> </a:t>
            </a:r>
            <a:r>
              <a:rPr lang="en-US" dirty="0" err="1"/>
              <a:t>priestorom</a:t>
            </a:r>
            <a:r>
              <a:rPr lang="en-US" dirty="0"/>
              <a:t> (</a:t>
            </a:r>
            <a:r>
              <a:rPr lang="en-US" dirty="0" err="1"/>
              <a:t>nízky</a:t>
            </a:r>
            <a:r>
              <a:rPr lang="en-US" dirty="0"/>
              <a:t> </a:t>
            </a:r>
            <a:r>
              <a:rPr lang="en-US" dirty="0" err="1"/>
              <a:t>dlh</a:t>
            </a:r>
            <a:r>
              <a:rPr lang="en-US" dirty="0"/>
              <a:t>) a </a:t>
            </a:r>
            <a:r>
              <a:rPr lang="en-US" dirty="0" err="1"/>
              <a:t>krajinách</a:t>
            </a:r>
            <a:r>
              <a:rPr lang="en-US" dirty="0"/>
              <a:t> bez </a:t>
            </a:r>
            <a:r>
              <a:rPr lang="en-US" dirty="0" err="1"/>
              <a:t>možností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veľké</a:t>
            </a:r>
            <a:r>
              <a:rPr lang="en-US" dirty="0"/>
              <a:t> </a:t>
            </a:r>
            <a:r>
              <a:rPr lang="en-US" dirty="0" err="1"/>
              <a:t>fiškálne</a:t>
            </a:r>
            <a:r>
              <a:rPr lang="en-US" dirty="0"/>
              <a:t> </a:t>
            </a:r>
            <a:r>
              <a:rPr lang="en-US" dirty="0" err="1"/>
              <a:t>stimulačné</a:t>
            </a:r>
            <a:r>
              <a:rPr lang="en-US" dirty="0"/>
              <a:t> </a:t>
            </a:r>
            <a:r>
              <a:rPr lang="en-US" dirty="0" err="1"/>
              <a:t>opatrenia</a:t>
            </a:r>
            <a:r>
              <a:rPr lang="en-US" dirty="0"/>
              <a:t>. </a:t>
            </a:r>
            <a:r>
              <a:rPr lang="en-US" dirty="0" err="1"/>
              <a:t>Rozdiely</a:t>
            </a:r>
            <a:r>
              <a:rPr lang="en-US" dirty="0"/>
              <a:t> </a:t>
            </a:r>
            <a:r>
              <a:rPr lang="en-US" dirty="0" err="1"/>
              <a:t>sú</a:t>
            </a:r>
            <a:r>
              <a:rPr lang="en-US" dirty="0"/>
              <a:t> </a:t>
            </a:r>
            <a:r>
              <a:rPr lang="en-US" dirty="0" err="1"/>
              <a:t>značné</a:t>
            </a:r>
            <a:r>
              <a:rPr lang="en-US" dirty="0"/>
              <a:t>.</a:t>
            </a:r>
            <a:endParaRPr lang="sk-SK" dirty="0"/>
          </a:p>
          <a:p>
            <a:endParaRPr lang="sk-SK" dirty="0"/>
          </a:p>
          <a:p>
            <a:r>
              <a:rPr lang="en-US" dirty="0" err="1"/>
              <a:t>Štúdia</a:t>
            </a:r>
            <a:r>
              <a:rPr lang="en-US" dirty="0"/>
              <a:t> pre </a:t>
            </a:r>
            <a:r>
              <a:rPr lang="en-US" dirty="0" err="1"/>
              <a:t>stredne</a:t>
            </a:r>
            <a:r>
              <a:rPr lang="en-US" dirty="0"/>
              <a:t> </a:t>
            </a:r>
            <a:r>
              <a:rPr lang="en-US" dirty="0" err="1"/>
              <a:t>silnú</a:t>
            </a:r>
            <a:r>
              <a:rPr lang="en-US" dirty="0"/>
              <a:t> </a:t>
            </a:r>
            <a:r>
              <a:rPr lang="en-US" dirty="0" err="1"/>
              <a:t>finančnú</a:t>
            </a:r>
            <a:r>
              <a:rPr lang="en-US" dirty="0"/>
              <a:t> </a:t>
            </a:r>
            <a:r>
              <a:rPr lang="en-US" dirty="0" err="1"/>
              <a:t>krízu</a:t>
            </a:r>
            <a:r>
              <a:rPr lang="en-US" dirty="0"/>
              <a:t> </a:t>
            </a:r>
            <a:r>
              <a:rPr lang="en-US" dirty="0" err="1"/>
              <a:t>ukazuje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krajiny</a:t>
            </a:r>
            <a:r>
              <a:rPr lang="en-US" dirty="0"/>
              <a:t> bez </a:t>
            </a:r>
            <a:r>
              <a:rPr lang="en-US" dirty="0" err="1"/>
              <a:t>možností</a:t>
            </a:r>
            <a:r>
              <a:rPr lang="en-US" dirty="0"/>
              <a:t> </a:t>
            </a:r>
            <a:r>
              <a:rPr lang="en-US" dirty="0" err="1"/>
              <a:t>použiť</a:t>
            </a:r>
            <a:r>
              <a:rPr lang="en-US" dirty="0"/>
              <a:t> </a:t>
            </a:r>
            <a:r>
              <a:rPr lang="en-US" dirty="0" err="1"/>
              <a:t>veľkú</a:t>
            </a:r>
            <a:r>
              <a:rPr lang="en-US" dirty="0"/>
              <a:t> </a:t>
            </a:r>
            <a:r>
              <a:rPr lang="en-US" dirty="0" err="1"/>
              <a:t>dávku</a:t>
            </a:r>
            <a:r>
              <a:rPr lang="en-US" dirty="0"/>
              <a:t> </a:t>
            </a:r>
            <a:r>
              <a:rPr lang="en-US" i="1" dirty="0" err="1"/>
              <a:t>štandardnej</a:t>
            </a:r>
            <a:r>
              <a:rPr lang="en-US" dirty="0"/>
              <a:t> </a:t>
            </a:r>
            <a:r>
              <a:rPr lang="en-US" dirty="0" err="1"/>
              <a:t>monetárnej</a:t>
            </a:r>
            <a:r>
              <a:rPr lang="en-US" dirty="0"/>
              <a:t> </a:t>
            </a:r>
            <a:r>
              <a:rPr lang="en-US" dirty="0" err="1"/>
              <a:t>expanzie</a:t>
            </a:r>
            <a:r>
              <a:rPr lang="en-US" dirty="0"/>
              <a:t> (</a:t>
            </a:r>
            <a:r>
              <a:rPr lang="en-US" dirty="0" err="1"/>
              <a:t>zníženie</a:t>
            </a:r>
            <a:r>
              <a:rPr lang="en-US" dirty="0"/>
              <a:t> </a:t>
            </a:r>
            <a:r>
              <a:rPr lang="en-US" dirty="0" err="1"/>
              <a:t>úrokových</a:t>
            </a:r>
            <a:r>
              <a:rPr lang="en-US" dirty="0"/>
              <a:t> </a:t>
            </a:r>
            <a:r>
              <a:rPr lang="en-US" dirty="0" err="1"/>
              <a:t>sadzieb</a:t>
            </a:r>
            <a:r>
              <a:rPr lang="en-US" dirty="0"/>
              <a:t>) a </a:t>
            </a:r>
            <a:r>
              <a:rPr lang="en-US" dirty="0" err="1"/>
              <a:t>fiškálne</a:t>
            </a:r>
            <a:r>
              <a:rPr lang="en-US" dirty="0"/>
              <a:t> </a:t>
            </a:r>
            <a:r>
              <a:rPr lang="en-US" dirty="0" err="1"/>
              <a:t>stimuly</a:t>
            </a:r>
            <a:r>
              <a:rPr lang="en-US" dirty="0"/>
              <a:t> </a:t>
            </a:r>
            <a:r>
              <a:rPr lang="en-US" dirty="0" err="1"/>
              <a:t>môžu</a:t>
            </a:r>
            <a:r>
              <a:rPr lang="en-US" dirty="0"/>
              <a:t> </a:t>
            </a:r>
            <a:r>
              <a:rPr lang="en-US" dirty="0" err="1"/>
              <a:t>čakať</a:t>
            </a:r>
            <a:r>
              <a:rPr lang="en-US" dirty="0"/>
              <a:t> </a:t>
            </a:r>
            <a:r>
              <a:rPr lang="en-US" dirty="0" err="1"/>
              <a:t>prepad</a:t>
            </a:r>
            <a:r>
              <a:rPr lang="en-US" dirty="0"/>
              <a:t> HDP o </a:t>
            </a:r>
            <a:r>
              <a:rPr lang="en-US" dirty="0" err="1"/>
              <a:t>takmer</a:t>
            </a:r>
            <a:r>
              <a:rPr lang="en-US" dirty="0"/>
              <a:t> 10 %. </a:t>
            </a:r>
            <a:endParaRPr lang="sk-SK" dirty="0"/>
          </a:p>
          <a:p>
            <a:r>
              <a:rPr lang="en-US" dirty="0" err="1"/>
              <a:t>Naopak</a:t>
            </a:r>
            <a:r>
              <a:rPr lang="en-US" dirty="0"/>
              <a:t>, </a:t>
            </a:r>
            <a:r>
              <a:rPr lang="en-US" dirty="0" err="1"/>
              <a:t>štáty</a:t>
            </a:r>
            <a:r>
              <a:rPr lang="en-US" dirty="0"/>
              <a:t> s </a:t>
            </a:r>
            <a:r>
              <a:rPr lang="en-US" dirty="0" err="1"/>
              <a:t>dostatočnou</a:t>
            </a:r>
            <a:r>
              <a:rPr lang="en-US" dirty="0"/>
              <a:t> </a:t>
            </a:r>
            <a:r>
              <a:rPr lang="en-US" dirty="0" err="1"/>
              <a:t>menovou</a:t>
            </a:r>
            <a:r>
              <a:rPr lang="en-US" dirty="0"/>
              <a:t> a </a:t>
            </a:r>
            <a:r>
              <a:rPr lang="en-US" dirty="0" err="1"/>
              <a:t>fiškálnou</a:t>
            </a:r>
            <a:r>
              <a:rPr lang="en-US" dirty="0"/>
              <a:t> </a:t>
            </a:r>
            <a:r>
              <a:rPr lang="en-US" dirty="0" err="1"/>
              <a:t>muníciou</a:t>
            </a:r>
            <a:r>
              <a:rPr lang="en-US" dirty="0"/>
              <a:t> </a:t>
            </a:r>
            <a:r>
              <a:rPr lang="en-US" dirty="0" err="1"/>
              <a:t>dokážu</a:t>
            </a:r>
            <a:r>
              <a:rPr lang="en-US" dirty="0"/>
              <a:t> </a:t>
            </a:r>
            <a:r>
              <a:rPr lang="en-US" dirty="0" err="1"/>
              <a:t>vyviaznuť</a:t>
            </a:r>
            <a:r>
              <a:rPr lang="en-US" dirty="0"/>
              <a:t> z </a:t>
            </a:r>
            <a:r>
              <a:rPr lang="en-US" dirty="0" err="1"/>
              <a:t>nepríjemností</a:t>
            </a:r>
            <a:r>
              <a:rPr lang="en-US" dirty="0"/>
              <a:t> </a:t>
            </a:r>
            <a:r>
              <a:rPr lang="en-US" dirty="0" err="1"/>
              <a:t>len</a:t>
            </a:r>
            <a:r>
              <a:rPr lang="en-US" dirty="0"/>
              <a:t> s 1-percentným </a:t>
            </a:r>
            <a:r>
              <a:rPr lang="en-US" dirty="0" err="1"/>
              <a:t>prepadom</a:t>
            </a:r>
            <a:r>
              <a:rPr lang="en-US" dirty="0"/>
              <a:t> HDP.</a:t>
            </a:r>
            <a:endParaRPr lang="sk-SK" dirty="0"/>
          </a:p>
          <a:p>
            <a:endParaRPr lang="sk-SK" dirty="0"/>
          </a:p>
          <a:p>
            <a:r>
              <a:rPr lang="en-US" dirty="0" err="1"/>
              <a:t>Čo</a:t>
            </a:r>
            <a:r>
              <a:rPr lang="en-US" dirty="0"/>
              <a:t> z </a:t>
            </a:r>
            <a:r>
              <a:rPr lang="en-US" dirty="0" err="1"/>
              <a:t>toho</a:t>
            </a:r>
            <a:r>
              <a:rPr lang="en-US" dirty="0"/>
              <a:t> </a:t>
            </a:r>
            <a:r>
              <a:rPr lang="en-US" dirty="0" err="1"/>
              <a:t>vyplýva</a:t>
            </a:r>
            <a:r>
              <a:rPr lang="en-US" dirty="0"/>
              <a:t> pre </a:t>
            </a:r>
            <a:r>
              <a:rPr lang="en-US" dirty="0" err="1"/>
              <a:t>Slovensko</a:t>
            </a:r>
            <a:r>
              <a:rPr lang="en-US" dirty="0"/>
              <a:t>? </a:t>
            </a:r>
            <a:endParaRPr lang="sk-SK" dirty="0"/>
          </a:p>
          <a:p>
            <a:r>
              <a:rPr lang="en-US" dirty="0" err="1"/>
              <a:t>Vzhľadom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to,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úrokové</a:t>
            </a:r>
            <a:r>
              <a:rPr lang="en-US" dirty="0"/>
              <a:t> </a:t>
            </a:r>
            <a:r>
              <a:rPr lang="en-US" dirty="0" err="1"/>
              <a:t>sadzby</a:t>
            </a:r>
            <a:r>
              <a:rPr lang="en-US" dirty="0"/>
              <a:t> v </a:t>
            </a:r>
            <a:r>
              <a:rPr lang="en-US" dirty="0" err="1"/>
              <a:t>eurozóne</a:t>
            </a:r>
            <a:r>
              <a:rPr lang="en-US" dirty="0"/>
              <a:t> </a:t>
            </a:r>
            <a:r>
              <a:rPr lang="en-US" dirty="0" err="1"/>
              <a:t>sú</a:t>
            </a:r>
            <a:r>
              <a:rPr lang="en-US" dirty="0"/>
              <a:t> </a:t>
            </a:r>
            <a:r>
              <a:rPr lang="en-US" dirty="0" err="1"/>
              <a:t>naďalej</a:t>
            </a:r>
            <a:r>
              <a:rPr lang="en-US" dirty="0"/>
              <a:t> v </a:t>
            </a:r>
            <a:r>
              <a:rPr lang="en-US" dirty="0" err="1"/>
              <a:t>blízkosti</a:t>
            </a:r>
            <a:r>
              <a:rPr lang="en-US" dirty="0"/>
              <a:t> </a:t>
            </a:r>
            <a:r>
              <a:rPr lang="en-US" dirty="0" err="1"/>
              <a:t>nuly</a:t>
            </a:r>
            <a:r>
              <a:rPr lang="en-US" dirty="0"/>
              <a:t>, </a:t>
            </a:r>
            <a:r>
              <a:rPr lang="en-US" dirty="0" err="1"/>
              <a:t>jedinou</a:t>
            </a:r>
            <a:r>
              <a:rPr lang="en-US" dirty="0"/>
              <a:t> </a:t>
            </a:r>
            <a:r>
              <a:rPr lang="en-US" dirty="0" err="1"/>
              <a:t>účinnou</a:t>
            </a:r>
            <a:r>
              <a:rPr lang="en-US" dirty="0"/>
              <a:t> </a:t>
            </a:r>
            <a:r>
              <a:rPr lang="en-US" dirty="0" err="1"/>
              <a:t>zbraňou</a:t>
            </a:r>
            <a:r>
              <a:rPr lang="en-US" dirty="0"/>
              <a:t> </a:t>
            </a:r>
            <a:r>
              <a:rPr lang="en-US" dirty="0" err="1"/>
              <a:t>proti</a:t>
            </a:r>
            <a:r>
              <a:rPr lang="en-US" dirty="0"/>
              <a:t> </a:t>
            </a:r>
            <a:r>
              <a:rPr lang="en-US" dirty="0" err="1"/>
              <a:t>zlým</a:t>
            </a:r>
            <a:r>
              <a:rPr lang="en-US" dirty="0"/>
              <a:t> </a:t>
            </a:r>
            <a:r>
              <a:rPr lang="en-US" dirty="0" err="1"/>
              <a:t>správam</a:t>
            </a:r>
            <a:r>
              <a:rPr lang="en-US" dirty="0"/>
              <a:t> </a:t>
            </a:r>
            <a:r>
              <a:rPr lang="en-US" dirty="0" err="1"/>
              <a:t>je</a:t>
            </a:r>
            <a:r>
              <a:rPr lang="en-US" dirty="0"/>
              <a:t> </a:t>
            </a:r>
            <a:r>
              <a:rPr lang="en-US" dirty="0" err="1"/>
              <a:t>fiškálna</a:t>
            </a:r>
            <a:r>
              <a:rPr lang="en-US" dirty="0"/>
              <a:t> </a:t>
            </a:r>
            <a:r>
              <a:rPr lang="en-US" dirty="0" err="1"/>
              <a:t>stabilizácia</a:t>
            </a:r>
            <a:r>
              <a:rPr lang="en-US" dirty="0"/>
              <a:t>.</a:t>
            </a:r>
            <a:endParaRPr lang="sk-SK" dirty="0"/>
          </a:p>
          <a:p>
            <a:r>
              <a:rPr lang="en-US" dirty="0"/>
              <a:t> </a:t>
            </a:r>
            <a:r>
              <a:rPr lang="en-US" dirty="0" err="1"/>
              <a:t>Pritom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m</a:t>
            </a:r>
            <a:r>
              <a:rPr lang="sk-SK" dirty="0"/>
              <a:t>y</a:t>
            </a:r>
            <a:r>
              <a:rPr lang="en-US" dirty="0" err="1"/>
              <a:t>sli</a:t>
            </a:r>
            <a:r>
              <a:rPr lang="en-US" dirty="0"/>
              <a:t> </a:t>
            </a:r>
            <a:r>
              <a:rPr lang="en-US" dirty="0" err="1"/>
              <a:t>netreba</a:t>
            </a:r>
            <a:r>
              <a:rPr lang="en-US" dirty="0"/>
              <a:t> </a:t>
            </a:r>
            <a:r>
              <a:rPr lang="en-US" dirty="0" err="1"/>
              <a:t>mať</a:t>
            </a:r>
            <a:r>
              <a:rPr lang="en-US" dirty="0"/>
              <a:t> </a:t>
            </a:r>
            <a:r>
              <a:rPr lang="en-US" dirty="0" err="1"/>
              <a:t>len</a:t>
            </a:r>
            <a:r>
              <a:rPr lang="en-US" dirty="0"/>
              <a:t> </a:t>
            </a:r>
            <a:r>
              <a:rPr lang="en-US" dirty="0" err="1"/>
              <a:t>veľké</a:t>
            </a:r>
            <a:r>
              <a:rPr lang="en-US" dirty="0"/>
              <a:t> </a:t>
            </a:r>
            <a:r>
              <a:rPr lang="en-US" dirty="0" err="1"/>
              <a:t>finančné</a:t>
            </a:r>
            <a:r>
              <a:rPr lang="en-US" dirty="0"/>
              <a:t> </a:t>
            </a:r>
            <a:r>
              <a:rPr lang="en-US" dirty="0" err="1"/>
              <a:t>krízy</a:t>
            </a:r>
            <a:r>
              <a:rPr lang="en-US" dirty="0"/>
              <a:t>, </a:t>
            </a:r>
            <a:r>
              <a:rPr lang="en-US" dirty="0" err="1"/>
              <a:t>ktoré</a:t>
            </a:r>
            <a:r>
              <a:rPr lang="en-US" dirty="0"/>
              <a:t> </a:t>
            </a:r>
            <a:r>
              <a:rPr lang="en-US" dirty="0" err="1"/>
              <a:t>prichádzajú</a:t>
            </a:r>
            <a:r>
              <a:rPr lang="en-US" dirty="0"/>
              <a:t> </a:t>
            </a:r>
            <a:r>
              <a:rPr lang="en-US" dirty="0" err="1"/>
              <a:t>raz</a:t>
            </a:r>
            <a:r>
              <a:rPr lang="en-US" dirty="0"/>
              <a:t> </a:t>
            </a:r>
            <a:r>
              <a:rPr lang="en-US" dirty="0" err="1"/>
              <a:t>alebo</a:t>
            </a:r>
            <a:r>
              <a:rPr lang="en-US" dirty="0"/>
              <a:t> </a:t>
            </a:r>
            <a:r>
              <a:rPr lang="en-US" dirty="0" err="1"/>
              <a:t>dvakrát</a:t>
            </a:r>
            <a:r>
              <a:rPr lang="en-US" dirty="0"/>
              <a:t> za </a:t>
            </a:r>
            <a:r>
              <a:rPr lang="en-US" dirty="0" err="1"/>
              <a:t>sto</a:t>
            </a:r>
            <a:r>
              <a:rPr lang="en-US" dirty="0"/>
              <a:t> </a:t>
            </a:r>
            <a:r>
              <a:rPr lang="en-US" dirty="0" err="1"/>
              <a:t>rokov</a:t>
            </a:r>
            <a:r>
              <a:rPr lang="en-US" dirty="0"/>
              <a:t>. </a:t>
            </a:r>
            <a:r>
              <a:rPr lang="en-US" dirty="0" err="1"/>
              <a:t>Stredne</a:t>
            </a:r>
            <a:r>
              <a:rPr lang="en-US" dirty="0"/>
              <a:t> </a:t>
            </a:r>
            <a:r>
              <a:rPr lang="en-US" dirty="0" err="1"/>
              <a:t>veľké</a:t>
            </a:r>
            <a:r>
              <a:rPr lang="en-US" dirty="0"/>
              <a:t> </a:t>
            </a:r>
            <a:r>
              <a:rPr lang="en-US" dirty="0" err="1"/>
              <a:t>ťažkosti</a:t>
            </a:r>
            <a:r>
              <a:rPr lang="en-US" dirty="0"/>
              <a:t> </a:t>
            </a:r>
            <a:r>
              <a:rPr lang="en-US" dirty="0" err="1"/>
              <a:t>vo</a:t>
            </a:r>
            <a:r>
              <a:rPr lang="en-US" dirty="0"/>
              <a:t> </a:t>
            </a:r>
            <a:r>
              <a:rPr lang="en-US" dirty="0" err="1"/>
              <a:t>finančnom</a:t>
            </a:r>
            <a:r>
              <a:rPr lang="en-US" dirty="0"/>
              <a:t> </a:t>
            </a:r>
            <a:r>
              <a:rPr lang="en-US" dirty="0" err="1"/>
              <a:t>sektore</a:t>
            </a:r>
            <a:r>
              <a:rPr lang="en-US" dirty="0"/>
              <a:t> </a:t>
            </a:r>
            <a:r>
              <a:rPr lang="en-US" dirty="0" err="1"/>
              <a:t>sú</a:t>
            </a:r>
            <a:r>
              <a:rPr lang="en-US" dirty="0"/>
              <a:t> </a:t>
            </a:r>
            <a:r>
              <a:rPr lang="en-US" dirty="0" err="1"/>
              <a:t>relatívne</a:t>
            </a:r>
            <a:r>
              <a:rPr lang="en-US" dirty="0"/>
              <a:t> </a:t>
            </a:r>
            <a:r>
              <a:rPr lang="en-US" dirty="0" err="1"/>
              <a:t>bežné</a:t>
            </a:r>
            <a:r>
              <a:rPr lang="en-US" dirty="0"/>
              <a:t> (</a:t>
            </a:r>
            <a:r>
              <a:rPr lang="en-US" dirty="0" err="1"/>
              <a:t>raz</a:t>
            </a:r>
            <a:r>
              <a:rPr lang="en-US" dirty="0"/>
              <a:t> za 10-20 </a:t>
            </a:r>
            <a:r>
              <a:rPr lang="en-US" dirty="0" err="1"/>
              <a:t>rokov</a:t>
            </a:r>
            <a:r>
              <a:rPr lang="en-US" dirty="0"/>
              <a:t>). </a:t>
            </a:r>
            <a:endParaRPr lang="sk-SK" dirty="0"/>
          </a:p>
          <a:p>
            <a:r>
              <a:rPr lang="en-US" dirty="0" err="1"/>
              <a:t>Okrem</a:t>
            </a:r>
            <a:r>
              <a:rPr lang="en-US" dirty="0"/>
              <a:t> </a:t>
            </a:r>
            <a:r>
              <a:rPr lang="en-US" dirty="0" err="1"/>
              <a:t>toho</a:t>
            </a:r>
            <a:r>
              <a:rPr lang="en-US" dirty="0"/>
              <a:t> </a:t>
            </a:r>
            <a:r>
              <a:rPr lang="en-US" dirty="0" err="1"/>
              <a:t>netreba</a:t>
            </a:r>
            <a:r>
              <a:rPr lang="en-US" dirty="0"/>
              <a:t> </a:t>
            </a:r>
            <a:r>
              <a:rPr lang="en-US" dirty="0" err="1"/>
              <a:t>zabúdať</a:t>
            </a:r>
            <a:r>
              <a:rPr lang="en-US" dirty="0"/>
              <a:t> </a:t>
            </a:r>
            <a:r>
              <a:rPr lang="en-US" dirty="0" err="1"/>
              <a:t>ani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iné</a:t>
            </a:r>
            <a:r>
              <a:rPr lang="en-US" dirty="0"/>
              <a:t> </a:t>
            </a:r>
            <a:r>
              <a:rPr lang="en-US" dirty="0" err="1"/>
              <a:t>problémy</a:t>
            </a:r>
            <a:r>
              <a:rPr lang="en-US" dirty="0"/>
              <a:t>, </a:t>
            </a:r>
            <a:r>
              <a:rPr lang="en-US" dirty="0" err="1"/>
              <a:t>ktoré</a:t>
            </a:r>
            <a:r>
              <a:rPr lang="en-US" dirty="0"/>
              <a:t> </a:t>
            </a:r>
            <a:r>
              <a:rPr lang="en-US" dirty="0" err="1"/>
              <a:t>môžu</a:t>
            </a:r>
            <a:r>
              <a:rPr lang="en-US" dirty="0"/>
              <a:t> </a:t>
            </a:r>
            <a:r>
              <a:rPr lang="en-US" dirty="0" err="1"/>
              <a:t>fiškálny</a:t>
            </a:r>
            <a:r>
              <a:rPr lang="en-US" dirty="0"/>
              <a:t> </a:t>
            </a:r>
            <a:r>
              <a:rPr lang="en-US" dirty="0" err="1"/>
              <a:t>priestor</a:t>
            </a:r>
            <a:r>
              <a:rPr lang="en-US" dirty="0"/>
              <a:t> </a:t>
            </a:r>
            <a:r>
              <a:rPr lang="en-US" dirty="0" err="1"/>
              <a:t>obmedziť</a:t>
            </a:r>
            <a:r>
              <a:rPr lang="en-US" dirty="0"/>
              <a:t>: </a:t>
            </a:r>
            <a:r>
              <a:rPr lang="en-US" dirty="0" err="1"/>
              <a:t>starnutie</a:t>
            </a:r>
            <a:r>
              <a:rPr lang="en-US" dirty="0"/>
              <a:t> </a:t>
            </a:r>
            <a:r>
              <a:rPr lang="en-US" dirty="0" err="1"/>
              <a:t>populácie</a:t>
            </a:r>
            <a:r>
              <a:rPr lang="en-US" dirty="0"/>
              <a:t>, </a:t>
            </a:r>
            <a:r>
              <a:rPr lang="en-US" dirty="0" err="1"/>
              <a:t>väčšia</a:t>
            </a:r>
            <a:r>
              <a:rPr lang="en-US" dirty="0"/>
              <a:t> </a:t>
            </a:r>
            <a:r>
              <a:rPr lang="en-US" dirty="0" err="1"/>
              <a:t>recesia</a:t>
            </a:r>
            <a:r>
              <a:rPr lang="en-US" dirty="0"/>
              <a:t> </a:t>
            </a:r>
            <a:r>
              <a:rPr lang="en-US" dirty="0" err="1"/>
              <a:t>alebo</a:t>
            </a:r>
            <a:r>
              <a:rPr lang="en-US" dirty="0"/>
              <a:t> </a:t>
            </a:r>
            <a:r>
              <a:rPr lang="en-US" dirty="0" err="1"/>
              <a:t>napríklad</a:t>
            </a:r>
            <a:r>
              <a:rPr lang="en-US" dirty="0"/>
              <a:t> </a:t>
            </a:r>
            <a:r>
              <a:rPr lang="en-US" dirty="0" err="1"/>
              <a:t>prírodné</a:t>
            </a:r>
            <a:r>
              <a:rPr lang="en-US" dirty="0"/>
              <a:t> </a:t>
            </a:r>
            <a:r>
              <a:rPr lang="en-US" dirty="0" err="1"/>
              <a:t>katastrofy</a:t>
            </a:r>
            <a:r>
              <a:rPr lang="en-US" dirty="0"/>
              <a:t>. </a:t>
            </a:r>
            <a:endParaRPr lang="sk-SK" dirty="0"/>
          </a:p>
          <a:p>
            <a:r>
              <a:rPr lang="en-US" dirty="0"/>
              <a:t>Bolo by </a:t>
            </a:r>
            <a:r>
              <a:rPr lang="en-US" dirty="0" err="1"/>
              <a:t>chybou</a:t>
            </a:r>
            <a:r>
              <a:rPr lang="en-US" dirty="0"/>
              <a:t> </a:t>
            </a:r>
            <a:r>
              <a:rPr lang="en-US" dirty="0" err="1"/>
              <a:t>obmedziť</a:t>
            </a:r>
            <a:r>
              <a:rPr lang="en-US" dirty="0"/>
              <a:t> </a:t>
            </a:r>
            <a:r>
              <a:rPr lang="en-US" dirty="0" err="1"/>
              <a:t>možnosť</a:t>
            </a:r>
            <a:r>
              <a:rPr lang="en-US" dirty="0"/>
              <a:t> </a:t>
            </a:r>
            <a:r>
              <a:rPr lang="en-US" dirty="0" err="1"/>
              <a:t>používania</a:t>
            </a:r>
            <a:r>
              <a:rPr lang="en-US" dirty="0"/>
              <a:t> </a:t>
            </a:r>
            <a:r>
              <a:rPr lang="en-US" dirty="0" err="1"/>
              <a:t>fiškálnych</a:t>
            </a:r>
            <a:r>
              <a:rPr lang="en-US" dirty="0"/>
              <a:t> </a:t>
            </a:r>
            <a:r>
              <a:rPr lang="en-US" dirty="0" err="1"/>
              <a:t>nástrojov</a:t>
            </a:r>
            <a:r>
              <a:rPr lang="en-US" dirty="0"/>
              <a:t> </a:t>
            </a:r>
            <a:r>
              <a:rPr lang="en-US" dirty="0" err="1"/>
              <a:t>nedostatočnou</a:t>
            </a:r>
            <a:r>
              <a:rPr lang="en-US" dirty="0"/>
              <a:t> </a:t>
            </a:r>
            <a:r>
              <a:rPr lang="en-US" dirty="0" err="1"/>
              <a:t>konsolidáciou</a:t>
            </a:r>
            <a:r>
              <a:rPr lang="en-US" dirty="0"/>
              <a:t> v </a:t>
            </a:r>
            <a:r>
              <a:rPr lang="en-US" dirty="0" err="1"/>
              <a:t>dobrých</a:t>
            </a:r>
            <a:r>
              <a:rPr lang="en-US" dirty="0"/>
              <a:t> </a:t>
            </a:r>
            <a:r>
              <a:rPr lang="en-US" dirty="0" err="1"/>
              <a:t>časoch</a:t>
            </a:r>
            <a:r>
              <a:rPr lang="en-US" dirty="0"/>
              <a:t>.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sme</a:t>
            </a:r>
            <a:r>
              <a:rPr lang="en-US" dirty="0"/>
              <a:t> </a:t>
            </a:r>
            <a:r>
              <a:rPr lang="en-US" dirty="0" err="1"/>
              <a:t>videli</a:t>
            </a:r>
            <a:r>
              <a:rPr lang="en-US" dirty="0"/>
              <a:t>, </a:t>
            </a:r>
            <a:r>
              <a:rPr lang="en-US" dirty="0" err="1"/>
              <a:t>následky</a:t>
            </a:r>
            <a:r>
              <a:rPr lang="en-US" dirty="0"/>
              <a:t> pre </a:t>
            </a:r>
            <a:r>
              <a:rPr lang="en-US" dirty="0" err="1"/>
              <a:t>životnú</a:t>
            </a:r>
            <a:r>
              <a:rPr lang="en-US" dirty="0"/>
              <a:t> </a:t>
            </a:r>
            <a:r>
              <a:rPr lang="en-US" dirty="0" err="1"/>
              <a:t>úroveň</a:t>
            </a:r>
            <a:r>
              <a:rPr lang="en-US" dirty="0"/>
              <a:t> </a:t>
            </a:r>
            <a:r>
              <a:rPr lang="en-US" dirty="0" err="1"/>
              <a:t>môžu</a:t>
            </a:r>
            <a:r>
              <a:rPr lang="en-US" dirty="0"/>
              <a:t> </a:t>
            </a:r>
            <a:r>
              <a:rPr lang="en-US" dirty="0" err="1"/>
              <a:t>byť</a:t>
            </a:r>
            <a:r>
              <a:rPr lang="en-US" dirty="0"/>
              <a:t> </a:t>
            </a:r>
            <a:r>
              <a:rPr lang="en-US" dirty="0" err="1"/>
              <a:t>dramaticky</a:t>
            </a:r>
            <a:r>
              <a:rPr lang="en-US" dirty="0"/>
              <a:t> </a:t>
            </a:r>
            <a:r>
              <a:rPr lang="en-US" dirty="0" err="1"/>
              <a:t>iné</a:t>
            </a:r>
            <a:r>
              <a:rPr lang="sk-SK" dirty="0"/>
              <a:t>.</a:t>
            </a:r>
            <a:endParaRPr lang="en-US" dirty="0"/>
          </a:p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84DF0-544C-4DF0-BA5B-90C7AB79178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6036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84DF0-544C-4DF0-BA5B-90C7AB79178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3996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84DF0-544C-4DF0-BA5B-90C7AB79178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2402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84DF0-544C-4DF0-BA5B-90C7AB79178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257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84DF0-544C-4DF0-BA5B-90C7AB79178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2167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84DF0-544C-4DF0-BA5B-90C7AB79178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6886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84DF0-544C-4DF0-BA5B-90C7AB79178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3970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sk-SK" dirty="0"/>
              <a:t>Maximálna úroveň dlhu, ktorú je vláda schopná obslúžiť</a:t>
            </a:r>
          </a:p>
          <a:p>
            <a:pPr>
              <a:defRPr/>
            </a:pPr>
            <a:r>
              <a:rPr lang="sk-SK" dirty="0"/>
              <a:t>Úroveň dlhu/HDP pri ktorom vláda z ekonomických alebo politických dôvodov nemôže naďalej ani zmenou daní, ani svojich výdavkov </a:t>
            </a:r>
            <a:r>
              <a:rPr lang="sk-SK" dirty="0" err="1"/>
              <a:t>stabilizovat</a:t>
            </a:r>
            <a:r>
              <a:rPr lang="sk-SK" dirty="0"/>
              <a:t>’ dlh.</a:t>
            </a:r>
          </a:p>
          <a:p>
            <a:pPr>
              <a:defRPr/>
            </a:pPr>
            <a:r>
              <a:rPr lang="sk-SK" dirty="0"/>
              <a:t>Default je možný pri akejkoľvek úrovni dlhu, strmý rast úrokových sadzieb pri vyšších úrovniach dlhu</a:t>
            </a:r>
          </a:p>
          <a:p>
            <a:pPr>
              <a:defRPr/>
            </a:pPr>
            <a:r>
              <a:rPr lang="sk-SK" dirty="0" err="1"/>
              <a:t>Kredibilná</a:t>
            </a:r>
            <a:r>
              <a:rPr lang="sk-SK" dirty="0"/>
              <a:t> fiškálna politika: znižuje riziko </a:t>
            </a:r>
            <a:r>
              <a:rPr lang="sk-SK" dirty="0" err="1"/>
              <a:t>defaultu</a:t>
            </a:r>
            <a:r>
              <a:rPr lang="sk-SK" dirty="0"/>
              <a:t> aj rizikovú prémiu aj v zlých časoch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84DF0-544C-4DF0-BA5B-90C7AB79178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232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sk-SK" dirty="0"/>
              <a:t>RRZ:</a:t>
            </a:r>
          </a:p>
          <a:p>
            <a:pPr>
              <a:defRPr/>
            </a:pPr>
            <a:r>
              <a:rPr lang="sk-SK" dirty="0"/>
              <a:t>Za bezpečnú úroveň dlhu po zohľadnení rizík je možné v prípade Slovenska považovať čistý dlh do výšky 40% HDP.</a:t>
            </a:r>
          </a:p>
          <a:p>
            <a:pPr>
              <a:defRPr/>
            </a:pPr>
            <a:r>
              <a:rPr lang="sk-SK" dirty="0"/>
              <a:t>Štúdia RRZ ukázala, že maastrichtské kritérium na úroveň dlhu vo výške 60% HDP nie je pre Slovensko dostatočne bezpečné.</a:t>
            </a:r>
          </a:p>
          <a:p>
            <a:pPr>
              <a:defRPr/>
            </a:pPr>
            <a:r>
              <a:rPr lang="sk-SK" dirty="0"/>
              <a:t>Riziko krachu verejných financií v prípade, že dlh dosahuje túto úroveň, prudko rastie v čase hospodárskej krízy (až na 40% pri poklese produktivity o 8%).</a:t>
            </a:r>
          </a:p>
          <a:p>
            <a:pPr>
              <a:defRPr/>
            </a:pPr>
            <a:r>
              <a:rPr lang="sk-SK" dirty="0"/>
              <a:t>Scenár nezmenených politík a rizikový scenár sú vzhľadom na vývoj vládnych transferov, kde rizikový scenár predpokladá nárast transferov v čase krízy.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84DF0-544C-4DF0-BA5B-90C7AB79178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5074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sk-SK" dirty="0"/>
              <a:t>OECD:</a:t>
            </a:r>
          </a:p>
          <a:p>
            <a:pPr marL="143932" indent="-143932" algn="just">
              <a:spcBef>
                <a:spcPts val="302"/>
              </a:spcBef>
              <a:defRPr/>
            </a:pPr>
            <a:r>
              <a:rPr lang="sk-SK" altLang="en-US" dirty="0">
                <a:latin typeface="Constantia" panose="02030602050306030303" pitchFamily="18" charset="0"/>
              </a:rPr>
              <a:t>Štúdia OECD odhadovala </a:t>
            </a:r>
            <a:r>
              <a:rPr lang="sk-SK" altLang="en-US" b="1" dirty="0">
                <a:latin typeface="Constantia" panose="02030602050306030303" pitchFamily="18" charset="0"/>
              </a:rPr>
              <a:t>bezpečné ú-rovne dlhu </a:t>
            </a:r>
            <a:r>
              <a:rPr lang="sk-SK" altLang="en-US" dirty="0">
                <a:latin typeface="Constantia" panose="02030602050306030303" pitchFamily="18" charset="0"/>
              </a:rPr>
              <a:t>pre rôzne krajiny </a:t>
            </a:r>
            <a:r>
              <a:rPr lang="sk-SK" altLang="en-US" b="1" dirty="0">
                <a:latin typeface="Constantia" panose="02030602050306030303" pitchFamily="18" charset="0"/>
              </a:rPr>
              <a:t>vzhľadom na vplyv fiškálnej politiky na ekonomiku</a:t>
            </a:r>
            <a:r>
              <a:rPr lang="sk-SK" altLang="en-US" dirty="0">
                <a:latin typeface="Constantia" panose="02030602050306030303" pitchFamily="18" charset="0"/>
              </a:rPr>
              <a:t> ako aj </a:t>
            </a:r>
            <a:r>
              <a:rPr lang="sk-SK" altLang="en-US" b="1" dirty="0">
                <a:latin typeface="Constantia" panose="02030602050306030303" pitchFamily="18" charset="0"/>
              </a:rPr>
              <a:t>prítomnosť špecifických rizík a hospodárskych šokov </a:t>
            </a:r>
          </a:p>
          <a:p>
            <a:pPr marL="143932" indent="-143932" algn="just">
              <a:spcBef>
                <a:spcPts val="302"/>
              </a:spcBef>
              <a:defRPr/>
            </a:pPr>
            <a:r>
              <a:rPr lang="sk-SK" altLang="en-US" dirty="0">
                <a:latin typeface="Constantia" panose="02030602050306030303" pitchFamily="18" charset="0"/>
              </a:rPr>
              <a:t>Odhadovaná </a:t>
            </a:r>
            <a:r>
              <a:rPr lang="sk-SK" altLang="en-US" b="1" dirty="0">
                <a:latin typeface="Constantia" panose="02030602050306030303" pitchFamily="18" charset="0"/>
              </a:rPr>
              <a:t>bezpečná úroveň dlhu pre Slovensko je okolo 40% HDP</a:t>
            </a:r>
          </a:p>
          <a:p>
            <a:pPr marL="143932" indent="-143932" algn="just">
              <a:spcBef>
                <a:spcPts val="302"/>
              </a:spcBef>
              <a:defRPr/>
            </a:pPr>
            <a:r>
              <a:rPr lang="sk-SK" altLang="en-US" b="1" dirty="0">
                <a:latin typeface="Constantia" panose="02030602050306030303" pitchFamily="18" charset="0"/>
              </a:rPr>
              <a:t>Riziko hospodárskych kríz je obzvlášť vysoké </a:t>
            </a:r>
            <a:r>
              <a:rPr lang="sk-SK" altLang="en-US" dirty="0">
                <a:latin typeface="Constantia" panose="02030602050306030303" pitchFamily="18" charset="0"/>
              </a:rPr>
              <a:t>v porovnaní s inými krajinami</a:t>
            </a:r>
          </a:p>
          <a:p>
            <a:pPr marL="143932" indent="-143932">
              <a:spcBef>
                <a:spcPts val="302"/>
              </a:spcBef>
              <a:defRPr/>
            </a:pPr>
            <a:r>
              <a:rPr lang="en-US" altLang="en-US" dirty="0">
                <a:latin typeface="Constantia" panose="02030602050306030303" pitchFamily="18" charset="0"/>
              </a:rPr>
              <a:t>In</a:t>
            </a:r>
            <a:r>
              <a:rPr lang="sk-SK" altLang="en-US" dirty="0">
                <a:latin typeface="Constantia" panose="02030602050306030303" pitchFamily="18" charset="0"/>
              </a:rPr>
              <a:t>t</a:t>
            </a:r>
            <a:r>
              <a:rPr lang="en-US" altLang="en-US" dirty="0">
                <a:latin typeface="Constantia" panose="02030602050306030303" pitchFamily="18" charset="0"/>
              </a:rPr>
              <a:t>he present framework, the probability of debt to go above 85% for non-euro area OECD countries and</a:t>
            </a:r>
            <a:r>
              <a:rPr lang="sk-SK" altLang="en-US" dirty="0">
                <a:latin typeface="Constantia" panose="02030602050306030303" pitchFamily="18" charset="0"/>
              </a:rPr>
              <a:t> </a:t>
            </a:r>
            <a:r>
              <a:rPr lang="en-US" altLang="en-US" dirty="0">
                <a:latin typeface="Constantia" panose="02030602050306030303" pitchFamily="18" charset="0"/>
              </a:rPr>
              <a:t>65% for euro area countries is calculated. The prudent debt target is the median debt by 2040 such that</a:t>
            </a:r>
            <a:r>
              <a:rPr lang="sk-SK" altLang="en-US" dirty="0">
                <a:latin typeface="Constantia" panose="02030602050306030303" pitchFamily="18" charset="0"/>
              </a:rPr>
              <a:t> </a:t>
            </a:r>
            <a:r>
              <a:rPr lang="en-US" altLang="en-US" dirty="0">
                <a:latin typeface="Constantia" panose="02030602050306030303" pitchFamily="18" charset="0"/>
              </a:rPr>
              <a:t>there is less than a 25%</a:t>
            </a:r>
            <a:r>
              <a:rPr lang="sk-SK" altLang="en-US" dirty="0">
                <a:latin typeface="Constantia" panose="02030602050306030303" pitchFamily="18" charset="0"/>
              </a:rPr>
              <a:t> </a:t>
            </a:r>
            <a:r>
              <a:rPr lang="en-US" altLang="en-US" dirty="0">
                <a:latin typeface="Constantia" panose="02030602050306030303" pitchFamily="18" charset="0"/>
              </a:rPr>
              <a:t>risk to go beyond the debt threshold (85% or 65% debt ratio)</a:t>
            </a:r>
            <a:endParaRPr lang="sk-SK" altLang="en-US" dirty="0">
              <a:latin typeface="Constantia" panose="02030602050306030303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84DF0-544C-4DF0-BA5B-90C7AB79178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5849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Autori</a:t>
            </a:r>
            <a:r>
              <a:rPr lang="en-US" dirty="0"/>
              <a:t> </a:t>
            </a:r>
            <a:r>
              <a:rPr lang="en-US" dirty="0" err="1"/>
              <a:t>najskôr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základe</a:t>
            </a:r>
            <a:r>
              <a:rPr lang="en-US" dirty="0"/>
              <a:t> </a:t>
            </a:r>
            <a:r>
              <a:rPr lang="en-US" dirty="0" err="1"/>
              <a:t>publikácií</a:t>
            </a:r>
            <a:r>
              <a:rPr lang="en-US" dirty="0"/>
              <a:t> OECD </a:t>
            </a:r>
            <a:r>
              <a:rPr lang="en-US" dirty="0" err="1"/>
              <a:t>skonštruovali</a:t>
            </a:r>
            <a:r>
              <a:rPr lang="en-US" dirty="0"/>
              <a:t> index </a:t>
            </a:r>
            <a:r>
              <a:rPr lang="en-US" dirty="0" err="1"/>
              <a:t>finančných</a:t>
            </a:r>
            <a:r>
              <a:rPr lang="en-US" dirty="0"/>
              <a:t> </a:t>
            </a:r>
            <a:r>
              <a:rPr lang="en-US" dirty="0" err="1"/>
              <a:t>ťažkostí</a:t>
            </a:r>
            <a:r>
              <a:rPr lang="en-US" dirty="0"/>
              <a:t>. </a:t>
            </a:r>
            <a:endParaRPr lang="sk-SK" dirty="0"/>
          </a:p>
          <a:p>
            <a:r>
              <a:rPr lang="en-US" dirty="0"/>
              <a:t>Do </a:t>
            </a:r>
            <a:r>
              <a:rPr lang="en-US" dirty="0" err="1"/>
              <a:t>úvahy</a:t>
            </a:r>
            <a:r>
              <a:rPr lang="en-US" dirty="0"/>
              <a:t> </a:t>
            </a:r>
            <a:r>
              <a:rPr lang="en-US" dirty="0" err="1"/>
              <a:t>brali</a:t>
            </a:r>
            <a:r>
              <a:rPr lang="en-US" dirty="0"/>
              <a:t> </a:t>
            </a:r>
            <a:r>
              <a:rPr lang="en-US" dirty="0" err="1"/>
              <a:t>vývoj</a:t>
            </a:r>
            <a:r>
              <a:rPr lang="en-US" dirty="0"/>
              <a:t> v 24 </a:t>
            </a:r>
            <a:r>
              <a:rPr lang="en-US" dirty="0" err="1"/>
              <a:t>krajinách</a:t>
            </a:r>
            <a:r>
              <a:rPr lang="en-US" dirty="0"/>
              <a:t> od </a:t>
            </a:r>
            <a:r>
              <a:rPr lang="en-US" dirty="0" err="1"/>
              <a:t>roku</a:t>
            </a:r>
            <a:r>
              <a:rPr lang="en-US" dirty="0"/>
              <a:t> 1967. </a:t>
            </a:r>
            <a:r>
              <a:rPr lang="en-US" dirty="0" err="1"/>
              <a:t>Intenzitu</a:t>
            </a:r>
            <a:r>
              <a:rPr lang="en-US" dirty="0"/>
              <a:t> </a:t>
            </a:r>
            <a:r>
              <a:rPr lang="en-US" dirty="0" err="1"/>
              <a:t>kríz</a:t>
            </a:r>
            <a:r>
              <a:rPr lang="en-US" dirty="0"/>
              <a:t> </a:t>
            </a:r>
            <a:r>
              <a:rPr lang="en-US" dirty="0" err="1"/>
              <a:t>pritom</a:t>
            </a:r>
            <a:r>
              <a:rPr lang="en-US" dirty="0"/>
              <a:t> </a:t>
            </a:r>
            <a:r>
              <a:rPr lang="en-US" dirty="0" err="1"/>
              <a:t>odstupňovali</a:t>
            </a:r>
            <a:r>
              <a:rPr lang="en-US" dirty="0"/>
              <a:t> od </a:t>
            </a:r>
            <a:r>
              <a:rPr lang="en-US" dirty="0" err="1"/>
              <a:t>nuly</a:t>
            </a:r>
            <a:r>
              <a:rPr lang="en-US" dirty="0"/>
              <a:t> (</a:t>
            </a:r>
            <a:r>
              <a:rPr lang="en-US" dirty="0" err="1"/>
              <a:t>všetko</a:t>
            </a:r>
            <a:r>
              <a:rPr lang="en-US" dirty="0"/>
              <a:t> </a:t>
            </a:r>
            <a:r>
              <a:rPr lang="en-US" dirty="0" err="1"/>
              <a:t>je</a:t>
            </a:r>
            <a:r>
              <a:rPr lang="en-US" dirty="0"/>
              <a:t> v </a:t>
            </a:r>
            <a:r>
              <a:rPr lang="en-US" dirty="0" err="1"/>
              <a:t>poriadku</a:t>
            </a:r>
            <a:r>
              <a:rPr lang="en-US" dirty="0"/>
              <a:t>) </a:t>
            </a:r>
            <a:r>
              <a:rPr lang="en-US" dirty="0" err="1"/>
              <a:t>až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15 (</a:t>
            </a:r>
            <a:r>
              <a:rPr lang="en-US" dirty="0" err="1"/>
              <a:t>kolaps</a:t>
            </a:r>
            <a:r>
              <a:rPr lang="en-US" dirty="0"/>
              <a:t> </a:t>
            </a:r>
            <a:r>
              <a:rPr lang="en-US" dirty="0" err="1"/>
              <a:t>finančného</a:t>
            </a:r>
            <a:r>
              <a:rPr lang="en-US" dirty="0"/>
              <a:t> </a:t>
            </a:r>
            <a:r>
              <a:rPr lang="en-US" dirty="0" err="1"/>
              <a:t>systému</a:t>
            </a:r>
            <a:r>
              <a:rPr lang="en-US" dirty="0"/>
              <a:t>). </a:t>
            </a:r>
            <a:endParaRPr lang="sk-SK" dirty="0"/>
          </a:p>
          <a:p>
            <a:r>
              <a:rPr lang="en-US" dirty="0" err="1"/>
              <a:t>Sedmička</a:t>
            </a:r>
            <a:r>
              <a:rPr lang="en-US" dirty="0"/>
              <a:t> </a:t>
            </a:r>
            <a:r>
              <a:rPr lang="en-US" dirty="0" err="1"/>
              <a:t>označuje</a:t>
            </a:r>
            <a:r>
              <a:rPr lang="en-US" dirty="0"/>
              <a:t> </a:t>
            </a:r>
            <a:r>
              <a:rPr lang="en-US" dirty="0" err="1"/>
              <a:t>už</a:t>
            </a:r>
            <a:r>
              <a:rPr lang="en-US" dirty="0"/>
              <a:t> </a:t>
            </a:r>
            <a:r>
              <a:rPr lang="en-US" dirty="0" err="1"/>
              <a:t>problémy</a:t>
            </a:r>
            <a:r>
              <a:rPr lang="en-US" dirty="0"/>
              <a:t>, </a:t>
            </a:r>
            <a:r>
              <a:rPr lang="en-US" dirty="0" err="1"/>
              <a:t>ktoré</a:t>
            </a:r>
            <a:r>
              <a:rPr lang="en-US" dirty="0"/>
              <a:t> </a:t>
            </a:r>
            <a:r>
              <a:rPr lang="en-US" dirty="0" err="1"/>
              <a:t>zvyčajne</a:t>
            </a:r>
            <a:r>
              <a:rPr lang="en-US" dirty="0"/>
              <a:t> </a:t>
            </a:r>
            <a:r>
              <a:rPr lang="en-US" dirty="0" err="1"/>
              <a:t>majú</a:t>
            </a:r>
            <a:r>
              <a:rPr lang="en-US" dirty="0"/>
              <a:t> </a:t>
            </a:r>
            <a:r>
              <a:rPr lang="en-US" dirty="0" err="1"/>
              <a:t>aj</a:t>
            </a:r>
            <a:r>
              <a:rPr lang="en-US" dirty="0"/>
              <a:t> </a:t>
            </a:r>
            <a:r>
              <a:rPr lang="en-US" dirty="0" err="1"/>
              <a:t>makroekonomické</a:t>
            </a:r>
            <a:r>
              <a:rPr lang="en-US" dirty="0"/>
              <a:t> </a:t>
            </a:r>
            <a:r>
              <a:rPr lang="en-US" dirty="0" err="1"/>
              <a:t>následky</a:t>
            </a:r>
            <a:r>
              <a:rPr lang="en-US" dirty="0"/>
              <a:t>.</a:t>
            </a:r>
            <a:endParaRPr lang="sk-SK" dirty="0"/>
          </a:p>
          <a:p>
            <a:endParaRPr lang="sk-SK" dirty="0"/>
          </a:p>
          <a:p>
            <a:r>
              <a:rPr lang="sk-SK" dirty="0"/>
              <a:t>V</a:t>
            </a:r>
            <a:r>
              <a:rPr lang="en-US" dirty="0" err="1"/>
              <a:t>ážne</a:t>
            </a:r>
            <a:r>
              <a:rPr lang="en-US" dirty="0"/>
              <a:t> </a:t>
            </a:r>
            <a:r>
              <a:rPr lang="en-US" dirty="0" err="1"/>
              <a:t>problémy</a:t>
            </a:r>
            <a:r>
              <a:rPr lang="en-US" dirty="0"/>
              <a:t> </a:t>
            </a:r>
            <a:r>
              <a:rPr lang="en-US" dirty="0" err="1"/>
              <a:t>vo</a:t>
            </a:r>
            <a:r>
              <a:rPr lang="en-US" dirty="0"/>
              <a:t> </a:t>
            </a:r>
            <a:r>
              <a:rPr lang="en-US" dirty="0" err="1"/>
              <a:t>finančnom</a:t>
            </a:r>
            <a:r>
              <a:rPr lang="en-US" dirty="0"/>
              <a:t> </a:t>
            </a:r>
            <a:r>
              <a:rPr lang="en-US" dirty="0" err="1"/>
              <a:t>sektore</a:t>
            </a:r>
            <a:r>
              <a:rPr lang="en-US" dirty="0"/>
              <a:t> </a:t>
            </a:r>
            <a:r>
              <a:rPr lang="sk-SK" dirty="0"/>
              <a:t>NEZNAMENAJÚ </a:t>
            </a:r>
            <a:r>
              <a:rPr lang="en-US" dirty="0" err="1"/>
              <a:t>automaticky</a:t>
            </a:r>
            <a:r>
              <a:rPr lang="en-US" dirty="0"/>
              <a:t> </a:t>
            </a:r>
            <a:r>
              <a:rPr lang="en-US" dirty="0" err="1"/>
              <a:t>veľký</a:t>
            </a:r>
            <a:r>
              <a:rPr lang="en-US" dirty="0"/>
              <a:t> </a:t>
            </a:r>
            <a:r>
              <a:rPr lang="en-US" dirty="0" err="1"/>
              <a:t>prepad</a:t>
            </a:r>
            <a:r>
              <a:rPr lang="en-US" dirty="0"/>
              <a:t> HDP</a:t>
            </a:r>
            <a:r>
              <a:rPr lang="sk-SK" dirty="0"/>
              <a:t>.</a:t>
            </a:r>
          </a:p>
          <a:p>
            <a:r>
              <a:rPr lang="en-US" dirty="0" err="1"/>
              <a:t>Zemetrasenie</a:t>
            </a:r>
            <a:r>
              <a:rPr lang="en-US" dirty="0"/>
              <a:t> </a:t>
            </a:r>
            <a:r>
              <a:rPr lang="en-US" dirty="0" err="1"/>
              <a:t>vo</a:t>
            </a:r>
            <a:r>
              <a:rPr lang="en-US" dirty="0"/>
              <a:t> </a:t>
            </a:r>
            <a:r>
              <a:rPr lang="en-US" dirty="0" err="1"/>
              <a:t>financiách</a:t>
            </a:r>
            <a:r>
              <a:rPr lang="en-US" dirty="0"/>
              <a:t> s </a:t>
            </a:r>
            <a:r>
              <a:rPr lang="en-US" dirty="0" err="1"/>
              <a:t>intenzitou</a:t>
            </a:r>
            <a:r>
              <a:rPr lang="en-US" dirty="0"/>
              <a:t> 7 („</a:t>
            </a:r>
            <a:r>
              <a:rPr lang="en-US" dirty="0" err="1"/>
              <a:t>Romerovej</a:t>
            </a:r>
            <a:r>
              <a:rPr lang="en-US" dirty="0"/>
              <a:t> </a:t>
            </a:r>
            <a:r>
              <a:rPr lang="en-US" dirty="0" err="1"/>
              <a:t>stupnice</a:t>
            </a:r>
            <a:r>
              <a:rPr lang="en-US" dirty="0"/>
              <a:t>“) </a:t>
            </a:r>
            <a:r>
              <a:rPr lang="en-US" dirty="0" err="1"/>
              <a:t>síce</a:t>
            </a:r>
            <a:r>
              <a:rPr lang="en-US" dirty="0"/>
              <a:t> </a:t>
            </a:r>
            <a:r>
              <a:rPr lang="en-US" dirty="0" err="1"/>
              <a:t>znamená</a:t>
            </a:r>
            <a:r>
              <a:rPr lang="en-US" dirty="0"/>
              <a:t> </a:t>
            </a:r>
            <a:r>
              <a:rPr lang="en-US" i="1" dirty="0"/>
              <a:t>v </a:t>
            </a:r>
            <a:r>
              <a:rPr lang="en-US" i="1" dirty="0" err="1"/>
              <a:t>priemere</a:t>
            </a:r>
            <a:r>
              <a:rPr lang="en-US" dirty="0"/>
              <a:t> </a:t>
            </a:r>
            <a:r>
              <a:rPr lang="en-US" dirty="0" err="1"/>
              <a:t>pokles</a:t>
            </a:r>
            <a:r>
              <a:rPr lang="en-US" dirty="0"/>
              <a:t> HDP o 5 % v </a:t>
            </a:r>
            <a:r>
              <a:rPr lang="en-US" dirty="0" err="1"/>
              <a:t>horizonte</a:t>
            </a:r>
            <a:r>
              <a:rPr lang="en-US" dirty="0"/>
              <a:t> 3 </a:t>
            </a:r>
            <a:r>
              <a:rPr lang="en-US" dirty="0" err="1"/>
              <a:t>až</a:t>
            </a:r>
            <a:r>
              <a:rPr lang="en-US" dirty="0"/>
              <a:t> 4 </a:t>
            </a:r>
            <a:r>
              <a:rPr lang="en-US" dirty="0" err="1"/>
              <a:t>rokov</a:t>
            </a:r>
            <a:r>
              <a:rPr lang="en-US" dirty="0"/>
              <a:t>, </a:t>
            </a:r>
            <a:r>
              <a:rPr lang="en-US" dirty="0" err="1"/>
              <a:t>avšak</a:t>
            </a:r>
            <a:r>
              <a:rPr lang="en-US" dirty="0"/>
              <a:t> </a:t>
            </a:r>
            <a:r>
              <a:rPr lang="en-US" dirty="0" err="1"/>
              <a:t>medzi</a:t>
            </a:r>
            <a:r>
              <a:rPr lang="en-US" dirty="0"/>
              <a:t> </a:t>
            </a:r>
            <a:r>
              <a:rPr lang="en-US" dirty="0" err="1"/>
              <a:t>krajinami</a:t>
            </a:r>
            <a:r>
              <a:rPr lang="en-US" dirty="0"/>
              <a:t> </a:t>
            </a:r>
            <a:r>
              <a:rPr lang="en-US" dirty="0" err="1"/>
              <a:t>sú</a:t>
            </a:r>
            <a:r>
              <a:rPr lang="en-US" dirty="0"/>
              <a:t> </a:t>
            </a:r>
            <a:r>
              <a:rPr lang="en-US" dirty="0" err="1"/>
              <a:t>veľké</a:t>
            </a:r>
            <a:r>
              <a:rPr lang="en-US" dirty="0"/>
              <a:t> </a:t>
            </a:r>
            <a:r>
              <a:rPr lang="en-US" dirty="0" err="1"/>
              <a:t>rozdiely</a:t>
            </a:r>
            <a:r>
              <a:rPr lang="en-US" dirty="0"/>
              <a:t>. </a:t>
            </a:r>
            <a:r>
              <a:rPr lang="en-US" dirty="0" err="1"/>
              <a:t>Sú</a:t>
            </a:r>
            <a:r>
              <a:rPr lang="en-US" dirty="0"/>
              <a:t> </a:t>
            </a:r>
            <a:r>
              <a:rPr lang="en-US" dirty="0" err="1"/>
              <a:t>také</a:t>
            </a:r>
            <a:r>
              <a:rPr lang="en-US" dirty="0"/>
              <a:t>, </a:t>
            </a:r>
            <a:r>
              <a:rPr lang="en-US" dirty="0" err="1"/>
              <a:t>ktoré</a:t>
            </a:r>
            <a:r>
              <a:rPr lang="en-US" dirty="0"/>
              <a:t> </a:t>
            </a:r>
            <a:r>
              <a:rPr lang="en-US" dirty="0" err="1"/>
              <a:t>prejdú</a:t>
            </a:r>
            <a:r>
              <a:rPr lang="en-US" dirty="0"/>
              <a:t> </a:t>
            </a:r>
            <a:r>
              <a:rPr lang="en-US" dirty="0" err="1"/>
              <a:t>cez</a:t>
            </a:r>
            <a:r>
              <a:rPr lang="en-US" dirty="0"/>
              <a:t> </a:t>
            </a:r>
            <a:r>
              <a:rPr lang="en-US" dirty="0" err="1"/>
              <a:t>finančné</a:t>
            </a:r>
            <a:r>
              <a:rPr lang="en-US" dirty="0"/>
              <a:t> </a:t>
            </a:r>
            <a:r>
              <a:rPr lang="en-US" dirty="0" err="1"/>
              <a:t>ťažkosti</a:t>
            </a:r>
            <a:r>
              <a:rPr lang="en-US" dirty="0"/>
              <a:t> bez </a:t>
            </a:r>
            <a:r>
              <a:rPr lang="en-US" dirty="0" err="1"/>
              <a:t>väčších</a:t>
            </a:r>
            <a:r>
              <a:rPr lang="en-US" dirty="0"/>
              <a:t> </a:t>
            </a:r>
            <a:r>
              <a:rPr lang="en-US" dirty="0" err="1"/>
              <a:t>problémov</a:t>
            </a:r>
            <a:r>
              <a:rPr lang="en-US" dirty="0"/>
              <a:t>, ale </a:t>
            </a:r>
            <a:r>
              <a:rPr lang="en-US" dirty="0" err="1"/>
              <a:t>aj</a:t>
            </a:r>
            <a:r>
              <a:rPr lang="en-US" dirty="0"/>
              <a:t> </a:t>
            </a:r>
            <a:r>
              <a:rPr lang="en-US" dirty="0" err="1"/>
              <a:t>také</a:t>
            </a:r>
            <a:r>
              <a:rPr lang="en-US" dirty="0"/>
              <a:t>, </a:t>
            </a:r>
            <a:r>
              <a:rPr lang="en-US" dirty="0" err="1"/>
              <a:t>kde</a:t>
            </a:r>
            <a:r>
              <a:rPr lang="en-US" dirty="0"/>
              <a:t> </a:t>
            </a:r>
            <a:r>
              <a:rPr lang="en-US" dirty="0" err="1"/>
              <a:t>má</a:t>
            </a:r>
            <a:r>
              <a:rPr lang="en-US" dirty="0"/>
              <a:t> </a:t>
            </a:r>
            <a:r>
              <a:rPr lang="en-US" dirty="0" err="1"/>
              <a:t>kríza</a:t>
            </a:r>
            <a:r>
              <a:rPr lang="en-US" dirty="0"/>
              <a:t> </a:t>
            </a:r>
            <a:r>
              <a:rPr lang="en-US" dirty="0" err="1"/>
              <a:t>oveľa</a:t>
            </a:r>
            <a:r>
              <a:rPr lang="en-US" dirty="0"/>
              <a:t> </a:t>
            </a:r>
            <a:r>
              <a:rPr lang="en-US" dirty="0" err="1"/>
              <a:t>vážnejšie</a:t>
            </a:r>
            <a:r>
              <a:rPr lang="en-US" dirty="0"/>
              <a:t> </a:t>
            </a:r>
            <a:r>
              <a:rPr lang="en-US" dirty="0" err="1"/>
              <a:t>následky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životnú</a:t>
            </a:r>
            <a:r>
              <a:rPr lang="en-US" dirty="0"/>
              <a:t> </a:t>
            </a:r>
            <a:r>
              <a:rPr lang="en-US" dirty="0" err="1"/>
              <a:t>úroveň</a:t>
            </a:r>
            <a:r>
              <a:rPr lang="en-US" dirty="0"/>
              <a:t>. Od </a:t>
            </a:r>
            <a:r>
              <a:rPr lang="en-US" dirty="0" err="1"/>
              <a:t>čoho</a:t>
            </a:r>
            <a:r>
              <a:rPr lang="en-US" dirty="0"/>
              <a:t> to </a:t>
            </a:r>
            <a:r>
              <a:rPr lang="en-US" dirty="0" err="1"/>
              <a:t>závisí</a:t>
            </a:r>
            <a:r>
              <a:rPr lang="en-US" dirty="0"/>
              <a:t>?</a:t>
            </a:r>
            <a:endParaRPr lang="sk-SK" dirty="0"/>
          </a:p>
          <a:p>
            <a:endParaRPr lang="sk-SK" dirty="0"/>
          </a:p>
          <a:p>
            <a:r>
              <a:rPr lang="sk-SK" dirty="0"/>
              <a:t>V</a:t>
            </a:r>
            <a:r>
              <a:rPr lang="en-US" dirty="0" err="1"/>
              <a:t>eľmi</a:t>
            </a:r>
            <a:r>
              <a:rPr lang="en-US" dirty="0"/>
              <a:t> </a:t>
            </a:r>
            <a:r>
              <a:rPr lang="en-US" dirty="0" err="1"/>
              <a:t>záleží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veľkosti</a:t>
            </a:r>
            <a:r>
              <a:rPr lang="en-US" dirty="0"/>
              <a:t> </a:t>
            </a:r>
            <a:r>
              <a:rPr lang="en-US" dirty="0" err="1"/>
              <a:t>manévrovacieho</a:t>
            </a:r>
            <a:r>
              <a:rPr lang="en-US" dirty="0"/>
              <a:t> </a:t>
            </a:r>
            <a:r>
              <a:rPr lang="en-US" dirty="0" err="1"/>
              <a:t>priestoru</a:t>
            </a:r>
            <a:r>
              <a:rPr lang="en-US" dirty="0"/>
              <a:t>, </a:t>
            </a:r>
            <a:r>
              <a:rPr lang="en-US" dirty="0" err="1"/>
              <a:t>ktorý</a:t>
            </a:r>
            <a:r>
              <a:rPr lang="en-US" dirty="0"/>
              <a:t> </a:t>
            </a:r>
            <a:r>
              <a:rPr lang="en-US" dirty="0" err="1"/>
              <a:t>majú</a:t>
            </a:r>
            <a:r>
              <a:rPr lang="en-US" dirty="0"/>
              <a:t> </a:t>
            </a:r>
            <a:r>
              <a:rPr lang="en-US" dirty="0" err="1"/>
              <a:t>tvorcovia</a:t>
            </a:r>
            <a:r>
              <a:rPr lang="en-US" dirty="0"/>
              <a:t> </a:t>
            </a:r>
            <a:r>
              <a:rPr lang="en-US" dirty="0" err="1"/>
              <a:t>hospodárskej</a:t>
            </a:r>
            <a:r>
              <a:rPr lang="en-US" dirty="0"/>
              <a:t> </a:t>
            </a:r>
            <a:r>
              <a:rPr lang="en-US" dirty="0" err="1"/>
              <a:t>politiky</a:t>
            </a:r>
            <a:r>
              <a:rPr lang="en-US" dirty="0"/>
              <a:t> k </a:t>
            </a:r>
            <a:r>
              <a:rPr lang="en-US" dirty="0" err="1"/>
              <a:t>dispozícii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začiatku</a:t>
            </a:r>
            <a:r>
              <a:rPr lang="en-US" dirty="0"/>
              <a:t> </a:t>
            </a:r>
            <a:r>
              <a:rPr lang="en-US" dirty="0" err="1"/>
              <a:t>krízy</a:t>
            </a:r>
            <a:r>
              <a:rPr lang="en-US" dirty="0"/>
              <a:t>. </a:t>
            </a:r>
            <a:endParaRPr lang="sk-SK" dirty="0"/>
          </a:p>
          <a:p>
            <a:r>
              <a:rPr lang="sk-SK" dirty="0"/>
              <a:t>A</a:t>
            </a:r>
            <a:r>
              <a:rPr lang="en-US" dirty="0"/>
              <a:t>k </a:t>
            </a:r>
            <a:r>
              <a:rPr lang="en-US" dirty="0" err="1"/>
              <a:t>centrálni</a:t>
            </a:r>
            <a:r>
              <a:rPr lang="en-US" dirty="0"/>
              <a:t> </a:t>
            </a:r>
            <a:r>
              <a:rPr lang="en-US" dirty="0" err="1"/>
              <a:t>bankári</a:t>
            </a:r>
            <a:r>
              <a:rPr lang="en-US" dirty="0"/>
              <a:t> a </a:t>
            </a:r>
            <a:r>
              <a:rPr lang="en-US" dirty="0" err="1"/>
              <a:t>ministri</a:t>
            </a:r>
            <a:r>
              <a:rPr lang="en-US" dirty="0"/>
              <a:t> </a:t>
            </a:r>
            <a:r>
              <a:rPr lang="en-US" dirty="0" err="1"/>
              <a:t>financií</a:t>
            </a:r>
            <a:r>
              <a:rPr lang="en-US" dirty="0"/>
              <a:t> </a:t>
            </a:r>
            <a:r>
              <a:rPr lang="en-US" dirty="0" err="1"/>
              <a:t>vo</a:t>
            </a:r>
            <a:r>
              <a:rPr lang="en-US" dirty="0"/>
              <a:t> </a:t>
            </a:r>
            <a:r>
              <a:rPr lang="en-US" dirty="0" err="1"/>
              <a:t>svojich</a:t>
            </a:r>
            <a:r>
              <a:rPr lang="en-US" dirty="0"/>
              <a:t> </a:t>
            </a:r>
            <a:r>
              <a:rPr lang="en-US" dirty="0" err="1"/>
              <a:t>stabilizačných</a:t>
            </a:r>
            <a:r>
              <a:rPr lang="en-US" dirty="0"/>
              <a:t> </a:t>
            </a:r>
            <a:r>
              <a:rPr lang="en-US" dirty="0" err="1"/>
              <a:t>snahách</a:t>
            </a:r>
            <a:r>
              <a:rPr lang="en-US" dirty="0"/>
              <a:t> </a:t>
            </a:r>
            <a:r>
              <a:rPr lang="en-US" dirty="0" err="1"/>
              <a:t>nie</a:t>
            </a:r>
            <a:r>
              <a:rPr lang="en-US" dirty="0"/>
              <a:t> </a:t>
            </a:r>
            <a:r>
              <a:rPr lang="en-US" dirty="0" err="1"/>
              <a:t>sú</a:t>
            </a:r>
            <a:r>
              <a:rPr lang="en-US" dirty="0"/>
              <a:t> </a:t>
            </a:r>
            <a:r>
              <a:rPr lang="en-US" dirty="0" err="1"/>
              <a:t>obmedzení</a:t>
            </a:r>
            <a:r>
              <a:rPr lang="en-US" dirty="0"/>
              <a:t>, </a:t>
            </a:r>
            <a:r>
              <a:rPr lang="en-US" dirty="0" err="1"/>
              <a:t>šanca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úspech</a:t>
            </a:r>
            <a:r>
              <a:rPr lang="en-US" dirty="0"/>
              <a:t> </a:t>
            </a:r>
            <a:r>
              <a:rPr lang="en-US" dirty="0" err="1"/>
              <a:t>je</a:t>
            </a:r>
            <a:r>
              <a:rPr lang="en-US" dirty="0"/>
              <a:t> </a:t>
            </a:r>
            <a:r>
              <a:rPr lang="en-US" dirty="0" err="1"/>
              <a:t>veľká</a:t>
            </a:r>
            <a:r>
              <a:rPr lang="en-US" dirty="0"/>
              <a:t>. </a:t>
            </a:r>
            <a:endParaRPr lang="sk-SK" dirty="0"/>
          </a:p>
          <a:p>
            <a:r>
              <a:rPr lang="en-US" dirty="0" err="1"/>
              <a:t>Ak</a:t>
            </a:r>
            <a:r>
              <a:rPr lang="en-US" dirty="0"/>
              <a:t> to </a:t>
            </a:r>
            <a:r>
              <a:rPr lang="en-US" dirty="0" err="1"/>
              <a:t>rozmeníme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drobné</a:t>
            </a:r>
            <a:r>
              <a:rPr lang="en-US" dirty="0"/>
              <a:t>, </a:t>
            </a:r>
            <a:r>
              <a:rPr lang="en-US" dirty="0" err="1"/>
              <a:t>úrokové</a:t>
            </a:r>
            <a:r>
              <a:rPr lang="en-US" dirty="0"/>
              <a:t> </a:t>
            </a:r>
            <a:r>
              <a:rPr lang="en-US" dirty="0" err="1"/>
              <a:t>sadzby</a:t>
            </a:r>
            <a:r>
              <a:rPr lang="en-US" dirty="0"/>
              <a:t> </a:t>
            </a:r>
            <a:r>
              <a:rPr lang="en-US" dirty="0" err="1"/>
              <a:t>dostatočne</a:t>
            </a:r>
            <a:r>
              <a:rPr lang="en-US" dirty="0"/>
              <a:t> </a:t>
            </a:r>
            <a:r>
              <a:rPr lang="en-US" dirty="0" err="1"/>
              <a:t>vzdialené</a:t>
            </a:r>
            <a:r>
              <a:rPr lang="en-US" dirty="0"/>
              <a:t> od </a:t>
            </a:r>
            <a:r>
              <a:rPr lang="en-US" dirty="0" err="1"/>
              <a:t>nuly</a:t>
            </a:r>
            <a:r>
              <a:rPr lang="en-US" dirty="0"/>
              <a:t> a </a:t>
            </a:r>
            <a:r>
              <a:rPr lang="en-US" dirty="0" err="1"/>
              <a:t>nízky</a:t>
            </a:r>
            <a:r>
              <a:rPr lang="en-US" dirty="0"/>
              <a:t> </a:t>
            </a:r>
            <a:r>
              <a:rPr lang="en-US" dirty="0" err="1"/>
              <a:t>verejný</a:t>
            </a:r>
            <a:r>
              <a:rPr lang="en-US" dirty="0"/>
              <a:t> </a:t>
            </a:r>
            <a:r>
              <a:rPr lang="en-US" dirty="0" err="1"/>
              <a:t>dlh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začiatku</a:t>
            </a:r>
            <a:r>
              <a:rPr lang="en-US" dirty="0"/>
              <a:t> </a:t>
            </a:r>
            <a:r>
              <a:rPr lang="en-US" dirty="0" err="1"/>
              <a:t>krízy</a:t>
            </a:r>
            <a:r>
              <a:rPr lang="en-US" dirty="0"/>
              <a:t> </a:t>
            </a:r>
            <a:r>
              <a:rPr lang="en-US" dirty="0" err="1"/>
              <a:t>sú</a:t>
            </a:r>
            <a:r>
              <a:rPr lang="en-US" dirty="0"/>
              <a:t> </a:t>
            </a:r>
            <a:r>
              <a:rPr lang="en-US" dirty="0" err="1"/>
              <a:t>veľkou</a:t>
            </a:r>
            <a:r>
              <a:rPr lang="en-US" dirty="0"/>
              <a:t> </a:t>
            </a:r>
            <a:r>
              <a:rPr lang="en-US" dirty="0" err="1"/>
              <a:t>devízou</a:t>
            </a:r>
            <a:r>
              <a:rPr lang="en-US" dirty="0"/>
              <a:t>. Na </a:t>
            </a:r>
            <a:r>
              <a:rPr lang="en-US" dirty="0" err="1"/>
              <a:t>obrázku</a:t>
            </a:r>
            <a:r>
              <a:rPr lang="en-US" dirty="0"/>
              <a:t> </a:t>
            </a:r>
            <a:r>
              <a:rPr lang="en-US" dirty="0" err="1"/>
              <a:t>je</a:t>
            </a:r>
            <a:r>
              <a:rPr lang="en-US" dirty="0"/>
              <a:t> </a:t>
            </a:r>
            <a:r>
              <a:rPr lang="en-US" dirty="0" err="1"/>
              <a:t>vývoj</a:t>
            </a:r>
            <a:r>
              <a:rPr lang="en-US" dirty="0"/>
              <a:t> HDP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kríze</a:t>
            </a:r>
            <a:r>
              <a:rPr lang="en-US" dirty="0"/>
              <a:t> (s </a:t>
            </a:r>
            <a:r>
              <a:rPr lang="en-US" dirty="0" err="1"/>
              <a:t>intenzitou</a:t>
            </a:r>
            <a:r>
              <a:rPr lang="en-US" dirty="0"/>
              <a:t> 7) v </a:t>
            </a:r>
            <a:r>
              <a:rPr lang="en-US" dirty="0" err="1"/>
              <a:t>krajinách</a:t>
            </a:r>
            <a:r>
              <a:rPr lang="en-US" dirty="0"/>
              <a:t> s </a:t>
            </a:r>
            <a:r>
              <a:rPr lang="en-US" dirty="0" err="1"/>
              <a:t>dostatočným</a:t>
            </a:r>
            <a:r>
              <a:rPr lang="en-US" dirty="0"/>
              <a:t> </a:t>
            </a:r>
            <a:r>
              <a:rPr lang="en-US" dirty="0" err="1"/>
              <a:t>fiškálnym</a:t>
            </a:r>
            <a:r>
              <a:rPr lang="en-US" dirty="0"/>
              <a:t> </a:t>
            </a:r>
            <a:r>
              <a:rPr lang="en-US" dirty="0" err="1"/>
              <a:t>priestorom</a:t>
            </a:r>
            <a:r>
              <a:rPr lang="en-US" dirty="0"/>
              <a:t> (</a:t>
            </a:r>
            <a:r>
              <a:rPr lang="en-US" dirty="0" err="1"/>
              <a:t>nízky</a:t>
            </a:r>
            <a:r>
              <a:rPr lang="en-US" dirty="0"/>
              <a:t> </a:t>
            </a:r>
            <a:r>
              <a:rPr lang="en-US" dirty="0" err="1"/>
              <a:t>dlh</a:t>
            </a:r>
            <a:r>
              <a:rPr lang="en-US" dirty="0"/>
              <a:t>) a </a:t>
            </a:r>
            <a:r>
              <a:rPr lang="en-US" dirty="0" err="1"/>
              <a:t>krajinách</a:t>
            </a:r>
            <a:r>
              <a:rPr lang="en-US" dirty="0"/>
              <a:t> bez </a:t>
            </a:r>
            <a:r>
              <a:rPr lang="en-US" dirty="0" err="1"/>
              <a:t>možností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veľké</a:t>
            </a:r>
            <a:r>
              <a:rPr lang="en-US" dirty="0"/>
              <a:t> </a:t>
            </a:r>
            <a:r>
              <a:rPr lang="en-US" dirty="0" err="1"/>
              <a:t>fiškálne</a:t>
            </a:r>
            <a:r>
              <a:rPr lang="en-US" dirty="0"/>
              <a:t> </a:t>
            </a:r>
            <a:r>
              <a:rPr lang="en-US" dirty="0" err="1"/>
              <a:t>stimulačné</a:t>
            </a:r>
            <a:r>
              <a:rPr lang="en-US" dirty="0"/>
              <a:t> </a:t>
            </a:r>
            <a:r>
              <a:rPr lang="en-US" dirty="0" err="1"/>
              <a:t>opatrenia</a:t>
            </a:r>
            <a:r>
              <a:rPr lang="en-US" dirty="0"/>
              <a:t>. </a:t>
            </a:r>
            <a:r>
              <a:rPr lang="en-US" dirty="0" err="1"/>
              <a:t>Rozdiely</a:t>
            </a:r>
            <a:r>
              <a:rPr lang="en-US" dirty="0"/>
              <a:t> </a:t>
            </a:r>
            <a:r>
              <a:rPr lang="en-US" dirty="0" err="1"/>
              <a:t>sú</a:t>
            </a:r>
            <a:r>
              <a:rPr lang="en-US" dirty="0"/>
              <a:t> </a:t>
            </a:r>
            <a:r>
              <a:rPr lang="en-US" dirty="0" err="1"/>
              <a:t>značné</a:t>
            </a:r>
            <a:r>
              <a:rPr lang="en-US" dirty="0"/>
              <a:t>.</a:t>
            </a:r>
            <a:endParaRPr lang="sk-SK" dirty="0"/>
          </a:p>
          <a:p>
            <a:endParaRPr lang="sk-SK" dirty="0"/>
          </a:p>
          <a:p>
            <a:r>
              <a:rPr lang="en-US" dirty="0" err="1"/>
              <a:t>Štúdia</a:t>
            </a:r>
            <a:r>
              <a:rPr lang="en-US" dirty="0"/>
              <a:t> pre </a:t>
            </a:r>
            <a:r>
              <a:rPr lang="en-US" dirty="0" err="1"/>
              <a:t>stredne</a:t>
            </a:r>
            <a:r>
              <a:rPr lang="en-US" dirty="0"/>
              <a:t> </a:t>
            </a:r>
            <a:r>
              <a:rPr lang="en-US" dirty="0" err="1"/>
              <a:t>silnú</a:t>
            </a:r>
            <a:r>
              <a:rPr lang="en-US" dirty="0"/>
              <a:t> </a:t>
            </a:r>
            <a:r>
              <a:rPr lang="en-US" dirty="0" err="1"/>
              <a:t>finančnú</a:t>
            </a:r>
            <a:r>
              <a:rPr lang="en-US" dirty="0"/>
              <a:t> </a:t>
            </a:r>
            <a:r>
              <a:rPr lang="en-US" dirty="0" err="1"/>
              <a:t>krízu</a:t>
            </a:r>
            <a:r>
              <a:rPr lang="en-US" dirty="0"/>
              <a:t> </a:t>
            </a:r>
            <a:r>
              <a:rPr lang="en-US" dirty="0" err="1"/>
              <a:t>ukazuje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krajiny</a:t>
            </a:r>
            <a:r>
              <a:rPr lang="en-US" dirty="0"/>
              <a:t> bez </a:t>
            </a:r>
            <a:r>
              <a:rPr lang="en-US" dirty="0" err="1"/>
              <a:t>možností</a:t>
            </a:r>
            <a:r>
              <a:rPr lang="en-US" dirty="0"/>
              <a:t> </a:t>
            </a:r>
            <a:r>
              <a:rPr lang="en-US" dirty="0" err="1"/>
              <a:t>použiť</a:t>
            </a:r>
            <a:r>
              <a:rPr lang="en-US" dirty="0"/>
              <a:t> </a:t>
            </a:r>
            <a:r>
              <a:rPr lang="en-US" dirty="0" err="1"/>
              <a:t>veľkú</a:t>
            </a:r>
            <a:r>
              <a:rPr lang="en-US" dirty="0"/>
              <a:t> </a:t>
            </a:r>
            <a:r>
              <a:rPr lang="en-US" dirty="0" err="1"/>
              <a:t>dávku</a:t>
            </a:r>
            <a:r>
              <a:rPr lang="en-US" dirty="0"/>
              <a:t> </a:t>
            </a:r>
            <a:r>
              <a:rPr lang="en-US" i="1" dirty="0" err="1"/>
              <a:t>štandardnej</a:t>
            </a:r>
            <a:r>
              <a:rPr lang="en-US" dirty="0"/>
              <a:t> </a:t>
            </a:r>
            <a:r>
              <a:rPr lang="en-US" dirty="0" err="1"/>
              <a:t>monetárnej</a:t>
            </a:r>
            <a:r>
              <a:rPr lang="en-US" dirty="0"/>
              <a:t> </a:t>
            </a:r>
            <a:r>
              <a:rPr lang="en-US" dirty="0" err="1"/>
              <a:t>expanzie</a:t>
            </a:r>
            <a:r>
              <a:rPr lang="en-US" dirty="0"/>
              <a:t> (</a:t>
            </a:r>
            <a:r>
              <a:rPr lang="en-US" dirty="0" err="1"/>
              <a:t>zníženie</a:t>
            </a:r>
            <a:r>
              <a:rPr lang="en-US" dirty="0"/>
              <a:t> </a:t>
            </a:r>
            <a:r>
              <a:rPr lang="en-US" dirty="0" err="1"/>
              <a:t>úrokových</a:t>
            </a:r>
            <a:r>
              <a:rPr lang="en-US" dirty="0"/>
              <a:t> </a:t>
            </a:r>
            <a:r>
              <a:rPr lang="en-US" dirty="0" err="1"/>
              <a:t>sadzieb</a:t>
            </a:r>
            <a:r>
              <a:rPr lang="en-US" dirty="0"/>
              <a:t>) a </a:t>
            </a:r>
            <a:r>
              <a:rPr lang="en-US" dirty="0" err="1"/>
              <a:t>fiškálne</a:t>
            </a:r>
            <a:r>
              <a:rPr lang="en-US" dirty="0"/>
              <a:t> </a:t>
            </a:r>
            <a:r>
              <a:rPr lang="en-US" dirty="0" err="1"/>
              <a:t>stimuly</a:t>
            </a:r>
            <a:r>
              <a:rPr lang="en-US" dirty="0"/>
              <a:t> </a:t>
            </a:r>
            <a:r>
              <a:rPr lang="en-US" dirty="0" err="1"/>
              <a:t>môžu</a:t>
            </a:r>
            <a:r>
              <a:rPr lang="en-US" dirty="0"/>
              <a:t> </a:t>
            </a:r>
            <a:r>
              <a:rPr lang="en-US" dirty="0" err="1"/>
              <a:t>čakať</a:t>
            </a:r>
            <a:r>
              <a:rPr lang="en-US" dirty="0"/>
              <a:t> </a:t>
            </a:r>
            <a:r>
              <a:rPr lang="en-US" dirty="0" err="1"/>
              <a:t>prepad</a:t>
            </a:r>
            <a:r>
              <a:rPr lang="en-US" dirty="0"/>
              <a:t> HDP o </a:t>
            </a:r>
            <a:r>
              <a:rPr lang="en-US" dirty="0" err="1"/>
              <a:t>takmer</a:t>
            </a:r>
            <a:r>
              <a:rPr lang="en-US" dirty="0"/>
              <a:t> 10 %. </a:t>
            </a:r>
            <a:endParaRPr lang="sk-SK" dirty="0"/>
          </a:p>
          <a:p>
            <a:r>
              <a:rPr lang="en-US" dirty="0" err="1"/>
              <a:t>Naopak</a:t>
            </a:r>
            <a:r>
              <a:rPr lang="en-US" dirty="0"/>
              <a:t>, </a:t>
            </a:r>
            <a:r>
              <a:rPr lang="en-US" dirty="0" err="1"/>
              <a:t>štáty</a:t>
            </a:r>
            <a:r>
              <a:rPr lang="en-US" dirty="0"/>
              <a:t> s </a:t>
            </a:r>
            <a:r>
              <a:rPr lang="en-US" dirty="0" err="1"/>
              <a:t>dostatočnou</a:t>
            </a:r>
            <a:r>
              <a:rPr lang="en-US" dirty="0"/>
              <a:t> </a:t>
            </a:r>
            <a:r>
              <a:rPr lang="en-US" dirty="0" err="1"/>
              <a:t>menovou</a:t>
            </a:r>
            <a:r>
              <a:rPr lang="en-US" dirty="0"/>
              <a:t> a </a:t>
            </a:r>
            <a:r>
              <a:rPr lang="en-US" dirty="0" err="1"/>
              <a:t>fiškálnou</a:t>
            </a:r>
            <a:r>
              <a:rPr lang="en-US" dirty="0"/>
              <a:t> </a:t>
            </a:r>
            <a:r>
              <a:rPr lang="en-US" dirty="0" err="1"/>
              <a:t>muníciou</a:t>
            </a:r>
            <a:r>
              <a:rPr lang="en-US" dirty="0"/>
              <a:t> </a:t>
            </a:r>
            <a:r>
              <a:rPr lang="en-US" dirty="0" err="1"/>
              <a:t>dokážu</a:t>
            </a:r>
            <a:r>
              <a:rPr lang="en-US" dirty="0"/>
              <a:t> </a:t>
            </a:r>
            <a:r>
              <a:rPr lang="en-US" dirty="0" err="1"/>
              <a:t>vyviaznuť</a:t>
            </a:r>
            <a:r>
              <a:rPr lang="en-US" dirty="0"/>
              <a:t> z </a:t>
            </a:r>
            <a:r>
              <a:rPr lang="en-US" dirty="0" err="1"/>
              <a:t>nepríjemností</a:t>
            </a:r>
            <a:r>
              <a:rPr lang="en-US" dirty="0"/>
              <a:t> </a:t>
            </a:r>
            <a:r>
              <a:rPr lang="en-US" dirty="0" err="1"/>
              <a:t>len</a:t>
            </a:r>
            <a:r>
              <a:rPr lang="en-US" dirty="0"/>
              <a:t> s 1-percentným </a:t>
            </a:r>
            <a:r>
              <a:rPr lang="en-US" dirty="0" err="1"/>
              <a:t>prepadom</a:t>
            </a:r>
            <a:r>
              <a:rPr lang="en-US" dirty="0"/>
              <a:t> HDP.</a:t>
            </a:r>
            <a:endParaRPr lang="sk-SK" dirty="0"/>
          </a:p>
          <a:p>
            <a:endParaRPr lang="sk-SK" dirty="0"/>
          </a:p>
          <a:p>
            <a:r>
              <a:rPr lang="en-US" dirty="0" err="1"/>
              <a:t>Čo</a:t>
            </a:r>
            <a:r>
              <a:rPr lang="en-US" dirty="0"/>
              <a:t> z </a:t>
            </a:r>
            <a:r>
              <a:rPr lang="en-US" dirty="0" err="1"/>
              <a:t>toho</a:t>
            </a:r>
            <a:r>
              <a:rPr lang="en-US" dirty="0"/>
              <a:t> </a:t>
            </a:r>
            <a:r>
              <a:rPr lang="en-US" dirty="0" err="1"/>
              <a:t>vyplýva</a:t>
            </a:r>
            <a:r>
              <a:rPr lang="en-US" dirty="0"/>
              <a:t> pre </a:t>
            </a:r>
            <a:r>
              <a:rPr lang="en-US" dirty="0" err="1"/>
              <a:t>Slovensko</a:t>
            </a:r>
            <a:r>
              <a:rPr lang="en-US" dirty="0"/>
              <a:t>? </a:t>
            </a:r>
            <a:endParaRPr lang="sk-SK" dirty="0"/>
          </a:p>
          <a:p>
            <a:r>
              <a:rPr lang="en-US" dirty="0" err="1"/>
              <a:t>Vzhľadom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to,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úrokové</a:t>
            </a:r>
            <a:r>
              <a:rPr lang="en-US" dirty="0"/>
              <a:t> </a:t>
            </a:r>
            <a:r>
              <a:rPr lang="en-US" dirty="0" err="1"/>
              <a:t>sadzby</a:t>
            </a:r>
            <a:r>
              <a:rPr lang="en-US" dirty="0"/>
              <a:t> v </a:t>
            </a:r>
            <a:r>
              <a:rPr lang="en-US" dirty="0" err="1"/>
              <a:t>eurozóne</a:t>
            </a:r>
            <a:r>
              <a:rPr lang="en-US" dirty="0"/>
              <a:t> </a:t>
            </a:r>
            <a:r>
              <a:rPr lang="en-US" dirty="0" err="1"/>
              <a:t>sú</a:t>
            </a:r>
            <a:r>
              <a:rPr lang="en-US" dirty="0"/>
              <a:t> </a:t>
            </a:r>
            <a:r>
              <a:rPr lang="en-US" dirty="0" err="1"/>
              <a:t>naďalej</a:t>
            </a:r>
            <a:r>
              <a:rPr lang="en-US" dirty="0"/>
              <a:t> v </a:t>
            </a:r>
            <a:r>
              <a:rPr lang="en-US" dirty="0" err="1"/>
              <a:t>blízkosti</a:t>
            </a:r>
            <a:r>
              <a:rPr lang="en-US" dirty="0"/>
              <a:t> </a:t>
            </a:r>
            <a:r>
              <a:rPr lang="en-US" dirty="0" err="1"/>
              <a:t>nuly</a:t>
            </a:r>
            <a:r>
              <a:rPr lang="en-US" dirty="0"/>
              <a:t>, </a:t>
            </a:r>
            <a:r>
              <a:rPr lang="en-US" dirty="0" err="1"/>
              <a:t>jedinou</a:t>
            </a:r>
            <a:r>
              <a:rPr lang="en-US" dirty="0"/>
              <a:t> </a:t>
            </a:r>
            <a:r>
              <a:rPr lang="en-US" dirty="0" err="1"/>
              <a:t>účinnou</a:t>
            </a:r>
            <a:r>
              <a:rPr lang="en-US" dirty="0"/>
              <a:t> </a:t>
            </a:r>
            <a:r>
              <a:rPr lang="en-US" dirty="0" err="1"/>
              <a:t>zbraňou</a:t>
            </a:r>
            <a:r>
              <a:rPr lang="en-US" dirty="0"/>
              <a:t> </a:t>
            </a:r>
            <a:r>
              <a:rPr lang="en-US" dirty="0" err="1"/>
              <a:t>proti</a:t>
            </a:r>
            <a:r>
              <a:rPr lang="en-US" dirty="0"/>
              <a:t> </a:t>
            </a:r>
            <a:r>
              <a:rPr lang="en-US" dirty="0" err="1"/>
              <a:t>zlým</a:t>
            </a:r>
            <a:r>
              <a:rPr lang="en-US" dirty="0"/>
              <a:t> </a:t>
            </a:r>
            <a:r>
              <a:rPr lang="en-US" dirty="0" err="1"/>
              <a:t>správam</a:t>
            </a:r>
            <a:r>
              <a:rPr lang="en-US" dirty="0"/>
              <a:t> </a:t>
            </a:r>
            <a:r>
              <a:rPr lang="en-US" dirty="0" err="1"/>
              <a:t>je</a:t>
            </a:r>
            <a:r>
              <a:rPr lang="en-US" dirty="0"/>
              <a:t> </a:t>
            </a:r>
            <a:r>
              <a:rPr lang="en-US" dirty="0" err="1"/>
              <a:t>fiškálna</a:t>
            </a:r>
            <a:r>
              <a:rPr lang="en-US" dirty="0"/>
              <a:t> </a:t>
            </a:r>
            <a:r>
              <a:rPr lang="en-US" dirty="0" err="1"/>
              <a:t>stabilizácia</a:t>
            </a:r>
            <a:r>
              <a:rPr lang="en-US" dirty="0"/>
              <a:t>.</a:t>
            </a:r>
            <a:endParaRPr lang="sk-SK" dirty="0"/>
          </a:p>
          <a:p>
            <a:r>
              <a:rPr lang="en-US" dirty="0"/>
              <a:t> </a:t>
            </a:r>
            <a:r>
              <a:rPr lang="en-US" dirty="0" err="1"/>
              <a:t>Pritom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m</a:t>
            </a:r>
            <a:r>
              <a:rPr lang="sk-SK" dirty="0"/>
              <a:t>y</a:t>
            </a:r>
            <a:r>
              <a:rPr lang="en-US" dirty="0" err="1"/>
              <a:t>sli</a:t>
            </a:r>
            <a:r>
              <a:rPr lang="en-US" dirty="0"/>
              <a:t> </a:t>
            </a:r>
            <a:r>
              <a:rPr lang="en-US" dirty="0" err="1"/>
              <a:t>netreba</a:t>
            </a:r>
            <a:r>
              <a:rPr lang="en-US" dirty="0"/>
              <a:t> </a:t>
            </a:r>
            <a:r>
              <a:rPr lang="en-US" dirty="0" err="1"/>
              <a:t>mať</a:t>
            </a:r>
            <a:r>
              <a:rPr lang="en-US" dirty="0"/>
              <a:t> </a:t>
            </a:r>
            <a:r>
              <a:rPr lang="en-US" dirty="0" err="1"/>
              <a:t>len</a:t>
            </a:r>
            <a:r>
              <a:rPr lang="en-US" dirty="0"/>
              <a:t> </a:t>
            </a:r>
            <a:r>
              <a:rPr lang="en-US" dirty="0" err="1"/>
              <a:t>veľké</a:t>
            </a:r>
            <a:r>
              <a:rPr lang="en-US" dirty="0"/>
              <a:t> </a:t>
            </a:r>
            <a:r>
              <a:rPr lang="en-US" dirty="0" err="1"/>
              <a:t>finančné</a:t>
            </a:r>
            <a:r>
              <a:rPr lang="en-US" dirty="0"/>
              <a:t> </a:t>
            </a:r>
            <a:r>
              <a:rPr lang="en-US" dirty="0" err="1"/>
              <a:t>krízy</a:t>
            </a:r>
            <a:r>
              <a:rPr lang="en-US" dirty="0"/>
              <a:t>, </a:t>
            </a:r>
            <a:r>
              <a:rPr lang="en-US" dirty="0" err="1"/>
              <a:t>ktoré</a:t>
            </a:r>
            <a:r>
              <a:rPr lang="en-US" dirty="0"/>
              <a:t> </a:t>
            </a:r>
            <a:r>
              <a:rPr lang="en-US" dirty="0" err="1"/>
              <a:t>prichádzajú</a:t>
            </a:r>
            <a:r>
              <a:rPr lang="en-US" dirty="0"/>
              <a:t> </a:t>
            </a:r>
            <a:r>
              <a:rPr lang="en-US" dirty="0" err="1"/>
              <a:t>raz</a:t>
            </a:r>
            <a:r>
              <a:rPr lang="en-US" dirty="0"/>
              <a:t> </a:t>
            </a:r>
            <a:r>
              <a:rPr lang="en-US" dirty="0" err="1"/>
              <a:t>alebo</a:t>
            </a:r>
            <a:r>
              <a:rPr lang="en-US" dirty="0"/>
              <a:t> </a:t>
            </a:r>
            <a:r>
              <a:rPr lang="en-US" dirty="0" err="1"/>
              <a:t>dvakrát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sto</a:t>
            </a:r>
            <a:r>
              <a:rPr lang="en-US" dirty="0"/>
              <a:t> </a:t>
            </a:r>
            <a:r>
              <a:rPr lang="en-US" dirty="0" err="1"/>
              <a:t>rokov</a:t>
            </a:r>
            <a:r>
              <a:rPr lang="en-US" dirty="0"/>
              <a:t>. </a:t>
            </a:r>
            <a:r>
              <a:rPr lang="en-US" dirty="0" err="1"/>
              <a:t>Stredne</a:t>
            </a:r>
            <a:r>
              <a:rPr lang="en-US" dirty="0"/>
              <a:t> </a:t>
            </a:r>
            <a:r>
              <a:rPr lang="en-US" dirty="0" err="1"/>
              <a:t>veľké</a:t>
            </a:r>
            <a:r>
              <a:rPr lang="en-US" dirty="0"/>
              <a:t> </a:t>
            </a:r>
            <a:r>
              <a:rPr lang="en-US" dirty="0" err="1"/>
              <a:t>ťažkosti</a:t>
            </a:r>
            <a:r>
              <a:rPr lang="en-US" dirty="0"/>
              <a:t> </a:t>
            </a:r>
            <a:r>
              <a:rPr lang="en-US" dirty="0" err="1"/>
              <a:t>vo</a:t>
            </a:r>
            <a:r>
              <a:rPr lang="en-US" dirty="0"/>
              <a:t> </a:t>
            </a:r>
            <a:r>
              <a:rPr lang="en-US" dirty="0" err="1"/>
              <a:t>finančnom</a:t>
            </a:r>
            <a:r>
              <a:rPr lang="en-US" dirty="0"/>
              <a:t> </a:t>
            </a:r>
            <a:r>
              <a:rPr lang="en-US" dirty="0" err="1"/>
              <a:t>sektore</a:t>
            </a:r>
            <a:r>
              <a:rPr lang="en-US" dirty="0"/>
              <a:t> </a:t>
            </a:r>
            <a:r>
              <a:rPr lang="en-US" dirty="0" err="1"/>
              <a:t>sú</a:t>
            </a:r>
            <a:r>
              <a:rPr lang="en-US" dirty="0"/>
              <a:t> </a:t>
            </a:r>
            <a:r>
              <a:rPr lang="en-US" dirty="0" err="1"/>
              <a:t>relatívne</a:t>
            </a:r>
            <a:r>
              <a:rPr lang="en-US" dirty="0"/>
              <a:t> </a:t>
            </a:r>
            <a:r>
              <a:rPr lang="en-US" dirty="0" err="1"/>
              <a:t>bežné</a:t>
            </a:r>
            <a:r>
              <a:rPr lang="en-US" dirty="0"/>
              <a:t> (</a:t>
            </a:r>
            <a:r>
              <a:rPr lang="en-US" dirty="0" err="1"/>
              <a:t>raz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10-20 </a:t>
            </a:r>
            <a:r>
              <a:rPr lang="en-US" dirty="0" err="1"/>
              <a:t>rokov</a:t>
            </a:r>
            <a:r>
              <a:rPr lang="en-US" dirty="0"/>
              <a:t>). </a:t>
            </a:r>
            <a:endParaRPr lang="sk-SK" dirty="0"/>
          </a:p>
          <a:p>
            <a:r>
              <a:rPr lang="en-US" dirty="0" err="1"/>
              <a:t>Okrem</a:t>
            </a:r>
            <a:r>
              <a:rPr lang="en-US" dirty="0"/>
              <a:t> </a:t>
            </a:r>
            <a:r>
              <a:rPr lang="en-US" dirty="0" err="1"/>
              <a:t>toho</a:t>
            </a:r>
            <a:r>
              <a:rPr lang="en-US" dirty="0"/>
              <a:t> </a:t>
            </a:r>
            <a:r>
              <a:rPr lang="en-US" dirty="0" err="1"/>
              <a:t>netreba</a:t>
            </a:r>
            <a:r>
              <a:rPr lang="en-US" dirty="0"/>
              <a:t> </a:t>
            </a:r>
            <a:r>
              <a:rPr lang="en-US" dirty="0" err="1"/>
              <a:t>zabúdať</a:t>
            </a:r>
            <a:r>
              <a:rPr lang="en-US" dirty="0"/>
              <a:t> </a:t>
            </a:r>
            <a:r>
              <a:rPr lang="en-US" dirty="0" err="1"/>
              <a:t>ani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iné</a:t>
            </a:r>
            <a:r>
              <a:rPr lang="en-US" dirty="0"/>
              <a:t> </a:t>
            </a:r>
            <a:r>
              <a:rPr lang="en-US" dirty="0" err="1"/>
              <a:t>problémy</a:t>
            </a:r>
            <a:r>
              <a:rPr lang="en-US" dirty="0"/>
              <a:t>, </a:t>
            </a:r>
            <a:r>
              <a:rPr lang="en-US" dirty="0" err="1"/>
              <a:t>ktoré</a:t>
            </a:r>
            <a:r>
              <a:rPr lang="en-US" dirty="0"/>
              <a:t> </a:t>
            </a:r>
            <a:r>
              <a:rPr lang="en-US" dirty="0" err="1"/>
              <a:t>môžu</a:t>
            </a:r>
            <a:r>
              <a:rPr lang="en-US" dirty="0"/>
              <a:t> </a:t>
            </a:r>
            <a:r>
              <a:rPr lang="en-US" dirty="0" err="1"/>
              <a:t>fiškálny</a:t>
            </a:r>
            <a:r>
              <a:rPr lang="en-US" dirty="0"/>
              <a:t> </a:t>
            </a:r>
            <a:r>
              <a:rPr lang="en-US" dirty="0" err="1"/>
              <a:t>priestor</a:t>
            </a:r>
            <a:r>
              <a:rPr lang="en-US" dirty="0"/>
              <a:t> </a:t>
            </a:r>
            <a:r>
              <a:rPr lang="en-US" dirty="0" err="1"/>
              <a:t>obmedziť</a:t>
            </a:r>
            <a:r>
              <a:rPr lang="en-US" dirty="0"/>
              <a:t>: </a:t>
            </a:r>
            <a:r>
              <a:rPr lang="en-US" dirty="0" err="1"/>
              <a:t>starnutie</a:t>
            </a:r>
            <a:r>
              <a:rPr lang="en-US" dirty="0"/>
              <a:t> </a:t>
            </a:r>
            <a:r>
              <a:rPr lang="en-US" dirty="0" err="1"/>
              <a:t>populácie</a:t>
            </a:r>
            <a:r>
              <a:rPr lang="en-US" dirty="0"/>
              <a:t>, </a:t>
            </a:r>
            <a:r>
              <a:rPr lang="en-US" dirty="0" err="1"/>
              <a:t>väčšia</a:t>
            </a:r>
            <a:r>
              <a:rPr lang="en-US" dirty="0"/>
              <a:t> </a:t>
            </a:r>
            <a:r>
              <a:rPr lang="en-US" dirty="0" err="1"/>
              <a:t>recesia</a:t>
            </a:r>
            <a:r>
              <a:rPr lang="en-US" dirty="0"/>
              <a:t> </a:t>
            </a:r>
            <a:r>
              <a:rPr lang="en-US" dirty="0" err="1"/>
              <a:t>alebo</a:t>
            </a:r>
            <a:r>
              <a:rPr lang="en-US" dirty="0"/>
              <a:t> </a:t>
            </a:r>
            <a:r>
              <a:rPr lang="en-US" dirty="0" err="1"/>
              <a:t>napríklad</a:t>
            </a:r>
            <a:r>
              <a:rPr lang="en-US" dirty="0"/>
              <a:t> </a:t>
            </a:r>
            <a:r>
              <a:rPr lang="en-US" dirty="0" err="1"/>
              <a:t>prírodné</a:t>
            </a:r>
            <a:r>
              <a:rPr lang="en-US" dirty="0"/>
              <a:t> </a:t>
            </a:r>
            <a:r>
              <a:rPr lang="en-US" dirty="0" err="1"/>
              <a:t>katastrofy</a:t>
            </a:r>
            <a:r>
              <a:rPr lang="en-US" dirty="0"/>
              <a:t>. </a:t>
            </a:r>
            <a:endParaRPr lang="sk-SK" dirty="0"/>
          </a:p>
          <a:p>
            <a:r>
              <a:rPr lang="en-US" dirty="0"/>
              <a:t>Bolo by </a:t>
            </a:r>
            <a:r>
              <a:rPr lang="en-US" dirty="0" err="1"/>
              <a:t>chybou</a:t>
            </a:r>
            <a:r>
              <a:rPr lang="en-US" dirty="0"/>
              <a:t> </a:t>
            </a:r>
            <a:r>
              <a:rPr lang="en-US" dirty="0" err="1"/>
              <a:t>obmedziť</a:t>
            </a:r>
            <a:r>
              <a:rPr lang="en-US" dirty="0"/>
              <a:t> </a:t>
            </a:r>
            <a:r>
              <a:rPr lang="en-US" dirty="0" err="1"/>
              <a:t>možnosť</a:t>
            </a:r>
            <a:r>
              <a:rPr lang="en-US" dirty="0"/>
              <a:t> </a:t>
            </a:r>
            <a:r>
              <a:rPr lang="en-US" dirty="0" err="1"/>
              <a:t>používania</a:t>
            </a:r>
            <a:r>
              <a:rPr lang="en-US" dirty="0"/>
              <a:t> </a:t>
            </a:r>
            <a:r>
              <a:rPr lang="en-US" dirty="0" err="1"/>
              <a:t>fiškálnych</a:t>
            </a:r>
            <a:r>
              <a:rPr lang="en-US" dirty="0"/>
              <a:t> </a:t>
            </a:r>
            <a:r>
              <a:rPr lang="en-US" dirty="0" err="1"/>
              <a:t>nástrojov</a:t>
            </a:r>
            <a:r>
              <a:rPr lang="en-US" dirty="0"/>
              <a:t> </a:t>
            </a:r>
            <a:r>
              <a:rPr lang="en-US" dirty="0" err="1"/>
              <a:t>nedostatočnou</a:t>
            </a:r>
            <a:r>
              <a:rPr lang="en-US" dirty="0"/>
              <a:t> </a:t>
            </a:r>
            <a:r>
              <a:rPr lang="en-US" dirty="0" err="1"/>
              <a:t>konsolidáciou</a:t>
            </a:r>
            <a:r>
              <a:rPr lang="en-US" dirty="0"/>
              <a:t> v </a:t>
            </a:r>
            <a:r>
              <a:rPr lang="en-US" dirty="0" err="1"/>
              <a:t>dobrých</a:t>
            </a:r>
            <a:r>
              <a:rPr lang="en-US" dirty="0"/>
              <a:t> </a:t>
            </a:r>
            <a:r>
              <a:rPr lang="en-US" dirty="0" err="1"/>
              <a:t>časoch</a:t>
            </a:r>
            <a:r>
              <a:rPr lang="en-US" dirty="0"/>
              <a:t>.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sme</a:t>
            </a:r>
            <a:r>
              <a:rPr lang="en-US" dirty="0"/>
              <a:t> </a:t>
            </a:r>
            <a:r>
              <a:rPr lang="en-US" dirty="0" err="1"/>
              <a:t>videli</a:t>
            </a:r>
            <a:r>
              <a:rPr lang="en-US" dirty="0"/>
              <a:t>, </a:t>
            </a:r>
            <a:r>
              <a:rPr lang="en-US" dirty="0" err="1"/>
              <a:t>následky</a:t>
            </a:r>
            <a:r>
              <a:rPr lang="en-US" dirty="0"/>
              <a:t> pre </a:t>
            </a:r>
            <a:r>
              <a:rPr lang="en-US" dirty="0" err="1"/>
              <a:t>životnú</a:t>
            </a:r>
            <a:r>
              <a:rPr lang="en-US" dirty="0"/>
              <a:t> </a:t>
            </a:r>
            <a:r>
              <a:rPr lang="en-US" dirty="0" err="1"/>
              <a:t>úroveň</a:t>
            </a:r>
            <a:r>
              <a:rPr lang="en-US" dirty="0"/>
              <a:t> </a:t>
            </a:r>
            <a:r>
              <a:rPr lang="en-US" dirty="0" err="1"/>
              <a:t>môžu</a:t>
            </a:r>
            <a:r>
              <a:rPr lang="en-US" dirty="0"/>
              <a:t> </a:t>
            </a:r>
            <a:r>
              <a:rPr lang="en-US" dirty="0" err="1"/>
              <a:t>byť</a:t>
            </a:r>
            <a:r>
              <a:rPr lang="en-US" dirty="0"/>
              <a:t> </a:t>
            </a:r>
            <a:r>
              <a:rPr lang="en-US" dirty="0" err="1"/>
              <a:t>dramaticky</a:t>
            </a:r>
            <a:r>
              <a:rPr lang="en-US" dirty="0"/>
              <a:t> </a:t>
            </a:r>
            <a:r>
              <a:rPr lang="en-US" dirty="0" err="1"/>
              <a:t>iné</a:t>
            </a:r>
            <a:r>
              <a:rPr lang="sk-SK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84DF0-544C-4DF0-BA5B-90C7AB79178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0584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84DF0-544C-4DF0-BA5B-90C7AB79178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462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97586F-0A64-4D25-930F-006858DD8C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7FD08F1-445A-4198-B71E-03F821866F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E1C9C74-6729-4925-9C71-D431E109C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16947-D131-4347-88F0-5EE675943D95}" type="datetimeFigureOut">
              <a:rPr lang="sk-SK" smtClean="0"/>
              <a:t>11. 4. 2018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3386C47C-9919-497C-85EF-FCA4156F2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16AFEDB-091C-464A-87D2-700DA65DD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34CBD-E602-47AB-B16B-5611D899FB3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49454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09431E-8419-4108-BE55-F599FD152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id="{82B9E9A8-8A56-4420-8EAA-186916BEC4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9A86EA96-BB8B-48D6-B9D8-CDBAAE407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16947-D131-4347-88F0-5EE675943D95}" type="datetimeFigureOut">
              <a:rPr lang="sk-SK" smtClean="0"/>
              <a:t>11. 4. 2018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30EDFD6D-17B9-4B3E-ACA3-C2C865482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5F110894-05F4-4EF9-AB29-DC213B2BD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34CBD-E602-47AB-B16B-5611D899FB3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26182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A65507F6-808C-4AED-9820-540C76ED8E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id="{83F13B6C-5380-4280-9F7C-424A84E6BF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556CAC4-80B9-476C-9857-E3A1B21AF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16947-D131-4347-88F0-5EE675943D95}" type="datetimeFigureOut">
              <a:rPr lang="sk-SK" smtClean="0"/>
              <a:t>11. 4. 2018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913AA0C-4890-4AA0-AD41-860C9965F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579E7795-ECD6-43F5-9B9F-D84D86924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34CBD-E602-47AB-B16B-5611D899FB3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14089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0EC4CF-9063-4E65-B8F4-B9A302C67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8A854E3-FED9-4A87-BF67-FD05B2E298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48A3E0B4-6225-453E-AFEA-34E82EA0D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16947-D131-4347-88F0-5EE675943D95}" type="datetimeFigureOut">
              <a:rPr lang="sk-SK" smtClean="0"/>
              <a:t>11. 4. 2018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57DD9C9-4115-45D9-B32A-E861D31C2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B9E4201-957A-4D67-B0FF-BA29CA895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34CBD-E602-47AB-B16B-5611D899FB3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64564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F2CB81-843F-4CC5-89D7-CF49351BC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22146020-3F80-4887-B48C-AD594DE203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7A73657E-B497-45EA-9683-3D9A282FB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16947-D131-4347-88F0-5EE675943D95}" type="datetimeFigureOut">
              <a:rPr lang="sk-SK" smtClean="0"/>
              <a:t>11. 4. 2018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D0D794C3-BE91-4768-99CC-6730DC9D2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BF3D058-697C-4A0A-B682-9E6A1DC78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34CBD-E602-47AB-B16B-5611D899FB3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4493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301A34-2D80-46AB-A783-CEBEAD7D7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DDED982-4EF6-4017-9D58-0DEBE88397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01376B4F-C072-406F-8085-2E5614D191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AED340F5-F6D8-433C-A7EC-F0431203F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16947-D131-4347-88F0-5EE675943D95}" type="datetimeFigureOut">
              <a:rPr lang="sk-SK" smtClean="0"/>
              <a:t>11. 4. 2018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A31DD118-729C-4215-B0D9-8903A171F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E67BBF42-733E-4335-97AE-61D0E5F6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34CBD-E602-47AB-B16B-5611D899FB3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61347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01BA86-76FC-4D54-867E-5E94554C9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2EE1998B-64FD-4135-B378-2234C4AD3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091EF9AA-DC80-44A6-8FEF-8BF218BF20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text 4">
            <a:extLst>
              <a:ext uri="{FF2B5EF4-FFF2-40B4-BE49-F238E27FC236}">
                <a16:creationId xmlns:a16="http://schemas.microsoft.com/office/drawing/2014/main" id="{73996100-777B-425A-B2AF-203590CDE1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3F9FB1D0-3056-4C10-80B3-40FBDEDB4F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36200C5D-2A98-4CD7-9F52-7B8D1C822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16947-D131-4347-88F0-5EE675943D95}" type="datetimeFigureOut">
              <a:rPr lang="sk-SK" smtClean="0"/>
              <a:t>11. 4. 2018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0BB016B6-CC5D-490F-9730-A8DC8CBE6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15B354FB-DF25-4660-BC9A-D10068433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34CBD-E602-47AB-B16B-5611D899FB3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68340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2929FA-4FE8-488B-8B07-8047A1C94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35120923-3137-400B-BA4D-F5184A9CE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16947-D131-4347-88F0-5EE675943D95}" type="datetimeFigureOut">
              <a:rPr lang="sk-SK" smtClean="0"/>
              <a:t>11. 4. 2018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A9B30BBF-5A26-4E23-A3E1-2DBDCABA2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0541EA13-DA53-478B-9846-6482E450A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34CBD-E602-47AB-B16B-5611D899FB3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83588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0B4149F2-1F1B-4FCF-9371-06DF8545A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16947-D131-4347-88F0-5EE675943D95}" type="datetimeFigureOut">
              <a:rPr lang="sk-SK" smtClean="0"/>
              <a:t>11. 4. 2018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35A5ACF5-B9EC-4FD8-8719-7886FDDF2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D5422B9C-75F6-40E2-A35E-88C41B0C9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34CBD-E602-47AB-B16B-5611D899FB3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6116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FC2503-E6CB-494E-B712-740128CC6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BE9BB36-7440-42A9-9702-B926BBAD28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119F2544-8CD3-4C81-9F5F-A55EF1EB74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A75E09A9-3367-4663-9C5B-B966D6AA1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16947-D131-4347-88F0-5EE675943D95}" type="datetimeFigureOut">
              <a:rPr lang="sk-SK" smtClean="0"/>
              <a:t>11. 4. 2018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3013DF10-F604-4EF4-8256-45F83A47A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9889A3B7-884C-4227-9152-047848605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34CBD-E602-47AB-B16B-5611D899FB3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4869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3827EA-B09B-4916-B079-D6CBCA5E5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4A685FFB-B890-4222-8149-70F3284A2D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A31A4E87-05D2-4046-A187-6A692BA486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8A45530E-CCFF-4AB3-B20F-7519D30CE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16947-D131-4347-88F0-5EE675943D95}" type="datetimeFigureOut">
              <a:rPr lang="sk-SK" smtClean="0"/>
              <a:t>11. 4. 2018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B6E16B9D-3276-4A86-B46B-F9A2FDE20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167B50AB-3B92-4BC7-BFD0-9CE84BE1C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34CBD-E602-47AB-B16B-5611D899FB3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86511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97E3256A-41C7-4024-A500-3F9794326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7E20D1E8-64EE-4489-97E0-407BF0094F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930816FD-3EB2-4CBF-BF66-69D0FD0A78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16947-D131-4347-88F0-5EE675943D95}" type="datetimeFigureOut">
              <a:rPr lang="sk-SK" smtClean="0"/>
              <a:t>11. 4. 2018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F32D60D8-F4C3-4305-874C-D4C0ACF400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8B61D06C-A799-4D5B-BDB1-9F26B20CB5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34CBD-E602-47AB-B16B-5611D899FB3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11997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331F49A-6829-4C49-9CB4-BE3596EC5E88}"/>
              </a:ext>
            </a:extLst>
          </p:cNvPr>
          <p:cNvSpPr/>
          <p:nvPr/>
        </p:nvSpPr>
        <p:spPr>
          <a:xfrm>
            <a:off x="1524000" y="1159472"/>
            <a:ext cx="1907704" cy="901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63552" y="16472"/>
            <a:ext cx="8229600" cy="1143000"/>
          </a:xfrm>
        </p:spPr>
        <p:txBody>
          <a:bodyPr/>
          <a:lstStyle/>
          <a:p>
            <a:pPr algn="r"/>
            <a:r>
              <a:rPr lang="sk-SK" sz="3200" b="1" dirty="0">
                <a:solidFill>
                  <a:srgbClr val="13B5EA"/>
                </a:solidFill>
                <a:latin typeface="Constantia" pitchFamily="18" charset="0"/>
              </a:rPr>
              <a:t>Posúvanie rozpočtových cieľov</a:t>
            </a:r>
            <a:endParaRPr lang="en-US" sz="3200" b="1" dirty="0">
              <a:solidFill>
                <a:srgbClr val="13B5EA"/>
              </a:solidFill>
              <a:latin typeface="Constantia" pitchFamily="18" charset="0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B38657-C58C-4E18-BB5C-8D7FA59C0ED8}" type="slidenum">
              <a:rPr lang="sk-SK" smtClean="0"/>
              <a:pPr>
                <a:defRPr/>
              </a:pPr>
              <a:t>1</a:t>
            </a:fld>
            <a:endParaRPr lang="sk-SK" dirty="0"/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4BCB305E-A945-4814-8015-D2CB8D2A80F5}"/>
              </a:ext>
            </a:extLst>
          </p:cNvPr>
          <p:cNvSpPr txBox="1">
            <a:spLocks/>
          </p:cNvSpPr>
          <p:nvPr/>
        </p:nvSpPr>
        <p:spPr bwMode="auto">
          <a:xfrm>
            <a:off x="2073052" y="490364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84" charset="0"/>
                <a:ea typeface="Arial" pitchFamily="-84" charset="0"/>
                <a:cs typeface="Arial" pitchFamily="-8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84" charset="0"/>
                <a:ea typeface="Arial" pitchFamily="-84" charset="0"/>
                <a:cs typeface="Arial" pitchFamily="-8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84" charset="0"/>
                <a:ea typeface="Arial" pitchFamily="-84" charset="0"/>
                <a:cs typeface="Arial" pitchFamily="-8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84" charset="0"/>
                <a:ea typeface="Arial" pitchFamily="-84" charset="0"/>
                <a:cs typeface="Arial" pitchFamily="-8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84" charset="0"/>
                <a:ea typeface="Arial" pitchFamily="-84" charset="0"/>
                <a:cs typeface="Arial" pitchFamily="-8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84" charset="0"/>
                <a:ea typeface="Arial" pitchFamily="-84" charset="0"/>
                <a:cs typeface="Arial" pitchFamily="-8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84" charset="0"/>
                <a:ea typeface="Arial" pitchFamily="-84" charset="0"/>
                <a:cs typeface="Arial" pitchFamily="-8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84" charset="0"/>
                <a:ea typeface="Arial" pitchFamily="-84" charset="0"/>
                <a:cs typeface="Arial" pitchFamily="-84" charset="0"/>
              </a:defRPr>
            </a:lvl9pPr>
          </a:lstStyle>
          <a:p>
            <a:pPr algn="r"/>
            <a:r>
              <a:rPr lang="sk-SK" sz="1800" b="1" kern="0" dirty="0">
                <a:solidFill>
                  <a:schemeClr val="bg1">
                    <a:lumMod val="65000"/>
                  </a:schemeClr>
                </a:solidFill>
                <a:latin typeface="Constantia" pitchFamily="18" charset="0"/>
              </a:rPr>
              <a:t>...vlády sa správajú </a:t>
            </a:r>
            <a:r>
              <a:rPr lang="sk-SK" sz="1800" b="1" kern="0" dirty="0" err="1">
                <a:solidFill>
                  <a:schemeClr val="bg1">
                    <a:lumMod val="65000"/>
                  </a:schemeClr>
                </a:solidFill>
                <a:latin typeface="Constantia" pitchFamily="18" charset="0"/>
              </a:rPr>
              <a:t>procyklicky</a:t>
            </a:r>
            <a:endParaRPr lang="en-US" sz="1800" b="1" kern="0" dirty="0">
              <a:solidFill>
                <a:schemeClr val="bg1">
                  <a:lumMod val="65000"/>
                </a:schemeClr>
              </a:solidFill>
              <a:latin typeface="Constantia" pitchFamily="18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A98C5CDC-B8A5-41C8-A738-32EB4D50B4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9577" y="1633365"/>
            <a:ext cx="7315831" cy="3657915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3ABCCE37-28B4-4AD8-98C8-85BDC3EB0472}"/>
              </a:ext>
            </a:extLst>
          </p:cNvPr>
          <p:cNvSpPr txBox="1"/>
          <p:nvPr/>
        </p:nvSpPr>
        <p:spPr>
          <a:xfrm>
            <a:off x="1991544" y="5408678"/>
            <a:ext cx="83111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dirty="0">
                <a:latin typeface="Constantia" panose="02030602050306030303" pitchFamily="18" charset="0"/>
              </a:rPr>
              <a:t>V priaznivých ekonomických časoch vlády neznižujú deficit a dlh dostatočne rýchlo (posúvanie cieľov).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dirty="0">
                <a:latin typeface="Constantia" panose="02030602050306030303" pitchFamily="18" charset="0"/>
              </a:rPr>
              <a:t>Chýbajúci „vankúš“ na horšie časy núti vlády konsolidovať v čase, kedy by mali výraznejšie stimulovať </a:t>
            </a:r>
            <a:r>
              <a:rPr lang="sk-SK" sz="1600">
                <a:latin typeface="Constantia" panose="02030602050306030303" pitchFamily="18" charset="0"/>
              </a:rPr>
              <a:t>ekonomické oživenie.</a:t>
            </a:r>
            <a:endParaRPr lang="sk-SK" sz="1600" dirty="0">
              <a:latin typeface="Constantia" panose="02030602050306030303" pitchFamily="18" charset="0"/>
            </a:endParaRPr>
          </a:p>
          <a:p>
            <a:endParaRPr lang="sk-SK" sz="1600" dirty="0">
              <a:latin typeface="Constantia" panose="02030602050306030303" pitchFamily="18" charset="0"/>
            </a:endParaRPr>
          </a:p>
        </p:txBody>
      </p:sp>
      <p:sp>
        <p:nvSpPr>
          <p:cNvPr id="20" name="Nadpis 1">
            <a:extLst>
              <a:ext uri="{FF2B5EF4-FFF2-40B4-BE49-F238E27FC236}">
                <a16:creationId xmlns:a16="http://schemas.microsoft.com/office/drawing/2014/main" id="{0FDC1C14-DE12-489A-AE0A-2B2756528685}"/>
              </a:ext>
            </a:extLst>
          </p:cNvPr>
          <p:cNvSpPr txBox="1">
            <a:spLocks/>
          </p:cNvSpPr>
          <p:nvPr/>
        </p:nvSpPr>
        <p:spPr bwMode="auto">
          <a:xfrm>
            <a:off x="-240704" y="1312700"/>
            <a:ext cx="6653262" cy="641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84" charset="0"/>
                <a:ea typeface="Arial" pitchFamily="-84" charset="0"/>
                <a:cs typeface="Arial" pitchFamily="-8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84" charset="0"/>
                <a:ea typeface="Arial" pitchFamily="-84" charset="0"/>
                <a:cs typeface="Arial" pitchFamily="-8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84" charset="0"/>
                <a:ea typeface="Arial" pitchFamily="-84" charset="0"/>
                <a:cs typeface="Arial" pitchFamily="-8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84" charset="0"/>
                <a:ea typeface="Arial" pitchFamily="-84" charset="0"/>
                <a:cs typeface="Arial" pitchFamily="-8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84" charset="0"/>
                <a:ea typeface="Arial" pitchFamily="-84" charset="0"/>
                <a:cs typeface="Arial" pitchFamily="-8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84" charset="0"/>
                <a:ea typeface="Arial" pitchFamily="-84" charset="0"/>
                <a:cs typeface="Arial" pitchFamily="-8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84" charset="0"/>
                <a:ea typeface="Arial" pitchFamily="-84" charset="0"/>
                <a:cs typeface="Arial" pitchFamily="-8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84" charset="0"/>
                <a:ea typeface="Arial" pitchFamily="-84" charset="0"/>
                <a:cs typeface="Arial" pitchFamily="-84" charset="0"/>
              </a:defRPr>
            </a:lvl9pPr>
          </a:lstStyle>
          <a:p>
            <a:pPr algn="r"/>
            <a:r>
              <a:rPr lang="sk-SK" sz="1200" kern="0" dirty="0">
                <a:solidFill>
                  <a:schemeClr val="bg1">
                    <a:lumMod val="65000"/>
                  </a:schemeClr>
                </a:solidFill>
                <a:latin typeface="Constantia" pitchFamily="18" charset="0"/>
              </a:rPr>
              <a:t>Strednodobé rozpočtové ciele (% HDP, štrukturálne saldo)</a:t>
            </a:r>
            <a:endParaRPr lang="en-US" sz="1200" kern="0" dirty="0">
              <a:solidFill>
                <a:schemeClr val="bg1">
                  <a:lumMod val="65000"/>
                </a:schemeClr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0623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A0E34DD4-9C03-4A81-BD9C-9DE1DF890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7975" y="404664"/>
            <a:ext cx="8229600" cy="699221"/>
          </a:xfrm>
        </p:spPr>
        <p:txBody>
          <a:bodyPr/>
          <a:lstStyle/>
          <a:p>
            <a:pPr algn="r"/>
            <a:r>
              <a:rPr lang="sk-SK" altLang="en-US" sz="3200" b="1" dirty="0">
                <a:solidFill>
                  <a:srgbClr val="00B0F0"/>
                </a:solidFill>
                <a:latin typeface="Constantia" panose="02030602050306030303" pitchFamily="18" charset="0"/>
              </a:rPr>
              <a:t>Vývoj dlhodobej udržateľnosti</a:t>
            </a:r>
            <a:endParaRPr lang="sk-SK" altLang="en-US" sz="3200" b="1" dirty="0">
              <a:solidFill>
                <a:srgbClr val="00B0F0"/>
              </a:solidFill>
            </a:endParaRPr>
          </a:p>
        </p:txBody>
      </p:sp>
      <p:sp>
        <p:nvSpPr>
          <p:cNvPr id="10" name="Content Placeholder 6">
            <a:extLst>
              <a:ext uri="{FF2B5EF4-FFF2-40B4-BE49-F238E27FC236}">
                <a16:creationId xmlns:a16="http://schemas.microsoft.com/office/drawing/2014/main" id="{B230C414-3395-4990-A21D-057BE1C3FD76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7499206" y="2420889"/>
            <a:ext cx="2916247" cy="2592288"/>
          </a:xfrm>
          <a:prstGeom prst="rect">
            <a:avLst/>
          </a:prstGeom>
        </p:spPr>
        <p:txBody>
          <a:bodyPr/>
          <a:lstStyle/>
          <a:p>
            <a:pPr marL="216000" indent="-216000" algn="just">
              <a:spcBef>
                <a:spcPct val="0"/>
              </a:spcBef>
              <a:spcAft>
                <a:spcPts val="1800"/>
              </a:spcAft>
            </a:pPr>
            <a:r>
              <a:rPr lang="sk-SK" altLang="en-US" sz="1500" dirty="0">
                <a:latin typeface="Constantia" panose="02030602050306030303" pitchFamily="18" charset="0"/>
              </a:rPr>
              <a:t>Významné zlepšenie dlhodobej udržateľnosti po roku 2011</a:t>
            </a:r>
          </a:p>
          <a:p>
            <a:pPr marL="216000" indent="-216000" algn="just">
              <a:spcBef>
                <a:spcPct val="0"/>
              </a:spcBef>
              <a:spcAft>
                <a:spcPts val="1800"/>
              </a:spcAft>
            </a:pPr>
            <a:r>
              <a:rPr lang="sk-SK" altLang="en-US" sz="1500" b="1" dirty="0">
                <a:latin typeface="Constantia" panose="02030602050306030303" pitchFamily="18" charset="0"/>
              </a:rPr>
              <a:t>Nevyhnutným predpokladom zachovania dlhodobej udržateľnosti je dosiahnutie vyrovnaného rozpočtu do roku 2020</a:t>
            </a:r>
            <a:endParaRPr lang="sk-SK" altLang="en-US" sz="1500" dirty="0">
              <a:latin typeface="Constantia" panose="02030602050306030303" pitchFamily="18" charset="0"/>
            </a:endParaRPr>
          </a:p>
        </p:txBody>
      </p:sp>
      <p:sp>
        <p:nvSpPr>
          <p:cNvPr id="11" name="Content Placeholder 6">
            <a:extLst>
              <a:ext uri="{FF2B5EF4-FFF2-40B4-BE49-F238E27FC236}">
                <a16:creationId xmlns:a16="http://schemas.microsoft.com/office/drawing/2014/main" id="{9B073872-45C2-429C-B77B-B584FDF1E51B}"/>
              </a:ext>
            </a:extLst>
          </p:cNvPr>
          <p:cNvSpPr txBox="1">
            <a:spLocks/>
          </p:cNvSpPr>
          <p:nvPr/>
        </p:nvSpPr>
        <p:spPr bwMode="auto">
          <a:xfrm>
            <a:off x="2081202" y="6054698"/>
            <a:ext cx="4967288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ts val="300"/>
              </a:spcBef>
              <a:buNone/>
            </a:pPr>
            <a:r>
              <a:rPr lang="sk-SK" altLang="en-US" sz="1100" i="1" dirty="0">
                <a:latin typeface="Constantia" panose="02030602050306030303" pitchFamily="18" charset="0"/>
              </a:rPr>
              <a:t>Zdroj: RRZ, Správa o dlhodobej udržateľnosti verejných financií, apríl 2017</a:t>
            </a:r>
            <a:r>
              <a:rPr lang="sk-SK" altLang="en-US" sz="1100" dirty="0">
                <a:latin typeface="Constantia" panose="02030602050306030303" pitchFamily="18" charset="0"/>
              </a:rPr>
              <a:t> </a:t>
            </a:r>
            <a:endParaRPr lang="en-US" altLang="en-US" sz="1100" dirty="0">
              <a:latin typeface="Constantia" panose="02030602050306030303" pitchFamily="18" charset="0"/>
            </a:endParaRPr>
          </a:p>
        </p:txBody>
      </p:sp>
      <p:sp>
        <p:nvSpPr>
          <p:cNvPr id="12" name="Content Placeholder 6">
            <a:extLst>
              <a:ext uri="{FF2B5EF4-FFF2-40B4-BE49-F238E27FC236}">
                <a16:creationId xmlns:a16="http://schemas.microsoft.com/office/drawing/2014/main" id="{8A422088-E277-473E-81BF-F6598ED7B347}"/>
              </a:ext>
            </a:extLst>
          </p:cNvPr>
          <p:cNvSpPr txBox="1">
            <a:spLocks/>
          </p:cNvSpPr>
          <p:nvPr/>
        </p:nvSpPr>
        <p:spPr bwMode="auto">
          <a:xfrm>
            <a:off x="2081203" y="1991315"/>
            <a:ext cx="4945063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ts val="300"/>
              </a:spcBef>
              <a:buNone/>
            </a:pPr>
            <a:r>
              <a:rPr lang="sk-SK" altLang="en-US" sz="1400" b="1" dirty="0">
                <a:solidFill>
                  <a:srgbClr val="13B5EA"/>
                </a:solidFill>
                <a:latin typeface="Constantia" panose="02030602050306030303" pitchFamily="18" charset="0"/>
              </a:rPr>
              <a:t>Vývoj ukazovateľa dlhodobej udržateľnosti (% HDP)</a:t>
            </a:r>
            <a:endParaRPr lang="en-US" altLang="en-US" sz="1400" b="1" i="1" dirty="0">
              <a:solidFill>
                <a:srgbClr val="13B5EA"/>
              </a:solidFill>
              <a:latin typeface="Constantia" panose="02030602050306030303" pitchFamily="18" charset="0"/>
            </a:endParaRPr>
          </a:p>
          <a:p>
            <a:pPr algn="just">
              <a:spcBef>
                <a:spcPts val="300"/>
              </a:spcBef>
            </a:pPr>
            <a:endParaRPr lang="en-US" altLang="en-US" sz="1400" b="1" dirty="0">
              <a:latin typeface="Constantia" panose="02030602050306030303" pitchFamily="18" charset="0"/>
            </a:endParaRPr>
          </a:p>
        </p:txBody>
      </p:sp>
      <p:sp>
        <p:nvSpPr>
          <p:cNvPr id="14" name="Slide Number Placeholder 1">
            <a:extLst>
              <a:ext uri="{FF2B5EF4-FFF2-40B4-BE49-F238E27FC236}">
                <a16:creationId xmlns:a16="http://schemas.microsoft.com/office/drawing/2014/main" id="{BA46BBE9-AE82-44B2-8152-F4B2049DF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73975" y="6274568"/>
            <a:ext cx="2133600" cy="3571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75F54AB-1AB7-4506-BCFC-1A1121009F7E}" type="slidenum">
              <a:rPr lang="sk-SK" alt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sk-SK" altLang="en-US" sz="1400" dirty="0"/>
          </a:p>
        </p:txBody>
      </p:sp>
      <p:sp>
        <p:nvSpPr>
          <p:cNvPr id="24" name="Content Placeholder 6">
            <a:extLst>
              <a:ext uri="{FF2B5EF4-FFF2-40B4-BE49-F238E27FC236}">
                <a16:creationId xmlns:a16="http://schemas.microsoft.com/office/drawing/2014/main" id="{45DCC549-97C0-4DED-95D2-8F4D629E89BD}"/>
              </a:ext>
            </a:extLst>
          </p:cNvPr>
          <p:cNvSpPr txBox="1">
            <a:spLocks/>
          </p:cNvSpPr>
          <p:nvPr/>
        </p:nvSpPr>
        <p:spPr bwMode="auto">
          <a:xfrm>
            <a:off x="2081203" y="5403003"/>
            <a:ext cx="5454957" cy="871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ts val="300"/>
              </a:spcBef>
              <a:buNone/>
            </a:pPr>
            <a:r>
              <a:rPr lang="sk-SK" altLang="en-US" sz="1100" i="1" dirty="0">
                <a:latin typeface="Constantia" panose="02030602050306030303" pitchFamily="18" charset="0"/>
              </a:rPr>
              <a:t>Pozn.: Ukazovateľ vyjadruje o koľko je potrebné v súčasnosti permanentne zvýšiť verejné príjmy alebo znížiť verejné výdavky, aby hrubý verejný dlh v päťdesiatročnom horizonte nepresiahol 50 % HDP, teda hornú hranicu stanovenú ústavným zákonom. </a:t>
            </a:r>
            <a:r>
              <a:rPr lang="sk-SK" altLang="en-US" sz="1100" dirty="0">
                <a:latin typeface="Constantia" panose="02030602050306030303" pitchFamily="18" charset="0"/>
              </a:rPr>
              <a:t> </a:t>
            </a:r>
            <a:endParaRPr lang="en-US" altLang="en-US" sz="1100" dirty="0">
              <a:latin typeface="Constantia" panose="02030602050306030303" pitchFamily="18" charset="0"/>
            </a:endParaRPr>
          </a:p>
        </p:txBody>
      </p:sp>
      <p:pic>
        <p:nvPicPr>
          <p:cNvPr id="2" name="Obrázok 1">
            <a:extLst>
              <a:ext uri="{FF2B5EF4-FFF2-40B4-BE49-F238E27FC236}">
                <a16:creationId xmlns:a16="http://schemas.microsoft.com/office/drawing/2014/main" id="{3CDF0C9C-FD2E-4B4A-89D3-B7F85F9984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5286" y="2345314"/>
            <a:ext cx="5236858" cy="3098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8758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sk-SK" sz="3200" b="1" dirty="0">
                <a:solidFill>
                  <a:srgbClr val="13B5EA"/>
                </a:solidFill>
                <a:latin typeface="Constantia" pitchFamily="18" charset="0"/>
              </a:rPr>
              <a:t>Dlh voči zahraničným rezidentom</a:t>
            </a:r>
            <a:endParaRPr lang="en-US" sz="3200" b="1" dirty="0">
              <a:solidFill>
                <a:srgbClr val="13B5EA"/>
              </a:solidFill>
              <a:latin typeface="Constantia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03512" y="1988841"/>
            <a:ext cx="8568952" cy="4660627"/>
          </a:xfrm>
        </p:spPr>
        <p:txBody>
          <a:bodyPr/>
          <a:lstStyle/>
          <a:p>
            <a:pPr algn="just"/>
            <a:r>
              <a:rPr lang="sk-SK" sz="1800" dirty="0">
                <a:latin typeface="Constantia" panose="02030602050306030303" pitchFamily="18" charset="0"/>
              </a:rPr>
              <a:t>Významná časť dlhu je voči </a:t>
            </a:r>
            <a:r>
              <a:rPr lang="sk-SK" sz="1800" b="1" dirty="0">
                <a:latin typeface="Constantia" panose="02030602050306030303" pitchFamily="18" charset="0"/>
              </a:rPr>
              <a:t>zahraničným rezidentom </a:t>
            </a:r>
            <a:r>
              <a:rPr lang="sk-SK" sz="1800" dirty="0">
                <a:latin typeface="Constantia" panose="02030602050306030303" pitchFamily="18" charset="0"/>
              </a:rPr>
              <a:t>(od roku 2013 viac ako 50%), čím sa zvyšuje dôraz na rozpočtovú disciplínu </a:t>
            </a:r>
          </a:p>
          <a:p>
            <a:pPr lvl="1" algn="just"/>
            <a:r>
              <a:rPr lang="sk-SK" sz="1400" dirty="0">
                <a:latin typeface="Constantia" panose="02030602050306030303" pitchFamily="18" charset="0"/>
              </a:rPr>
              <a:t>Vyššie riziko pre refinancovanie v prípade ekonomických šokov alebo náhleho prerušenia tokov externého financovania</a:t>
            </a:r>
          </a:p>
          <a:p>
            <a:pPr marL="0" indent="0" algn="just">
              <a:buNone/>
            </a:pPr>
            <a:endParaRPr lang="sk-SK" sz="1600" dirty="0">
              <a:latin typeface="Constantia" panose="02030602050306030303" pitchFamily="18" charset="0"/>
            </a:endParaRPr>
          </a:p>
          <a:p>
            <a:pPr marL="0" indent="0" algn="just">
              <a:buNone/>
            </a:pPr>
            <a:endParaRPr lang="sk-SK" sz="1600" dirty="0">
              <a:latin typeface="Constantia" panose="02030602050306030303" pitchFamily="18" charset="0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B38657-C58C-4E18-BB5C-8D7FA59C0ED8}" type="slidenum">
              <a:rPr lang="sk-SK" smtClean="0"/>
              <a:pPr>
                <a:defRPr/>
              </a:pPr>
              <a:t>11</a:t>
            </a:fld>
            <a:endParaRPr lang="sk-SK" dirty="0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C8B5F6A6-17CF-4BAC-B3C0-C2C5DF6883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0432" y="3407377"/>
            <a:ext cx="4137556" cy="2736304"/>
          </a:xfrm>
          <a:prstGeom prst="rect">
            <a:avLst/>
          </a:prstGeom>
        </p:spPr>
      </p:pic>
      <p:pic>
        <p:nvPicPr>
          <p:cNvPr id="6" name="Obrázok 5">
            <a:extLst>
              <a:ext uri="{FF2B5EF4-FFF2-40B4-BE49-F238E27FC236}">
                <a16:creationId xmlns:a16="http://schemas.microsoft.com/office/drawing/2014/main" id="{9BAC2F69-7F66-4FBE-A205-1A2494ABFC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7988" y="3382967"/>
            <a:ext cx="4572396" cy="2822693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B87F6E6-1759-425C-85AE-680D64A0F58A}"/>
              </a:ext>
            </a:extLst>
          </p:cNvPr>
          <p:cNvSpPr txBox="1">
            <a:spLocks/>
          </p:cNvSpPr>
          <p:nvPr/>
        </p:nvSpPr>
        <p:spPr bwMode="auto">
          <a:xfrm>
            <a:off x="1850433" y="3068960"/>
            <a:ext cx="3309464" cy="216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ts val="300"/>
              </a:spcBef>
              <a:buNone/>
            </a:pPr>
            <a:r>
              <a:rPr lang="sk-SK" altLang="en-US" sz="1400" b="1" dirty="0">
                <a:solidFill>
                  <a:srgbClr val="13B5EA"/>
                </a:solidFill>
                <a:latin typeface="Constantia" panose="02030602050306030303" pitchFamily="18" charset="0"/>
              </a:rPr>
              <a:t>Vývoj štruktúry dlhu na Slovensku </a:t>
            </a:r>
            <a:endParaRPr lang="en-US" altLang="en-US" sz="1400" b="1" i="1" dirty="0">
              <a:solidFill>
                <a:srgbClr val="13B5EA"/>
              </a:solidFill>
              <a:latin typeface="Constantia" panose="02030602050306030303" pitchFamily="18" charset="0"/>
            </a:endParaRPr>
          </a:p>
          <a:p>
            <a:pPr algn="just">
              <a:spcBef>
                <a:spcPts val="300"/>
              </a:spcBef>
            </a:pPr>
            <a:endParaRPr lang="en-US" altLang="en-US" sz="1400" b="1" dirty="0">
              <a:latin typeface="Constantia" panose="02030602050306030303" pitchFamily="18" charset="0"/>
            </a:endParaRPr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B028C935-CF67-4393-9DCD-01482AFA1A8A}"/>
              </a:ext>
            </a:extLst>
          </p:cNvPr>
          <p:cNvSpPr txBox="1">
            <a:spLocks/>
          </p:cNvSpPr>
          <p:nvPr/>
        </p:nvSpPr>
        <p:spPr bwMode="auto">
          <a:xfrm>
            <a:off x="5987989" y="3068960"/>
            <a:ext cx="4515246" cy="359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ts val="300"/>
              </a:spcBef>
              <a:buNone/>
            </a:pPr>
            <a:r>
              <a:rPr lang="sk-SK" altLang="en-US" sz="1400" b="1" dirty="0">
                <a:solidFill>
                  <a:srgbClr val="13B5EA"/>
                </a:solidFill>
                <a:latin typeface="Constantia" panose="02030602050306030303" pitchFamily="18" charset="0"/>
              </a:rPr>
              <a:t>Štruktúra dlhu v krajinách EÚ a Nórsku v roku 2016</a:t>
            </a:r>
            <a:endParaRPr lang="en-US" altLang="en-US" sz="1400" b="1" i="1" dirty="0">
              <a:solidFill>
                <a:srgbClr val="13B5EA"/>
              </a:solidFill>
              <a:latin typeface="Constantia" panose="02030602050306030303" pitchFamily="18" charset="0"/>
            </a:endParaRPr>
          </a:p>
          <a:p>
            <a:pPr algn="just">
              <a:spcBef>
                <a:spcPts val="300"/>
              </a:spcBef>
            </a:pPr>
            <a:endParaRPr lang="en-US" altLang="en-US" sz="1400" b="1" dirty="0">
              <a:latin typeface="Constantia" panose="02030602050306030303" pitchFamily="18" charset="0"/>
            </a:endParaRPr>
          </a:p>
        </p:txBody>
      </p:sp>
      <p:sp>
        <p:nvSpPr>
          <p:cNvPr id="9" name="Content Placeholder 6">
            <a:extLst>
              <a:ext uri="{FF2B5EF4-FFF2-40B4-BE49-F238E27FC236}">
                <a16:creationId xmlns:a16="http://schemas.microsoft.com/office/drawing/2014/main" id="{EEDE52A6-A9D6-45F9-BD26-49F3C47F9D17}"/>
              </a:ext>
            </a:extLst>
          </p:cNvPr>
          <p:cNvSpPr txBox="1">
            <a:spLocks/>
          </p:cNvSpPr>
          <p:nvPr/>
        </p:nvSpPr>
        <p:spPr bwMode="auto">
          <a:xfrm>
            <a:off x="4935862" y="6090829"/>
            <a:ext cx="990462" cy="308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ts val="300"/>
              </a:spcBef>
              <a:buNone/>
            </a:pPr>
            <a:r>
              <a:rPr lang="sk-SK" altLang="en-US" sz="1100" i="1" dirty="0">
                <a:latin typeface="Constantia" panose="02030602050306030303" pitchFamily="18" charset="0"/>
              </a:rPr>
              <a:t>Zdroj: MF SR</a:t>
            </a:r>
            <a:endParaRPr lang="en-US" altLang="en-US" sz="1100" dirty="0">
              <a:latin typeface="Constantia" panose="02030602050306030303" pitchFamily="18" charset="0"/>
            </a:endParaRPr>
          </a:p>
        </p:txBody>
      </p:sp>
      <p:sp>
        <p:nvSpPr>
          <p:cNvPr id="10" name="Content Placeholder 6">
            <a:extLst>
              <a:ext uri="{FF2B5EF4-FFF2-40B4-BE49-F238E27FC236}">
                <a16:creationId xmlns:a16="http://schemas.microsoft.com/office/drawing/2014/main" id="{B5D9A964-D60C-4A0D-BAA0-1F7CBEEA1254}"/>
              </a:ext>
            </a:extLst>
          </p:cNvPr>
          <p:cNvSpPr txBox="1">
            <a:spLocks/>
          </p:cNvSpPr>
          <p:nvPr/>
        </p:nvSpPr>
        <p:spPr bwMode="auto">
          <a:xfrm>
            <a:off x="9368700" y="6047828"/>
            <a:ext cx="1134534" cy="3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ts val="300"/>
              </a:spcBef>
              <a:buNone/>
            </a:pPr>
            <a:r>
              <a:rPr lang="sk-SK" altLang="en-US" sz="1100" i="1" dirty="0">
                <a:latin typeface="Constantia" panose="02030602050306030303" pitchFamily="18" charset="0"/>
              </a:rPr>
              <a:t>Zdroj: Eurostat</a:t>
            </a:r>
            <a:endParaRPr lang="en-US" altLang="en-US" sz="1100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1170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sk-SK" sz="3200" b="1" dirty="0">
                <a:solidFill>
                  <a:srgbClr val="13B5EA"/>
                </a:solidFill>
                <a:latin typeface="Constantia" pitchFamily="18" charset="0"/>
              </a:rPr>
              <a:t>Legislatívny rámec (1)</a:t>
            </a:r>
            <a:endParaRPr lang="en-US" sz="3200" b="1" dirty="0">
              <a:solidFill>
                <a:srgbClr val="13B5EA"/>
              </a:solidFill>
              <a:latin typeface="Constantia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03512" y="1988841"/>
            <a:ext cx="8712968" cy="473263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sk-SK" sz="1800" b="1" dirty="0">
                <a:latin typeface="Constantia" panose="02030602050306030303" pitchFamily="18" charset="0"/>
              </a:rPr>
              <a:t>Dosiahnutie vyrovnaného hospodárenia verejnej správy </a:t>
            </a:r>
            <a:r>
              <a:rPr lang="sk-SK" sz="1800" dirty="0">
                <a:latin typeface="Constantia" panose="02030602050306030303" pitchFamily="18" charset="0"/>
              </a:rPr>
              <a:t>pre Slovensko vyplýva z európskych pravidiel, medzinárodných zmlúv ako aj domácich zákonov.</a:t>
            </a:r>
          </a:p>
          <a:p>
            <a:pPr algn="just"/>
            <a:endParaRPr lang="sk-SK" sz="1200" dirty="0">
              <a:latin typeface="Constantia" panose="02030602050306030303" pitchFamily="18" charset="0"/>
            </a:endParaRPr>
          </a:p>
          <a:p>
            <a:pPr algn="just"/>
            <a:r>
              <a:rPr lang="sk-SK" sz="1800" b="1" dirty="0">
                <a:latin typeface="Constantia" panose="02030602050306030303" pitchFamily="18" charset="0"/>
              </a:rPr>
              <a:t>Pakt stability a rastu </a:t>
            </a:r>
            <a:r>
              <a:rPr lang="sk-SK" sz="1800" dirty="0">
                <a:latin typeface="Constantia" panose="02030602050306030303" pitchFamily="18" charset="0"/>
              </a:rPr>
              <a:t>obsahuje pevné politické usmernenia na dodržanie strednodobého cieľa takmer vyrovnaného alebo prebytkového stavu rozpočtov</a:t>
            </a:r>
          </a:p>
          <a:p>
            <a:pPr marL="0" indent="0" algn="just">
              <a:buNone/>
            </a:pPr>
            <a:endParaRPr lang="sk-SK" sz="800" i="1" dirty="0">
              <a:latin typeface="Constantia" panose="02030602050306030303" pitchFamily="18" charset="0"/>
            </a:endParaRPr>
          </a:p>
          <a:p>
            <a:pPr marL="0" indent="0" algn="just">
              <a:buNone/>
            </a:pPr>
            <a:r>
              <a:rPr lang="sk-SK" sz="1800" i="1" dirty="0">
                <a:latin typeface="Constantia" panose="02030602050306030303" pitchFamily="18" charset="0"/>
              </a:rPr>
              <a:t>„Strednodobé rozpočtové ciele zabezpečujú udržateľnosť verejných financií alebo rýchle napredovanie smerom k takejto udržateľnosti, pričom ponechávajú priestor na rozpočtové manévrovanie, najmä so zreteľom na potrebu verejných investícií.“</a:t>
            </a:r>
          </a:p>
          <a:p>
            <a:pPr marL="0" indent="0" algn="just">
              <a:buNone/>
            </a:pPr>
            <a:endParaRPr lang="sk-SK" sz="800" i="1" dirty="0">
              <a:latin typeface="Constantia" panose="02030602050306030303" pitchFamily="18" charset="0"/>
            </a:endParaRPr>
          </a:p>
          <a:p>
            <a:pPr marL="0" indent="0" algn="just">
              <a:buNone/>
            </a:pPr>
            <a:r>
              <a:rPr lang="sk-SK" sz="1800" i="1" dirty="0">
                <a:latin typeface="Constantia" panose="02030602050306030303" pitchFamily="18" charset="0"/>
              </a:rPr>
              <a:t>„strednodobé rozpočtové ciele ... [sa] spresňujú v rámci vymedzeného rozsahu od -1 % HDP až po rovnováhu alebo prebytok” </a:t>
            </a:r>
            <a:r>
              <a:rPr lang="sk-SK" sz="1400" dirty="0">
                <a:latin typeface="Constantia" panose="02030602050306030303" pitchFamily="18" charset="0"/>
              </a:rPr>
              <a:t>Nariadenie Rady č. 1466/97 čl. 2a</a:t>
            </a:r>
          </a:p>
          <a:p>
            <a:pPr marL="0" indent="0" algn="just">
              <a:buNone/>
            </a:pPr>
            <a:endParaRPr lang="sk-SK" sz="800" dirty="0">
              <a:latin typeface="Constantia" panose="02030602050306030303" pitchFamily="18" charset="0"/>
            </a:endParaRPr>
          </a:p>
          <a:p>
            <a:pPr marL="0" indent="0" algn="just">
              <a:buNone/>
            </a:pPr>
            <a:r>
              <a:rPr lang="sk-SK" sz="1800" i="1" dirty="0">
                <a:latin typeface="Constantia" panose="02030602050306030303" pitchFamily="18" charset="0"/>
              </a:rPr>
              <a:t>„Rada a Komisia zohľadnia, či sa počas hospodársky priaznivých období vynakladá vyššie úsilie na prispôsobenie sa, kým v hospodársky nepriaznivých obdobiach môže byť toto úsilie menšie. Zohľadnia sa najmä neočakávané príjmy a výpadky príjmov.“ </a:t>
            </a:r>
            <a:r>
              <a:rPr lang="sk-SK" sz="1400" dirty="0">
                <a:latin typeface="Constantia" panose="02030602050306030303" pitchFamily="18" charset="0"/>
              </a:rPr>
              <a:t>Nariadenie Rady č. 1466/97 čl. 5 </a:t>
            </a:r>
            <a:endParaRPr lang="sk-SK" sz="1800" dirty="0">
              <a:latin typeface="Constantia" panose="02030602050306030303" pitchFamily="18" charset="0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B38657-C58C-4E18-BB5C-8D7FA59C0ED8}" type="slidenum">
              <a:rPr lang="sk-SK" smtClean="0"/>
              <a:pPr>
                <a:defRPr/>
              </a:pPr>
              <a:t>12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751006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sk-SK" sz="3200" b="1" dirty="0">
                <a:solidFill>
                  <a:srgbClr val="13B5EA"/>
                </a:solidFill>
                <a:latin typeface="Constantia" pitchFamily="18" charset="0"/>
              </a:rPr>
              <a:t>Legislatívny rámec (2)</a:t>
            </a:r>
            <a:endParaRPr lang="en-US" sz="3200" b="1" dirty="0">
              <a:solidFill>
                <a:srgbClr val="13B5EA"/>
              </a:solidFill>
              <a:latin typeface="Constantia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03512" y="1988841"/>
            <a:ext cx="8712968" cy="4732635"/>
          </a:xfrm>
        </p:spPr>
        <p:txBody>
          <a:bodyPr/>
          <a:lstStyle/>
          <a:p>
            <a:pPr marL="0" indent="0" algn="just">
              <a:buNone/>
            </a:pPr>
            <a:endParaRPr lang="sk-SK" sz="800" dirty="0">
              <a:latin typeface="Constantia" panose="02030602050306030303" pitchFamily="18" charset="0"/>
            </a:endParaRPr>
          </a:p>
          <a:p>
            <a:pPr algn="just"/>
            <a:r>
              <a:rPr lang="sk-SK" sz="1800" dirty="0">
                <a:latin typeface="Constantia" panose="02030602050306030303" pitchFamily="18" charset="0"/>
              </a:rPr>
              <a:t>Medzinárodná </a:t>
            </a:r>
            <a:r>
              <a:rPr lang="sk-SK" sz="1800" b="1" dirty="0">
                <a:latin typeface="Constantia" panose="02030602050306030303" pitchFamily="18" charset="0"/>
              </a:rPr>
              <a:t>Zmluva o stabilite, koordinácii a správe v Hospodárskej a menovej únii (Fiškálny kompakt)</a:t>
            </a:r>
            <a:r>
              <a:rPr lang="sk-SK" sz="1800" dirty="0">
                <a:latin typeface="Constantia" panose="02030602050306030303" pitchFamily="18" charset="0"/>
              </a:rPr>
              <a:t> obsahuje pravidlo o vyrovnanom rozpočte.</a:t>
            </a:r>
          </a:p>
          <a:p>
            <a:pPr marL="0" indent="0">
              <a:buNone/>
            </a:pPr>
            <a:endParaRPr lang="sk-SK" sz="1800" i="1" dirty="0">
              <a:latin typeface="Constantia" panose="02030602050306030303" pitchFamily="18" charset="0"/>
            </a:endParaRPr>
          </a:p>
          <a:p>
            <a:pPr marL="0" indent="0">
              <a:buNone/>
            </a:pPr>
            <a:r>
              <a:rPr lang="sk-SK" sz="1800" i="1" dirty="0">
                <a:latin typeface="Constantia" panose="02030602050306030303" pitchFamily="18" charset="0"/>
              </a:rPr>
              <a:t>„Rozpočtová pozícia verejnej správy ... je vyrovnaná alebo prebytková.“ </a:t>
            </a:r>
            <a:r>
              <a:rPr lang="sk-SK" sz="1400" dirty="0">
                <a:latin typeface="Constantia" panose="02030602050306030303" pitchFamily="18" charset="0"/>
              </a:rPr>
              <a:t>Čl. 3 ods. 1 písm. a)</a:t>
            </a:r>
            <a:endParaRPr lang="sk-SK" sz="1800" dirty="0">
              <a:latin typeface="Constantia" panose="02030602050306030303" pitchFamily="18" charset="0"/>
            </a:endParaRPr>
          </a:p>
          <a:p>
            <a:pPr marL="0" indent="0">
              <a:buNone/>
            </a:pPr>
            <a:endParaRPr lang="sk-SK" sz="1800" i="1" dirty="0">
              <a:latin typeface="Constantia" panose="02030602050306030303" pitchFamily="18" charset="0"/>
            </a:endParaRPr>
          </a:p>
          <a:p>
            <a:pPr marL="0" indent="0">
              <a:buNone/>
            </a:pPr>
            <a:r>
              <a:rPr lang="sk-SK" sz="1800" i="1" dirty="0">
                <a:latin typeface="Constantia" panose="02030602050306030303" pitchFamily="18" charset="0"/>
              </a:rPr>
              <a:t>„Zmluvné strany zabezpečia rýchle približovanie k svojim príslušným strednodobým cieľom.“ </a:t>
            </a:r>
            <a:r>
              <a:rPr lang="sk-SK" sz="1400" dirty="0">
                <a:latin typeface="Constantia" panose="02030602050306030303" pitchFamily="18" charset="0"/>
              </a:rPr>
              <a:t>Čl. 3 ods. 1 písm. b)</a:t>
            </a:r>
          </a:p>
          <a:p>
            <a:pPr marL="0" indent="0">
              <a:buNone/>
            </a:pPr>
            <a:endParaRPr lang="sk-SK" sz="800" dirty="0">
              <a:latin typeface="Constantia" panose="02030602050306030303" pitchFamily="18" charset="0"/>
            </a:endParaRPr>
          </a:p>
          <a:p>
            <a:pPr algn="just"/>
            <a:endParaRPr lang="sk-SK" sz="1800" dirty="0">
              <a:latin typeface="Constantia" panose="02030602050306030303" pitchFamily="18" charset="0"/>
            </a:endParaRPr>
          </a:p>
          <a:p>
            <a:pPr algn="just"/>
            <a:r>
              <a:rPr lang="sk-SK" sz="1800" dirty="0">
                <a:latin typeface="Constantia" panose="02030602050306030303" pitchFamily="18" charset="0"/>
              </a:rPr>
              <a:t>Vyrovnané alebo prebytkové hospodárenie verejnej správy je zároveň </a:t>
            </a:r>
            <a:r>
              <a:rPr lang="sk-SK" sz="1800" b="1" dirty="0">
                <a:latin typeface="Constantia" panose="02030602050306030303" pitchFamily="18" charset="0"/>
              </a:rPr>
              <a:t>zakotvené v zákone č. 523/2004 </a:t>
            </a:r>
            <a:r>
              <a:rPr lang="sk-SK" sz="1800" b="1" dirty="0" err="1">
                <a:latin typeface="Constantia" panose="02030602050306030303" pitchFamily="18" charset="0"/>
              </a:rPr>
              <a:t>Z.z</a:t>
            </a:r>
            <a:r>
              <a:rPr lang="sk-SK" sz="1800" b="1" dirty="0">
                <a:latin typeface="Constantia" panose="02030602050306030303" pitchFamily="18" charset="0"/>
              </a:rPr>
              <a:t>. o rozpočtových pravidlách verejnej správy</a:t>
            </a:r>
            <a:r>
              <a:rPr lang="sk-SK" sz="1800" dirty="0">
                <a:latin typeface="Constantia" panose="02030602050306030303" pitchFamily="18" charset="0"/>
              </a:rPr>
              <a:t>.</a:t>
            </a:r>
          </a:p>
          <a:p>
            <a:pPr marL="0" indent="0" algn="just">
              <a:buNone/>
            </a:pPr>
            <a:endParaRPr lang="sk-SK" sz="1800" i="1" dirty="0">
              <a:latin typeface="Constantia" panose="02030602050306030303" pitchFamily="18" charset="0"/>
            </a:endParaRPr>
          </a:p>
          <a:p>
            <a:pPr marL="0" indent="0" algn="just">
              <a:buNone/>
            </a:pPr>
            <a:r>
              <a:rPr lang="sk-SK" sz="1800" i="1" dirty="0">
                <a:latin typeface="Constantia" panose="02030602050306030303" pitchFamily="18" charset="0"/>
              </a:rPr>
              <a:t>„Rozpočet verejnej správy má byť vyrovnaný alebo prebytkový“ </a:t>
            </a:r>
            <a:r>
              <a:rPr lang="sk-SK" sz="1400" dirty="0">
                <a:latin typeface="Constantia" panose="02030602050306030303" pitchFamily="18" charset="0"/>
              </a:rPr>
              <a:t>§30a ods. 1</a:t>
            </a:r>
            <a:endParaRPr lang="sk-SK" sz="600" dirty="0">
              <a:latin typeface="Constantia" panose="02030602050306030303" pitchFamily="18" charset="0"/>
            </a:endParaRPr>
          </a:p>
          <a:p>
            <a:pPr marL="0" indent="0" algn="just">
              <a:buNone/>
            </a:pPr>
            <a:endParaRPr lang="sk-SK" sz="1600" dirty="0">
              <a:latin typeface="Constantia" panose="02030602050306030303" pitchFamily="18" charset="0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B38657-C58C-4E18-BB5C-8D7FA59C0ED8}" type="slidenum">
              <a:rPr lang="sk-SK" smtClean="0"/>
              <a:pPr>
                <a:defRPr/>
              </a:pPr>
              <a:t>13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417560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sk-SK" sz="3200" b="1" dirty="0">
                <a:solidFill>
                  <a:srgbClr val="13B5EA"/>
                </a:solidFill>
                <a:latin typeface="Constantia" pitchFamily="18" charset="0"/>
              </a:rPr>
              <a:t>Legislatívny rámec (3)</a:t>
            </a:r>
            <a:endParaRPr lang="en-US" sz="3200" b="1" dirty="0">
              <a:solidFill>
                <a:srgbClr val="13B5EA"/>
              </a:solidFill>
              <a:latin typeface="Constantia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03512" y="1988841"/>
            <a:ext cx="8568952" cy="4660627"/>
          </a:xfrm>
        </p:spPr>
        <p:txBody>
          <a:bodyPr/>
          <a:lstStyle/>
          <a:p>
            <a:pPr algn="just"/>
            <a:r>
              <a:rPr lang="sk-SK" sz="1800" b="1" dirty="0">
                <a:latin typeface="Constantia" panose="02030602050306030303" pitchFamily="18" charset="0"/>
              </a:rPr>
              <a:t>Strednodobým rozpočtovým cieľom </a:t>
            </a:r>
            <a:r>
              <a:rPr lang="sk-SK" sz="1800" dirty="0">
                <a:latin typeface="Constantia" panose="02030602050306030303" pitchFamily="18" charset="0"/>
              </a:rPr>
              <a:t>verejných financií Slovenska </a:t>
            </a:r>
            <a:r>
              <a:rPr lang="sk-SK" sz="1800" b="1" dirty="0">
                <a:latin typeface="Constantia" panose="02030602050306030303" pitchFamily="18" charset="0"/>
              </a:rPr>
              <a:t>je štrukturálny deficit najviac vo výške 0,5 % HDP </a:t>
            </a:r>
            <a:r>
              <a:rPr lang="sk-SK" sz="1800" dirty="0">
                <a:latin typeface="Constantia" panose="02030602050306030303" pitchFamily="18" charset="0"/>
              </a:rPr>
              <a:t>(vyrovnaný rozpočet). V prípade odchýlenia sa od vyrovnaného rozpočtu pravidlá požadujú </a:t>
            </a:r>
            <a:r>
              <a:rPr lang="sk-SK" sz="1800" b="1" dirty="0">
                <a:latin typeface="Constantia" panose="02030602050306030303" pitchFamily="18" charset="0"/>
              </a:rPr>
              <a:t>rýchle zlepšovanie hospodárenia a približovanie sa k tomuto cieľu.</a:t>
            </a:r>
          </a:p>
          <a:p>
            <a:pPr algn="just"/>
            <a:endParaRPr lang="sk-SK" sz="700" dirty="0">
              <a:latin typeface="Constantia" panose="02030602050306030303" pitchFamily="18" charset="0"/>
            </a:endParaRPr>
          </a:p>
          <a:p>
            <a:pPr algn="just"/>
            <a:r>
              <a:rPr lang="sk-SK" sz="1800" dirty="0">
                <a:latin typeface="Constantia" panose="02030602050306030303" pitchFamily="18" charset="0"/>
              </a:rPr>
              <a:t>Napriek pozitívnym dodatočným vplyvom v rozpočte počas posledných rokov, najmä vyšším daňovým príjmom, </a:t>
            </a:r>
            <a:r>
              <a:rPr lang="sk-SK" sz="1800" b="1" dirty="0">
                <a:latin typeface="Constantia" panose="02030602050306030303" pitchFamily="18" charset="0"/>
              </a:rPr>
              <a:t>sa potrebná konsolidácia posúvala do budúcnosti</a:t>
            </a:r>
            <a:r>
              <a:rPr lang="sk-SK" sz="1800" dirty="0">
                <a:latin typeface="Constantia" panose="02030602050306030303" pitchFamily="18" charset="0"/>
              </a:rPr>
              <a:t>, čo zároveň viedlo k </a:t>
            </a:r>
            <a:r>
              <a:rPr lang="sk-SK" sz="1800" b="1" dirty="0">
                <a:latin typeface="Constantia" panose="02030602050306030303" pitchFamily="18" charset="0"/>
              </a:rPr>
              <a:t>pomalšiemu znižovaniu dlhu.</a:t>
            </a:r>
          </a:p>
          <a:p>
            <a:pPr algn="just"/>
            <a:endParaRPr lang="sk-SK" sz="700" dirty="0">
              <a:latin typeface="Constantia" panose="02030602050306030303" pitchFamily="18" charset="0"/>
            </a:endParaRPr>
          </a:p>
          <a:p>
            <a:pPr algn="just"/>
            <a:r>
              <a:rPr lang="sk-SK" sz="1800" dirty="0">
                <a:latin typeface="Constantia" panose="02030602050306030303" pitchFamily="18" charset="0"/>
              </a:rPr>
              <a:t>Úroveň dlhu sa od roku 2012 </a:t>
            </a:r>
            <a:r>
              <a:rPr lang="sk-SK" sz="1800" b="1" dirty="0">
                <a:latin typeface="Constantia" panose="02030602050306030303" pitchFamily="18" charset="0"/>
              </a:rPr>
              <a:t>nepodarilo znížiť mimo sankčných pásiem dlhovej brzdy</a:t>
            </a:r>
            <a:r>
              <a:rPr lang="sk-SK" sz="1800" dirty="0">
                <a:latin typeface="Constantia" panose="02030602050306030303" pitchFamily="18" charset="0"/>
              </a:rPr>
              <a:t>. Hrubý dlh v pomere k HDP klesol od roku 2014 najmä v dôsledku jednorazových vplyvov (zníženie naakumulovanej hotovostnej rezervy, príjmy z privatizácie, otvorenie II. piliera dôchodkového systému).</a:t>
            </a:r>
          </a:p>
          <a:p>
            <a:pPr algn="just"/>
            <a:endParaRPr lang="sk-SK" sz="1000" dirty="0">
              <a:latin typeface="Constantia" panose="02030602050306030303" pitchFamily="18" charset="0"/>
            </a:endParaRPr>
          </a:p>
          <a:p>
            <a:pPr algn="just"/>
            <a:r>
              <a:rPr lang="sk-SK" sz="1800" dirty="0">
                <a:latin typeface="Constantia" panose="02030602050306030303" pitchFamily="18" charset="0"/>
              </a:rPr>
              <a:t>Rýchlejšie znižovanie dlhu by umožnilo </a:t>
            </a:r>
            <a:r>
              <a:rPr lang="sk-SK" sz="1800" b="1" dirty="0">
                <a:latin typeface="Constantia" panose="02030602050306030303" pitchFamily="18" charset="0"/>
              </a:rPr>
              <a:t>rýchlejšie dosiahnutie bezpečnej úrovne dlhu a minimalizovanie rizík z ekonomického vývoja.</a:t>
            </a:r>
          </a:p>
          <a:p>
            <a:pPr algn="just"/>
            <a:endParaRPr lang="sk-SK" sz="1800" dirty="0">
              <a:latin typeface="Constantia" panose="02030602050306030303" pitchFamily="18" charset="0"/>
            </a:endParaRPr>
          </a:p>
          <a:p>
            <a:pPr marL="0" indent="0" algn="just">
              <a:buNone/>
            </a:pPr>
            <a:endParaRPr lang="sk-SK" sz="1600" dirty="0">
              <a:latin typeface="Constantia" panose="02030602050306030303" pitchFamily="18" charset="0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B38657-C58C-4E18-BB5C-8D7FA59C0ED8}" type="slidenum">
              <a:rPr lang="sk-SK" smtClean="0"/>
              <a:pPr>
                <a:defRPr/>
              </a:pPr>
              <a:t>14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99782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631505" y="476672"/>
            <a:ext cx="8668871" cy="1143000"/>
          </a:xfrm>
          <a:noFill/>
        </p:spPr>
        <p:txBody>
          <a:bodyPr/>
          <a:lstStyle/>
          <a:p>
            <a:pPr algn="r"/>
            <a:r>
              <a:rPr lang="sk-SK" altLang="sk-SK" b="1" dirty="0">
                <a:solidFill>
                  <a:srgbClr val="13B5EA"/>
                </a:solidFill>
                <a:latin typeface="Constantia" pitchFamily="18" charset="0"/>
              </a:rPr>
              <a:t>Ciele RVS 2018-2020</a:t>
            </a:r>
            <a:endParaRPr lang="en-US" altLang="sk-SK" b="1" dirty="0">
              <a:solidFill>
                <a:srgbClr val="13B5EA"/>
              </a:solidFill>
              <a:latin typeface="Constantia" pitchFamily="18" charset="0"/>
            </a:endParaRPr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230A70B-8459-42B8-B1E6-5E2295CAC98A}" type="slidenum">
              <a:rPr lang="sk-SK" altLang="sk-SK" sz="1400"/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sk-SK" altLang="sk-SK" sz="1400"/>
          </a:p>
        </p:txBody>
      </p:sp>
      <p:sp>
        <p:nvSpPr>
          <p:cNvPr id="5125" name="Zástupný symbol obsahu 1"/>
          <p:cNvSpPr>
            <a:spLocks noGrp="1"/>
          </p:cNvSpPr>
          <p:nvPr>
            <p:ph idx="1"/>
          </p:nvPr>
        </p:nvSpPr>
        <p:spPr>
          <a:xfrm>
            <a:off x="1815137" y="4797153"/>
            <a:ext cx="8522639" cy="1686198"/>
          </a:xfrm>
          <a:noFill/>
        </p:spPr>
        <p:txBody>
          <a:bodyPr>
            <a:normAutofit lnSpcReduction="10000"/>
          </a:bodyPr>
          <a:lstStyle/>
          <a:p>
            <a:pPr marL="288000" indent="-216000" algn="just"/>
            <a:r>
              <a:rPr lang="sk-SK" sz="1700" dirty="0">
                <a:latin typeface="Constantia" panose="02030602050306030303" pitchFamily="18" charset="0"/>
              </a:rPr>
              <a:t>Cieľom </a:t>
            </a:r>
            <a:r>
              <a:rPr lang="sk-SK" sz="1700" b="1" dirty="0">
                <a:latin typeface="Constantia" panose="02030602050306030303" pitchFamily="18" charset="0"/>
              </a:rPr>
              <a:t>rozpočtu VS na roky 2018-2020 je dosiahnutie vyrovnaného rozpočtu do roku 2020.</a:t>
            </a:r>
            <a:endParaRPr lang="sk-SK" sz="1700" dirty="0">
              <a:latin typeface="Constantia" panose="02030602050306030303" pitchFamily="18" charset="0"/>
            </a:endParaRPr>
          </a:p>
          <a:p>
            <a:pPr marL="288000" indent="-216000" algn="just"/>
            <a:r>
              <a:rPr lang="sk-SK" sz="1700" dirty="0">
                <a:latin typeface="Constantia" panose="02030602050306030303" pitchFamily="18" charset="0"/>
              </a:rPr>
              <a:t>Ciele sú oproti schválenému RVS 2017-2019 </a:t>
            </a:r>
            <a:r>
              <a:rPr lang="sk-SK" sz="1700" b="1" dirty="0">
                <a:latin typeface="Constantia" panose="02030602050306030303" pitchFamily="18" charset="0"/>
              </a:rPr>
              <a:t>uvoľnenejšie, </a:t>
            </a:r>
            <a:r>
              <a:rPr lang="sk-SK" sz="1700" dirty="0">
                <a:latin typeface="Constantia" panose="02030602050306030303" pitchFamily="18" charset="0"/>
              </a:rPr>
              <a:t>cielený deficit sa </a:t>
            </a:r>
            <a:r>
              <a:rPr lang="sk-SK" sz="1700" b="1" dirty="0">
                <a:latin typeface="Constantia" panose="02030602050306030303" pitchFamily="18" charset="0"/>
              </a:rPr>
              <a:t>v roku 2018 zvýšil o 0,4 % HDP</a:t>
            </a:r>
            <a:r>
              <a:rPr lang="sk-SK" sz="1700" dirty="0">
                <a:latin typeface="Constantia" panose="02030602050306030303" pitchFamily="18" charset="0"/>
              </a:rPr>
              <a:t>, </a:t>
            </a:r>
            <a:r>
              <a:rPr lang="sk-SK" sz="1700" b="1" dirty="0">
                <a:latin typeface="Constantia" panose="02030602050306030303" pitchFamily="18" charset="0"/>
              </a:rPr>
              <a:t>cieľ v roku 2019</a:t>
            </a:r>
            <a:r>
              <a:rPr lang="sk-SK" sz="1700" dirty="0">
                <a:latin typeface="Constantia" panose="02030602050306030303" pitchFamily="18" charset="0"/>
              </a:rPr>
              <a:t> sa zhoršil o 0,3 % HDP.</a:t>
            </a:r>
          </a:p>
          <a:p>
            <a:pPr marL="288000" indent="-216000" algn="just"/>
            <a:r>
              <a:rPr lang="sk-SK" sz="1700" dirty="0">
                <a:latin typeface="Constantia" panose="02030602050306030303" pitchFamily="18" charset="0"/>
              </a:rPr>
              <a:t>Na splnenie cieľov v rokoch 2019 a 2020 chýbajú podľa MF SR v rozpočte opatrenia presahujúce 0,2% HDP ročne.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A201522-163C-4B09-B48D-C7631015C4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9332" y="2276872"/>
            <a:ext cx="7994251" cy="241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913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sk-SK" sz="3200" b="1" dirty="0">
                <a:solidFill>
                  <a:srgbClr val="00B0F0"/>
                </a:solidFill>
                <a:latin typeface="Constantia" panose="02030602050306030303" pitchFamily="18" charset="0"/>
              </a:rPr>
              <a:t>Fiškálne pravidlá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754385" y="2272262"/>
            <a:ext cx="3322712" cy="2680189"/>
          </a:xfrm>
        </p:spPr>
        <p:txBody>
          <a:bodyPr/>
          <a:lstStyle/>
          <a:p>
            <a:pPr algn="just"/>
            <a:r>
              <a:rPr lang="sk-SK" sz="1800" dirty="0">
                <a:latin typeface="Constantia" panose="02030602050306030303" pitchFamily="18" charset="0"/>
              </a:rPr>
              <a:t>Hrubý dlh by sa počas rokov 2017 až 2020 mal udržať v prvom sankčnom pásme (po zohľadnení jeho klesania od roku 2018), t.j. v návrhu rozpočtu neboli predstavené opatrenia na zníženie dlhu mimo sankčných pásiem </a:t>
            </a:r>
          </a:p>
          <a:p>
            <a:pPr algn="just"/>
            <a:endParaRPr lang="sk-SK" sz="1800" dirty="0">
              <a:latin typeface="Constantia" panose="02030602050306030303" pitchFamily="18" charset="0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7E6435-9834-49F6-9921-20D9BAFC1DF5}" type="slidenum">
              <a:rPr lang="sk-SK" altLang="sk-SK" smtClean="0"/>
              <a:pPr>
                <a:defRPr/>
              </a:pPr>
              <a:t>3</a:t>
            </a:fld>
            <a:endParaRPr lang="sk-SK" altLang="sk-SK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981201" y="5474075"/>
            <a:ext cx="8059913" cy="1015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sk-SK" sz="1650" dirty="0">
                <a:latin typeface="Constantia" panose="02030602050306030303" pitchFamily="18" charset="0"/>
              </a:rPr>
              <a:t>Aktuálne prepočty MF SR predpokladajú splnenie strednodobého cieľa v roku 2020.</a:t>
            </a:r>
          </a:p>
          <a:p>
            <a:pPr algn="just"/>
            <a:r>
              <a:rPr lang="sk-SK" sz="1650" dirty="0">
                <a:latin typeface="Constantia" panose="02030602050306030303" pitchFamily="18" charset="0"/>
              </a:rPr>
              <a:t>Podľa odhadov RRZ sa tento cieľ podarí splniť v roku 2020 len </a:t>
            </a:r>
            <a:r>
              <a:rPr lang="sk-SK" sz="1650" b="1" dirty="0">
                <a:latin typeface="Constantia" panose="02030602050306030303" pitchFamily="18" charset="0"/>
              </a:rPr>
              <a:t>prijatím dodatočných opatrení. </a:t>
            </a:r>
          </a:p>
        </p:txBody>
      </p:sp>
      <p:sp>
        <p:nvSpPr>
          <p:cNvPr id="5" name="BlokTextu 4"/>
          <p:cNvSpPr txBox="1"/>
          <p:nvPr/>
        </p:nvSpPr>
        <p:spPr>
          <a:xfrm>
            <a:off x="2150887" y="2060850"/>
            <a:ext cx="44644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b="1" dirty="0">
                <a:solidFill>
                  <a:srgbClr val="13B5EA"/>
                </a:solidFill>
                <a:latin typeface="Constantia" panose="02030602050306030303" pitchFamily="18" charset="0"/>
              </a:rPr>
              <a:t> Vývoj hrubého dlhu VS (% HDP)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3FD804A-2684-475F-9BB2-2D7D6CEC46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1" y="2337849"/>
            <a:ext cx="4773185" cy="3136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702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sk-SK" sz="3200" b="1" dirty="0">
                <a:solidFill>
                  <a:srgbClr val="13B5EA"/>
                </a:solidFill>
                <a:latin typeface="Constantia" pitchFamily="18" charset="0"/>
              </a:rPr>
              <a:t>Význam vyrovnaného rozpočtu</a:t>
            </a:r>
            <a:endParaRPr lang="en-US" sz="3200" b="1" dirty="0">
              <a:solidFill>
                <a:srgbClr val="13B5EA"/>
              </a:solidFill>
              <a:latin typeface="Constantia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811524" y="2348881"/>
            <a:ext cx="8568952" cy="4660627"/>
          </a:xfrm>
        </p:spPr>
        <p:txBody>
          <a:bodyPr/>
          <a:lstStyle/>
          <a:p>
            <a:pPr algn="just"/>
            <a:r>
              <a:rPr lang="sk-SK" sz="1800" dirty="0">
                <a:latin typeface="Constantia" panose="02030602050306030303" pitchFamily="18" charset="0"/>
              </a:rPr>
              <a:t>Dosiahnutie </a:t>
            </a:r>
            <a:r>
              <a:rPr lang="sk-SK" sz="1800" b="1" dirty="0">
                <a:latin typeface="Constantia" panose="02030602050306030303" pitchFamily="18" charset="0"/>
              </a:rPr>
              <a:t>bezpečnej úrovne dlhu </a:t>
            </a:r>
            <a:r>
              <a:rPr lang="sk-SK" sz="1800" dirty="0">
                <a:latin typeface="Constantia" panose="02030602050306030303" pitchFamily="18" charset="0"/>
              </a:rPr>
              <a:t>pre Slovensko</a:t>
            </a:r>
          </a:p>
          <a:p>
            <a:pPr algn="just"/>
            <a:endParaRPr lang="sk-SK" sz="1000" dirty="0">
              <a:latin typeface="Constantia" panose="02030602050306030303" pitchFamily="18" charset="0"/>
            </a:endParaRPr>
          </a:p>
          <a:p>
            <a:pPr algn="just"/>
            <a:r>
              <a:rPr lang="sk-SK" sz="1800" b="1" dirty="0">
                <a:latin typeface="Constantia" panose="02030602050306030303" pitchFamily="18" charset="0"/>
              </a:rPr>
              <a:t>Vytvorenie dostatočného fiškálneho priestoru </a:t>
            </a:r>
            <a:r>
              <a:rPr lang="sk-SK" sz="1800" dirty="0">
                <a:latin typeface="Constantia" panose="02030602050306030303" pitchFamily="18" charset="0"/>
              </a:rPr>
              <a:t>na zmiernenie negatívnych následkov budúcich kríz</a:t>
            </a:r>
          </a:p>
          <a:p>
            <a:pPr algn="just"/>
            <a:endParaRPr lang="sk-SK" sz="1000" dirty="0">
              <a:latin typeface="Constantia" panose="02030602050306030303" pitchFamily="18" charset="0"/>
            </a:endParaRPr>
          </a:p>
          <a:p>
            <a:pPr algn="just"/>
            <a:r>
              <a:rPr lang="sk-SK" sz="1800" dirty="0">
                <a:latin typeface="Constantia" panose="02030602050306030303" pitchFamily="18" charset="0"/>
              </a:rPr>
              <a:t>Dosiahnutie</a:t>
            </a:r>
            <a:r>
              <a:rPr lang="sk-SK" sz="1800" b="1" dirty="0">
                <a:latin typeface="Constantia" panose="02030602050306030303" pitchFamily="18" charset="0"/>
              </a:rPr>
              <a:t> dlhodobej udržateľnosti verejných financií </a:t>
            </a:r>
            <a:r>
              <a:rPr lang="sk-SK" sz="1800" dirty="0">
                <a:latin typeface="Constantia" panose="02030602050306030303" pitchFamily="18" charset="0"/>
              </a:rPr>
              <a:t>(starnutie populácie)</a:t>
            </a:r>
          </a:p>
          <a:p>
            <a:pPr algn="just"/>
            <a:endParaRPr lang="sk-SK" sz="1050" dirty="0">
              <a:latin typeface="Constantia" panose="02030602050306030303" pitchFamily="18" charset="0"/>
            </a:endParaRPr>
          </a:p>
          <a:p>
            <a:pPr algn="just"/>
            <a:r>
              <a:rPr lang="sk-SK" sz="1800" dirty="0">
                <a:latin typeface="Constantia" panose="02030602050306030303" pitchFamily="18" charset="0"/>
              </a:rPr>
              <a:t>Zvýšený dôraz na rozpočtovú disciplínu v dôsledku </a:t>
            </a:r>
            <a:r>
              <a:rPr lang="sk-SK" sz="1800" b="1" dirty="0">
                <a:latin typeface="Constantia" panose="02030602050306030303" pitchFamily="18" charset="0"/>
              </a:rPr>
              <a:t>štruktúry dlhu </a:t>
            </a:r>
            <a:r>
              <a:rPr lang="sk-SK" sz="1800" dirty="0">
                <a:latin typeface="Constantia" panose="02030602050306030303" pitchFamily="18" charset="0"/>
              </a:rPr>
              <a:t>(zahraniční veritelia)</a:t>
            </a:r>
          </a:p>
          <a:p>
            <a:pPr algn="just"/>
            <a:endParaRPr lang="sk-SK" sz="1000" dirty="0">
              <a:latin typeface="Constantia" panose="02030602050306030303" pitchFamily="18" charset="0"/>
            </a:endParaRPr>
          </a:p>
          <a:p>
            <a:pPr algn="just"/>
            <a:r>
              <a:rPr lang="sk-SK" sz="1800" dirty="0">
                <a:latin typeface="Constantia" panose="02030602050306030303" pitchFamily="18" charset="0"/>
              </a:rPr>
              <a:t>Dosiahnutie vyrovnaného hospodárenia vyplýva z </a:t>
            </a:r>
            <a:r>
              <a:rPr lang="sk-SK" sz="1800" b="1" dirty="0">
                <a:latin typeface="Constantia" panose="02030602050306030303" pitchFamily="18" charset="0"/>
              </a:rPr>
              <a:t>legislatívy</a:t>
            </a:r>
            <a:r>
              <a:rPr lang="sk-SK" sz="1800" dirty="0">
                <a:latin typeface="Constantia" panose="02030602050306030303" pitchFamily="18" charset="0"/>
              </a:rPr>
              <a:t>:</a:t>
            </a:r>
          </a:p>
          <a:p>
            <a:pPr lvl="1" algn="just"/>
            <a:r>
              <a:rPr lang="sk-SK" sz="1600" dirty="0">
                <a:latin typeface="Constantia" panose="02030602050306030303" pitchFamily="18" charset="0"/>
              </a:rPr>
              <a:t>európske pravidlá (SGP), medzinárodná zmluva (Fiškálny kompakt) a domáce zákony (zákon 523/2004 o rozpočtových pravidlách verejnej správy)</a:t>
            </a:r>
          </a:p>
          <a:p>
            <a:pPr algn="just"/>
            <a:endParaRPr lang="sk-SK" sz="1800" dirty="0">
              <a:latin typeface="Constantia" panose="02030602050306030303" pitchFamily="18" charset="0"/>
            </a:endParaRPr>
          </a:p>
          <a:p>
            <a:pPr marL="0" indent="0" algn="just">
              <a:buNone/>
            </a:pPr>
            <a:endParaRPr lang="sk-SK" sz="1600" dirty="0">
              <a:latin typeface="Constantia" panose="02030602050306030303" pitchFamily="18" charset="0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B38657-C58C-4E18-BB5C-8D7FA59C0ED8}" type="slidenum">
              <a:rPr lang="sk-SK" smtClean="0"/>
              <a:pPr>
                <a:defRPr/>
              </a:pPr>
              <a:t>4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86478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sk-SK" sz="3200" b="1" dirty="0">
                <a:solidFill>
                  <a:srgbClr val="13B5EA"/>
                </a:solidFill>
                <a:latin typeface="Constantia" pitchFamily="18" charset="0"/>
              </a:rPr>
              <a:t>Bezpečná úroveň dlhu (1)</a:t>
            </a:r>
            <a:endParaRPr lang="en-US" sz="3200" b="1" dirty="0">
              <a:solidFill>
                <a:srgbClr val="13B5EA"/>
              </a:solidFill>
              <a:latin typeface="Constantia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75520" y="2636912"/>
            <a:ext cx="8568952" cy="2592288"/>
          </a:xfrm>
        </p:spPr>
        <p:txBody>
          <a:bodyPr/>
          <a:lstStyle/>
          <a:p>
            <a:pPr algn="just"/>
            <a:r>
              <a:rPr lang="sk-SK" sz="1800" dirty="0">
                <a:latin typeface="Constantia" panose="02030602050306030303" pitchFamily="18" charset="0"/>
              </a:rPr>
              <a:t>RRZ odhadla </a:t>
            </a:r>
            <a:r>
              <a:rPr lang="sk-SK" sz="1800" b="1" dirty="0">
                <a:latin typeface="Constantia" panose="02030602050306030303" pitchFamily="18" charset="0"/>
              </a:rPr>
              <a:t>bezpečnú úroveň dlhu </a:t>
            </a:r>
            <a:r>
              <a:rPr lang="sk-SK" sz="1800" dirty="0">
                <a:latin typeface="Constantia" panose="02030602050306030303" pitchFamily="18" charset="0"/>
              </a:rPr>
              <a:t>pre Slovensko vzhľadom na riziká bankrotu v prípade ekonomickej krízy vo výške 40 % HDP, podobne odhaduje bezpečnú úroveň dlhu Slovenska aj OECD</a:t>
            </a:r>
          </a:p>
          <a:p>
            <a:pPr algn="just"/>
            <a:endParaRPr lang="sk-SK" sz="1800" dirty="0">
              <a:latin typeface="Constantia" panose="02030602050306030303" pitchFamily="18" charset="0"/>
            </a:endParaRPr>
          </a:p>
          <a:p>
            <a:pPr algn="just"/>
            <a:r>
              <a:rPr lang="sk-SK" sz="1800" dirty="0">
                <a:latin typeface="Constantia" panose="02030602050306030303" pitchFamily="18" charset="0"/>
              </a:rPr>
              <a:t>Predkrízové minimum hrubého dlhu bolo 28,5 % HDP na konci v roku 2008, najvyšší pomer dlhu k HDP bol na konci roku 2013 (54,7 %); aktuálna úroveň hrubého dlhu je okolo 51 % HDP 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B38657-C58C-4E18-BB5C-8D7FA59C0ED8}" type="slidenum">
              <a:rPr lang="sk-SK" smtClean="0"/>
              <a:pPr>
                <a:defRPr/>
              </a:pPr>
              <a:t>5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9750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B38657-C58C-4E18-BB5C-8D7FA59C0ED8}" type="slidenum">
              <a:rPr lang="sk-SK" smtClean="0"/>
              <a:pPr>
                <a:defRPr/>
              </a:pPr>
              <a:t>6</a:t>
            </a:fld>
            <a:endParaRPr lang="sk-SK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5DF2655B-E74D-4328-987B-2796FF00FE50}"/>
              </a:ext>
            </a:extLst>
          </p:cNvPr>
          <p:cNvSpPr txBox="1">
            <a:spLocks/>
          </p:cNvSpPr>
          <p:nvPr/>
        </p:nvSpPr>
        <p:spPr bwMode="auto">
          <a:xfrm>
            <a:off x="6170934" y="2636913"/>
            <a:ext cx="4173066" cy="360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180000" indent="-180000" algn="just">
              <a:spcBef>
                <a:spcPct val="0"/>
              </a:spcBef>
              <a:spcAft>
                <a:spcPts val="1200"/>
              </a:spcAft>
            </a:pPr>
            <a:r>
              <a:rPr lang="sk-SK" altLang="en-US" sz="1600" dirty="0">
                <a:latin typeface="Constantia" panose="02030602050306030303" pitchFamily="18" charset="0"/>
              </a:rPr>
              <a:t>Štúdia RRZ odhadla </a:t>
            </a:r>
            <a:r>
              <a:rPr lang="sk-SK" altLang="en-US" sz="1600" b="1" dirty="0">
                <a:latin typeface="Constantia" panose="02030602050306030303" pitchFamily="18" charset="0"/>
              </a:rPr>
              <a:t>pravdepodobnosti štátneho </a:t>
            </a:r>
            <a:r>
              <a:rPr lang="sk-SK" altLang="en-US" sz="1600" b="1" dirty="0" err="1">
                <a:latin typeface="Constantia" panose="02030602050306030303" pitchFamily="18" charset="0"/>
              </a:rPr>
              <a:t>defaultu</a:t>
            </a:r>
            <a:r>
              <a:rPr lang="sk-SK" altLang="en-US" sz="1600" dirty="0">
                <a:latin typeface="Constantia" panose="02030602050306030303" pitchFamily="18" charset="0"/>
              </a:rPr>
              <a:t> pre Slovensko</a:t>
            </a:r>
          </a:p>
          <a:p>
            <a:pPr marL="180000" indent="-180000" algn="just">
              <a:spcBef>
                <a:spcPct val="0"/>
              </a:spcBef>
              <a:spcAft>
                <a:spcPts val="1200"/>
              </a:spcAft>
            </a:pPr>
            <a:r>
              <a:rPr lang="sk-SK" altLang="en-US" sz="1600" dirty="0">
                <a:latin typeface="Constantia" panose="02030602050306030303" pitchFamily="18" charset="0"/>
              </a:rPr>
              <a:t>Riziká sa prepočítali pre prípad krízy porovnateľnej s rokom 2009 (pokles produktivity o 8% - „zlé časy“)</a:t>
            </a:r>
          </a:p>
          <a:p>
            <a:pPr marL="180000" indent="-180000" algn="just">
              <a:spcBef>
                <a:spcPct val="0"/>
              </a:spcBef>
              <a:spcAft>
                <a:spcPts val="1200"/>
              </a:spcAft>
            </a:pPr>
            <a:r>
              <a:rPr lang="sk-SK" altLang="en-US" sz="1600" dirty="0">
                <a:latin typeface="Constantia" panose="02030602050306030303" pitchFamily="18" charset="0"/>
              </a:rPr>
              <a:t>Maastrichtské kritérium nestačí (30 - 40% riziko </a:t>
            </a:r>
            <a:r>
              <a:rPr lang="sk-SK" altLang="en-US" sz="1600" dirty="0" err="1">
                <a:latin typeface="Constantia" panose="02030602050306030303" pitchFamily="18" charset="0"/>
              </a:rPr>
              <a:t>defaultu</a:t>
            </a:r>
            <a:r>
              <a:rPr lang="sk-SK" altLang="en-US" sz="1600" dirty="0">
                <a:latin typeface="Constantia" panose="02030602050306030303" pitchFamily="18" charset="0"/>
              </a:rPr>
              <a:t> v zlých časoch)</a:t>
            </a:r>
          </a:p>
          <a:p>
            <a:pPr marL="180000" indent="-180000" algn="just">
              <a:spcBef>
                <a:spcPct val="0"/>
              </a:spcBef>
              <a:spcAft>
                <a:spcPts val="1200"/>
              </a:spcAft>
            </a:pPr>
            <a:r>
              <a:rPr lang="sk-SK" altLang="en-US" sz="1600" dirty="0">
                <a:latin typeface="Constantia" panose="02030602050306030303" pitchFamily="18" charset="0"/>
              </a:rPr>
              <a:t>Dlhodobé hľadisko: 40% dlh/HDP je </a:t>
            </a:r>
            <a:r>
              <a:rPr lang="sk-SK" altLang="en-US" sz="1600" u="sng" dirty="0">
                <a:latin typeface="Constantia" panose="02030602050306030303" pitchFamily="18" charset="0"/>
              </a:rPr>
              <a:t>maximálna</a:t>
            </a:r>
            <a:r>
              <a:rPr lang="sk-SK" altLang="en-US" sz="1600" dirty="0">
                <a:latin typeface="Constantia" panose="02030602050306030303" pitchFamily="18" charset="0"/>
              </a:rPr>
              <a:t> prijateľná úroveň dlhu s akceptovateľnou mierou rizika </a:t>
            </a:r>
            <a:r>
              <a:rPr lang="sk-SK" altLang="en-US" sz="1600" dirty="0" err="1">
                <a:latin typeface="Constantia" panose="02030602050306030303" pitchFamily="18" charset="0"/>
              </a:rPr>
              <a:t>defaultu</a:t>
            </a:r>
            <a:r>
              <a:rPr lang="sk-SK" altLang="en-US" sz="1600" dirty="0">
                <a:latin typeface="Constantia" panose="02030602050306030303" pitchFamily="18" charset="0"/>
              </a:rPr>
              <a:t> (</a:t>
            </a:r>
            <a:r>
              <a:rPr lang="sk-SK" altLang="sk-SK" sz="1600" dirty="0">
                <a:latin typeface="Constantia" panose="02030602050306030303" pitchFamily="18" charset="0"/>
              </a:rPr>
              <a:t>8-10 </a:t>
            </a:r>
            <a:r>
              <a:rPr lang="en-US" altLang="sk-SK" sz="1600" dirty="0">
                <a:latin typeface="Constantia" panose="02030602050306030303" pitchFamily="18" charset="0"/>
              </a:rPr>
              <a:t>% </a:t>
            </a:r>
            <a:r>
              <a:rPr lang="en-US" altLang="sk-SK" sz="1600" dirty="0" err="1">
                <a:latin typeface="Constantia" panose="02030602050306030303" pitchFamily="18" charset="0"/>
              </a:rPr>
              <a:t>pravdepodobnos</a:t>
            </a:r>
            <a:r>
              <a:rPr lang="sk-SK" altLang="sk-SK" sz="1600" dirty="0">
                <a:latin typeface="Constantia" panose="02030602050306030303" pitchFamily="18" charset="0"/>
              </a:rPr>
              <a:t>ť</a:t>
            </a:r>
            <a:r>
              <a:rPr lang="en-US" altLang="sk-SK" sz="1600" dirty="0">
                <a:latin typeface="Constantia" panose="02030602050306030303" pitchFamily="18" charset="0"/>
              </a:rPr>
              <a:t> </a:t>
            </a:r>
            <a:r>
              <a:rPr lang="en-US" altLang="sk-SK" sz="1600" dirty="0" err="1">
                <a:latin typeface="Constantia" panose="02030602050306030303" pitchFamily="18" charset="0"/>
              </a:rPr>
              <a:t>defaultu</a:t>
            </a:r>
            <a:r>
              <a:rPr lang="en-US" altLang="sk-SK" sz="1600" dirty="0">
                <a:latin typeface="Constantia" panose="02030602050306030303" pitchFamily="18" charset="0"/>
              </a:rPr>
              <a:t> </a:t>
            </a:r>
            <a:r>
              <a:rPr lang="sk-SK" altLang="sk-SK" sz="1600" dirty="0">
                <a:latin typeface="Constantia" panose="02030602050306030303" pitchFamily="18" charset="0"/>
              </a:rPr>
              <a:t>v normál</a:t>
            </a:r>
            <a:r>
              <a:rPr lang="en-US" altLang="sk-SK" sz="1600" dirty="0">
                <a:latin typeface="Constantia" panose="02030602050306030303" pitchFamily="18" charset="0"/>
              </a:rPr>
              <a:t>-</a:t>
            </a:r>
            <a:r>
              <a:rPr lang="sk-SK" altLang="sk-SK" sz="1600" dirty="0" err="1">
                <a:latin typeface="Constantia" panose="02030602050306030303" pitchFamily="18" charset="0"/>
              </a:rPr>
              <a:t>nych</a:t>
            </a:r>
            <a:r>
              <a:rPr lang="sk-SK" altLang="sk-SK" sz="1600" dirty="0">
                <a:latin typeface="Constantia" panose="02030602050306030303" pitchFamily="18" charset="0"/>
              </a:rPr>
              <a:t> časoch a 20-25</a:t>
            </a:r>
            <a:r>
              <a:rPr lang="en-US" altLang="sk-SK" sz="1600" dirty="0">
                <a:latin typeface="Constantia" panose="02030602050306030303" pitchFamily="18" charset="0"/>
              </a:rPr>
              <a:t>% v </a:t>
            </a:r>
            <a:r>
              <a:rPr lang="sk-SK" altLang="sk-SK" sz="1600" dirty="0">
                <a:latin typeface="Constantia" panose="02030602050306030303" pitchFamily="18" charset="0"/>
              </a:rPr>
              <a:t>zlých časoch)</a:t>
            </a:r>
            <a:endParaRPr lang="sk-SK" altLang="en-US" sz="1600" dirty="0">
              <a:latin typeface="Constantia" panose="02030602050306030303" pitchFamily="18" charset="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D0E5414E-D35D-4D78-935C-6E0796F37DE7}"/>
              </a:ext>
            </a:extLst>
          </p:cNvPr>
          <p:cNvSpPr/>
          <p:nvPr/>
        </p:nvSpPr>
        <p:spPr>
          <a:xfrm>
            <a:off x="1848000" y="2082212"/>
            <a:ext cx="8496000" cy="349250"/>
          </a:xfrm>
          <a:prstGeom prst="roundRect">
            <a:avLst/>
          </a:prstGeom>
          <a:solidFill>
            <a:srgbClr val="20B4E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k-SK" dirty="0">
                <a:latin typeface="Constantia" panose="02030602050306030303" pitchFamily="18" charset="0"/>
              </a:rPr>
              <a:t>RRZ</a:t>
            </a:r>
          </a:p>
        </p:txBody>
      </p:sp>
      <p:sp>
        <p:nvSpPr>
          <p:cNvPr id="20" name="Nadpis 1">
            <a:extLst>
              <a:ext uri="{FF2B5EF4-FFF2-40B4-BE49-F238E27FC236}">
                <a16:creationId xmlns:a16="http://schemas.microsoft.com/office/drawing/2014/main" id="{4902A643-C812-471F-912B-EB20FDC3EA51}"/>
              </a:ext>
            </a:extLst>
          </p:cNvPr>
          <p:cNvSpPr txBox="1">
            <a:spLocks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84" charset="0"/>
                <a:ea typeface="Arial" pitchFamily="-84" charset="0"/>
                <a:cs typeface="Arial" pitchFamily="-8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84" charset="0"/>
                <a:ea typeface="Arial" pitchFamily="-84" charset="0"/>
                <a:cs typeface="Arial" pitchFamily="-8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84" charset="0"/>
                <a:ea typeface="Arial" pitchFamily="-84" charset="0"/>
                <a:cs typeface="Arial" pitchFamily="-8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84" charset="0"/>
                <a:ea typeface="Arial" pitchFamily="-84" charset="0"/>
                <a:cs typeface="Arial" pitchFamily="-8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84" charset="0"/>
                <a:ea typeface="Arial" pitchFamily="-84" charset="0"/>
                <a:cs typeface="Arial" pitchFamily="-8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84" charset="0"/>
                <a:ea typeface="Arial" pitchFamily="-84" charset="0"/>
                <a:cs typeface="Arial" pitchFamily="-8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84" charset="0"/>
                <a:ea typeface="Arial" pitchFamily="-84" charset="0"/>
                <a:cs typeface="Arial" pitchFamily="-8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84" charset="0"/>
                <a:ea typeface="Arial" pitchFamily="-84" charset="0"/>
                <a:cs typeface="Arial" pitchFamily="-84" charset="0"/>
              </a:defRPr>
            </a:lvl9pPr>
          </a:lstStyle>
          <a:p>
            <a:pPr algn="r"/>
            <a:r>
              <a:rPr lang="sk-SK" sz="3200" b="1" kern="0" dirty="0">
                <a:solidFill>
                  <a:srgbClr val="13B5EA"/>
                </a:solidFill>
                <a:latin typeface="Constantia" pitchFamily="18" charset="0"/>
              </a:rPr>
              <a:t>Bezpečná úroveň dlhu (2)</a:t>
            </a:r>
            <a:endParaRPr lang="en-US" sz="3200" b="1" kern="0" dirty="0">
              <a:solidFill>
                <a:srgbClr val="13B5EA"/>
              </a:solidFill>
              <a:latin typeface="Constantia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846229E-AD5E-44A1-8B11-9BF9E74829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8510" y="2636912"/>
            <a:ext cx="4162425" cy="3371850"/>
          </a:xfrm>
          <a:prstGeom prst="rect">
            <a:avLst/>
          </a:prstGeom>
        </p:spPr>
      </p:pic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A5A27F11-3E3E-44EA-B237-8DE857A321EE}"/>
              </a:ext>
            </a:extLst>
          </p:cNvPr>
          <p:cNvSpPr txBox="1">
            <a:spLocks/>
          </p:cNvSpPr>
          <p:nvPr/>
        </p:nvSpPr>
        <p:spPr bwMode="auto">
          <a:xfrm>
            <a:off x="1848000" y="6471404"/>
            <a:ext cx="7571184" cy="386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spcAft>
                <a:spcPts val="1200"/>
              </a:spcAft>
              <a:buNone/>
            </a:pPr>
            <a:r>
              <a:rPr lang="sk-SK" altLang="en-US" sz="1200" dirty="0">
                <a:latin typeface="Constantia" panose="02030602050306030303" pitchFamily="18" charset="0"/>
              </a:rPr>
              <a:t>Zdroj: Zuzana Múčka (2015). </a:t>
            </a:r>
            <a:r>
              <a:rPr lang="sk-SK" altLang="en-US" sz="1200" dirty="0" err="1">
                <a:latin typeface="Constantia" panose="02030602050306030303" pitchFamily="18" charset="0"/>
              </a:rPr>
              <a:t>Is</a:t>
            </a:r>
            <a:r>
              <a:rPr lang="sk-SK" altLang="en-US" sz="1200" dirty="0">
                <a:latin typeface="Constantia" panose="02030602050306030303" pitchFamily="18" charset="0"/>
              </a:rPr>
              <a:t> </a:t>
            </a:r>
            <a:r>
              <a:rPr lang="sk-SK" altLang="en-US" sz="1200" dirty="0" err="1">
                <a:latin typeface="Constantia" panose="02030602050306030303" pitchFamily="18" charset="0"/>
              </a:rPr>
              <a:t>the</a:t>
            </a:r>
            <a:r>
              <a:rPr lang="sk-SK" altLang="en-US" sz="1200" dirty="0">
                <a:latin typeface="Constantia" panose="02030602050306030303" pitchFamily="18" charset="0"/>
              </a:rPr>
              <a:t> Maastricht </a:t>
            </a:r>
            <a:r>
              <a:rPr lang="sk-SK" altLang="en-US" sz="1200" dirty="0" err="1">
                <a:latin typeface="Constantia" panose="02030602050306030303" pitchFamily="18" charset="0"/>
              </a:rPr>
              <a:t>debt</a:t>
            </a:r>
            <a:r>
              <a:rPr lang="sk-SK" altLang="en-US" sz="1200" dirty="0">
                <a:latin typeface="Constantia" panose="02030602050306030303" pitchFamily="18" charset="0"/>
              </a:rPr>
              <a:t> limit </a:t>
            </a:r>
            <a:r>
              <a:rPr lang="sk-SK" altLang="en-US" sz="1200" dirty="0" err="1">
                <a:latin typeface="Constantia" panose="02030602050306030303" pitchFamily="18" charset="0"/>
              </a:rPr>
              <a:t>safe</a:t>
            </a:r>
            <a:r>
              <a:rPr lang="sk-SK" altLang="en-US" sz="1200" dirty="0">
                <a:latin typeface="Constantia" panose="02030602050306030303" pitchFamily="18" charset="0"/>
              </a:rPr>
              <a:t> </a:t>
            </a:r>
            <a:r>
              <a:rPr lang="sk-SK" altLang="en-US" sz="1200" dirty="0" err="1">
                <a:latin typeface="Constantia" panose="02030602050306030303" pitchFamily="18" charset="0"/>
              </a:rPr>
              <a:t>enough</a:t>
            </a:r>
            <a:r>
              <a:rPr lang="sk-SK" altLang="en-US" sz="1200" dirty="0">
                <a:latin typeface="Constantia" panose="02030602050306030303" pitchFamily="18" charset="0"/>
              </a:rPr>
              <a:t> </a:t>
            </a:r>
            <a:r>
              <a:rPr lang="sk-SK" altLang="en-US" sz="1200" dirty="0" err="1">
                <a:latin typeface="Constantia" panose="02030602050306030303" pitchFamily="18" charset="0"/>
              </a:rPr>
              <a:t>for</a:t>
            </a:r>
            <a:r>
              <a:rPr lang="sk-SK" altLang="en-US" sz="1200" dirty="0">
                <a:latin typeface="Constantia" panose="02030602050306030303" pitchFamily="18" charset="0"/>
              </a:rPr>
              <a:t> Slovakia? </a:t>
            </a:r>
            <a:r>
              <a:rPr lang="en-US" altLang="en-US" sz="1200" i="1" dirty="0">
                <a:latin typeface="Constantia" panose="02030602050306030303" pitchFamily="18" charset="0"/>
              </a:rPr>
              <a:t>RRZ Working paper No. </a:t>
            </a:r>
            <a:r>
              <a:rPr lang="sk-SK" altLang="en-US" sz="1200" i="1" dirty="0">
                <a:latin typeface="Constantia" panose="02030602050306030303" pitchFamily="18" charset="0"/>
              </a:rPr>
              <a:t>2</a:t>
            </a:r>
            <a:r>
              <a:rPr lang="en-US" altLang="en-US" sz="1200" i="1" dirty="0">
                <a:latin typeface="Constantia" panose="02030602050306030303" pitchFamily="18" charset="0"/>
              </a:rPr>
              <a:t>/201</a:t>
            </a:r>
            <a:r>
              <a:rPr lang="sk-SK" altLang="en-US" sz="1200" i="1" dirty="0">
                <a:latin typeface="Constantia" panose="02030602050306030303" pitchFamily="18" charset="0"/>
              </a:rPr>
              <a:t>5</a:t>
            </a:r>
            <a:endParaRPr lang="sk-SK" altLang="en-US" sz="2400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836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B38657-C58C-4E18-BB5C-8D7FA59C0ED8}" type="slidenum">
              <a:rPr lang="sk-SK" smtClean="0"/>
              <a:pPr>
                <a:defRPr/>
              </a:pPr>
              <a:t>7</a:t>
            </a:fld>
            <a:endParaRPr lang="sk-SK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5DF2655B-E74D-4328-987B-2796FF00FE50}"/>
              </a:ext>
            </a:extLst>
          </p:cNvPr>
          <p:cNvSpPr txBox="1">
            <a:spLocks/>
          </p:cNvSpPr>
          <p:nvPr/>
        </p:nvSpPr>
        <p:spPr bwMode="auto">
          <a:xfrm>
            <a:off x="7272464" y="2592388"/>
            <a:ext cx="3195637" cy="3067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72000" indent="-72000" algn="just">
              <a:spcBef>
                <a:spcPct val="0"/>
              </a:spcBef>
              <a:spcAft>
                <a:spcPts val="1200"/>
              </a:spcAft>
            </a:pPr>
            <a:r>
              <a:rPr lang="sk-SK" altLang="en-US" sz="1600" dirty="0">
                <a:latin typeface="Constantia" panose="02030602050306030303" pitchFamily="18" charset="0"/>
              </a:rPr>
              <a:t>Štúdia OECD odhadla </a:t>
            </a:r>
            <a:r>
              <a:rPr lang="sk-SK" altLang="en-US" sz="1600" b="1" dirty="0">
                <a:latin typeface="Constantia" panose="02030602050306030303" pitchFamily="18" charset="0"/>
              </a:rPr>
              <a:t>bezpečné úrovne dlhu</a:t>
            </a:r>
            <a:r>
              <a:rPr lang="sk-SK" altLang="en-US" sz="1600" dirty="0">
                <a:latin typeface="Constantia" panose="02030602050306030303" pitchFamily="18" charset="0"/>
              </a:rPr>
              <a:t> pre rôzne krajiny</a:t>
            </a:r>
          </a:p>
          <a:p>
            <a:pPr marL="72000" indent="-72000" algn="just">
              <a:spcBef>
                <a:spcPct val="0"/>
              </a:spcBef>
              <a:spcAft>
                <a:spcPts val="1200"/>
              </a:spcAft>
            </a:pPr>
            <a:r>
              <a:rPr lang="sk-SK" altLang="en-US" sz="1600" dirty="0">
                <a:latin typeface="Constantia" panose="02030602050306030303" pitchFamily="18" charset="0"/>
              </a:rPr>
              <a:t>Zohľadnil sa vplyv fiškálnej politiky na ekonomiku ako aj prítomnosť špecifických rizík a hospodárskych šokov</a:t>
            </a:r>
          </a:p>
          <a:p>
            <a:pPr marL="72000" indent="-72000" algn="just">
              <a:spcBef>
                <a:spcPct val="0"/>
              </a:spcBef>
              <a:spcAft>
                <a:spcPts val="1200"/>
              </a:spcAft>
            </a:pPr>
            <a:r>
              <a:rPr lang="sk-SK" altLang="en-US" sz="1600" dirty="0">
                <a:latin typeface="Constantia" panose="02030602050306030303" pitchFamily="18" charset="0"/>
              </a:rPr>
              <a:t>Graf zobrazuje počiatočné úrovne dlhu, kde existuje 25% / 10% pravdepodobnosť prekročenia už škodlivej úrovne vo výške 65 % HDP do roku 2040</a:t>
            </a:r>
          </a:p>
          <a:p>
            <a:pPr marL="72000" indent="-72000" algn="just">
              <a:spcBef>
                <a:spcPct val="0"/>
              </a:spcBef>
              <a:spcAft>
                <a:spcPts val="1200"/>
              </a:spcAft>
              <a:buNone/>
            </a:pPr>
            <a:endParaRPr lang="sk-SK" altLang="en-US" sz="1600" dirty="0">
              <a:latin typeface="Constantia" panose="02030602050306030303" pitchFamily="18" charset="0"/>
            </a:endParaRPr>
          </a:p>
        </p:txBody>
      </p:sp>
      <p:pic>
        <p:nvPicPr>
          <p:cNvPr id="14" name="Picture 2">
            <a:extLst>
              <a:ext uri="{FF2B5EF4-FFF2-40B4-BE49-F238E27FC236}">
                <a16:creationId xmlns:a16="http://schemas.microsoft.com/office/drawing/2014/main" id="{050458B0-9265-4887-B32B-F09A5905AF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4613" y="2512426"/>
            <a:ext cx="5616575" cy="289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Oval 14">
            <a:extLst>
              <a:ext uri="{FF2B5EF4-FFF2-40B4-BE49-F238E27FC236}">
                <a16:creationId xmlns:a16="http://schemas.microsoft.com/office/drawing/2014/main" id="{B29E5946-26F2-4BBA-86D3-ED3BF3A03A8D}"/>
              </a:ext>
            </a:extLst>
          </p:cNvPr>
          <p:cNvSpPr/>
          <p:nvPr/>
        </p:nvSpPr>
        <p:spPr>
          <a:xfrm>
            <a:off x="2397251" y="3561762"/>
            <a:ext cx="287337" cy="1657350"/>
          </a:xfrm>
          <a:prstGeom prst="ellipse">
            <a:avLst/>
          </a:prstGeom>
          <a:noFill/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16" name="TextBox 8">
            <a:extLst>
              <a:ext uri="{FF2B5EF4-FFF2-40B4-BE49-F238E27FC236}">
                <a16:creationId xmlns:a16="http://schemas.microsoft.com/office/drawing/2014/main" id="{F3CC4D3A-5381-48CD-A9EF-036FA2BB49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7800" y="6238324"/>
            <a:ext cx="77625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ts val="300"/>
              </a:spcBef>
              <a:buNone/>
            </a:pPr>
            <a:r>
              <a:rPr lang="sk-SK" altLang="en-US" sz="1200" dirty="0">
                <a:latin typeface="Constantia" panose="02030602050306030303" pitchFamily="18" charset="0"/>
              </a:rPr>
              <a:t>Zdroj: </a:t>
            </a:r>
            <a:r>
              <a:rPr lang="sk-SK" altLang="en-US" sz="1200" dirty="0" err="1">
                <a:latin typeface="Constantia" panose="02030602050306030303" pitchFamily="18" charset="0"/>
              </a:rPr>
              <a:t>Fallilou</a:t>
            </a:r>
            <a:r>
              <a:rPr lang="sk-SK" altLang="en-US" sz="1200" dirty="0">
                <a:latin typeface="Constantia" panose="02030602050306030303" pitchFamily="18" charset="0"/>
              </a:rPr>
              <a:t> </a:t>
            </a:r>
            <a:r>
              <a:rPr lang="sk-SK" altLang="en-US" sz="1200" dirty="0" err="1">
                <a:latin typeface="Constantia" panose="02030602050306030303" pitchFamily="18" charset="0"/>
              </a:rPr>
              <a:t>Fall</a:t>
            </a:r>
            <a:r>
              <a:rPr lang="sk-SK" altLang="en-US" sz="1200" dirty="0">
                <a:latin typeface="Constantia" panose="02030602050306030303" pitchFamily="18" charset="0"/>
              </a:rPr>
              <a:t> a Jean-</a:t>
            </a:r>
            <a:r>
              <a:rPr lang="sk-SK" altLang="en-US" sz="1200" dirty="0" err="1">
                <a:latin typeface="Constantia" panose="02030602050306030303" pitchFamily="18" charset="0"/>
              </a:rPr>
              <a:t>Marc</a:t>
            </a:r>
            <a:r>
              <a:rPr lang="sk-SK" altLang="en-US" sz="1200" dirty="0">
                <a:latin typeface="Constantia" panose="02030602050306030303" pitchFamily="18" charset="0"/>
              </a:rPr>
              <a:t> </a:t>
            </a:r>
            <a:r>
              <a:rPr lang="sk-SK" altLang="en-US" sz="1200" dirty="0" err="1">
                <a:latin typeface="Constantia" panose="02030602050306030303" pitchFamily="18" charset="0"/>
              </a:rPr>
              <a:t>Fournier</a:t>
            </a:r>
            <a:r>
              <a:rPr lang="sk-SK" altLang="en-US" sz="1200" dirty="0">
                <a:latin typeface="Constantia" panose="02030602050306030303" pitchFamily="18" charset="0"/>
              </a:rPr>
              <a:t> (2015). </a:t>
            </a:r>
            <a:r>
              <a:rPr lang="sk-SK" altLang="en-US" sz="1200" dirty="0" err="1">
                <a:latin typeface="Constantia" panose="02030602050306030303" pitchFamily="18" charset="0"/>
              </a:rPr>
              <a:t>Macroeconomic</a:t>
            </a:r>
            <a:r>
              <a:rPr lang="sk-SK" altLang="en-US" sz="1200" dirty="0">
                <a:latin typeface="Constantia" panose="02030602050306030303" pitchFamily="18" charset="0"/>
              </a:rPr>
              <a:t> </a:t>
            </a:r>
            <a:r>
              <a:rPr lang="sk-SK" altLang="en-US" sz="1200" dirty="0" err="1">
                <a:latin typeface="Constantia" panose="02030602050306030303" pitchFamily="18" charset="0"/>
              </a:rPr>
              <a:t>uncertainties</a:t>
            </a:r>
            <a:r>
              <a:rPr lang="sk-SK" altLang="en-US" sz="1200" dirty="0">
                <a:latin typeface="Constantia" panose="02030602050306030303" pitchFamily="18" charset="0"/>
              </a:rPr>
              <a:t>, </a:t>
            </a:r>
            <a:r>
              <a:rPr lang="sk-SK" altLang="en-US" sz="1200" dirty="0" err="1">
                <a:latin typeface="Constantia" panose="02030602050306030303" pitchFamily="18" charset="0"/>
              </a:rPr>
              <a:t>prudent</a:t>
            </a:r>
            <a:r>
              <a:rPr lang="sk-SK" altLang="en-US" sz="1200" dirty="0">
                <a:latin typeface="Constantia" panose="02030602050306030303" pitchFamily="18" charset="0"/>
              </a:rPr>
              <a:t> </a:t>
            </a:r>
            <a:r>
              <a:rPr lang="sk-SK" altLang="en-US" sz="1200" dirty="0" err="1">
                <a:latin typeface="Constantia" panose="02030602050306030303" pitchFamily="18" charset="0"/>
              </a:rPr>
              <a:t>debt</a:t>
            </a:r>
            <a:r>
              <a:rPr lang="sk-SK" altLang="en-US" sz="1200" dirty="0">
                <a:latin typeface="Constantia" panose="02030602050306030303" pitchFamily="18" charset="0"/>
              </a:rPr>
              <a:t> </a:t>
            </a:r>
            <a:r>
              <a:rPr lang="sk-SK" altLang="en-US" sz="1200" dirty="0" err="1">
                <a:latin typeface="Constantia" panose="02030602050306030303" pitchFamily="18" charset="0"/>
              </a:rPr>
              <a:t>targets</a:t>
            </a:r>
            <a:r>
              <a:rPr lang="sk-SK" altLang="en-US" sz="1200" dirty="0">
                <a:latin typeface="Constantia" panose="02030602050306030303" pitchFamily="18" charset="0"/>
              </a:rPr>
              <a:t> and </a:t>
            </a:r>
            <a:r>
              <a:rPr lang="sk-SK" altLang="en-US" sz="1200" dirty="0" err="1">
                <a:latin typeface="Constantia" panose="02030602050306030303" pitchFamily="18" charset="0"/>
              </a:rPr>
              <a:t>fiscal</a:t>
            </a:r>
            <a:r>
              <a:rPr lang="sk-SK" altLang="en-US" sz="1200" dirty="0">
                <a:latin typeface="Constantia" panose="02030602050306030303" pitchFamily="18" charset="0"/>
              </a:rPr>
              <a:t> </a:t>
            </a:r>
            <a:r>
              <a:rPr lang="sk-SK" altLang="en-US" sz="1200" dirty="0" err="1">
                <a:latin typeface="Constantia" panose="02030602050306030303" pitchFamily="18" charset="0"/>
              </a:rPr>
              <a:t>rules</a:t>
            </a:r>
            <a:r>
              <a:rPr lang="sk-SK" altLang="en-US" sz="1200" dirty="0">
                <a:latin typeface="Constantia" panose="02030602050306030303" pitchFamily="18" charset="0"/>
              </a:rPr>
              <a:t>. </a:t>
            </a:r>
            <a:r>
              <a:rPr lang="sk-SK" altLang="en-US" sz="1200" i="1" dirty="0">
                <a:latin typeface="Constantia" panose="02030602050306030303" pitchFamily="18" charset="0"/>
              </a:rPr>
              <a:t>OECD </a:t>
            </a:r>
            <a:r>
              <a:rPr lang="sk-SK" altLang="en-US" sz="1200" i="1" dirty="0" err="1">
                <a:latin typeface="Constantia" panose="02030602050306030303" pitchFamily="18" charset="0"/>
              </a:rPr>
              <a:t>Economics</a:t>
            </a:r>
            <a:r>
              <a:rPr lang="sk-SK" altLang="en-US" sz="1200" i="1" dirty="0">
                <a:latin typeface="Constantia" panose="02030602050306030303" pitchFamily="18" charset="0"/>
              </a:rPr>
              <a:t> Department </a:t>
            </a:r>
            <a:r>
              <a:rPr lang="en-US" altLang="en-US" sz="1200" i="1" dirty="0">
                <a:latin typeface="Constantia" panose="02030602050306030303" pitchFamily="18" charset="0"/>
              </a:rPr>
              <a:t>Working paper No. </a:t>
            </a:r>
            <a:r>
              <a:rPr lang="sk-SK" altLang="en-US" sz="1200" i="1" dirty="0">
                <a:latin typeface="Constantia" panose="02030602050306030303" pitchFamily="18" charset="0"/>
              </a:rPr>
              <a:t>1230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496AD8CA-1C23-464C-BEAB-731A5A13ED3D}"/>
              </a:ext>
            </a:extLst>
          </p:cNvPr>
          <p:cNvSpPr/>
          <p:nvPr/>
        </p:nvSpPr>
        <p:spPr>
          <a:xfrm>
            <a:off x="1842356" y="2057401"/>
            <a:ext cx="8507288" cy="350837"/>
          </a:xfrm>
          <a:prstGeom prst="roundRect">
            <a:avLst/>
          </a:prstGeom>
          <a:solidFill>
            <a:srgbClr val="20B4E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k-SK" dirty="0">
                <a:latin typeface="Constantia" panose="02030602050306030303" pitchFamily="18" charset="0"/>
              </a:rPr>
              <a:t>OECD</a:t>
            </a:r>
          </a:p>
        </p:txBody>
      </p:sp>
      <p:sp>
        <p:nvSpPr>
          <p:cNvPr id="20" name="Nadpis 1">
            <a:extLst>
              <a:ext uri="{FF2B5EF4-FFF2-40B4-BE49-F238E27FC236}">
                <a16:creationId xmlns:a16="http://schemas.microsoft.com/office/drawing/2014/main" id="{4902A643-C812-471F-912B-EB20FDC3EA51}"/>
              </a:ext>
            </a:extLst>
          </p:cNvPr>
          <p:cNvSpPr txBox="1">
            <a:spLocks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84" charset="0"/>
                <a:ea typeface="Arial" pitchFamily="-84" charset="0"/>
                <a:cs typeface="Arial" pitchFamily="-8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84" charset="0"/>
                <a:ea typeface="Arial" pitchFamily="-84" charset="0"/>
                <a:cs typeface="Arial" pitchFamily="-8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84" charset="0"/>
                <a:ea typeface="Arial" pitchFamily="-84" charset="0"/>
                <a:cs typeface="Arial" pitchFamily="-8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84" charset="0"/>
                <a:ea typeface="Arial" pitchFamily="-84" charset="0"/>
                <a:cs typeface="Arial" pitchFamily="-8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84" charset="0"/>
                <a:ea typeface="Arial" pitchFamily="-84" charset="0"/>
                <a:cs typeface="Arial" pitchFamily="-8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84" charset="0"/>
                <a:ea typeface="Arial" pitchFamily="-84" charset="0"/>
                <a:cs typeface="Arial" pitchFamily="-8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84" charset="0"/>
                <a:ea typeface="Arial" pitchFamily="-84" charset="0"/>
                <a:cs typeface="Arial" pitchFamily="-8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84" charset="0"/>
                <a:ea typeface="Arial" pitchFamily="-84" charset="0"/>
                <a:cs typeface="Arial" pitchFamily="-84" charset="0"/>
              </a:defRPr>
            </a:lvl9pPr>
          </a:lstStyle>
          <a:p>
            <a:pPr algn="r"/>
            <a:r>
              <a:rPr lang="sk-SK" sz="3200" b="1" kern="0" dirty="0">
                <a:solidFill>
                  <a:srgbClr val="13B5EA"/>
                </a:solidFill>
                <a:latin typeface="Constantia" pitchFamily="18" charset="0"/>
              </a:rPr>
              <a:t>Bezpečná úroveň dlhu (3)</a:t>
            </a:r>
            <a:endParaRPr lang="en-US" sz="3200" b="1" kern="0" dirty="0">
              <a:solidFill>
                <a:srgbClr val="13B5EA"/>
              </a:solidFill>
              <a:latin typeface="Constantia" pitchFamily="18" charset="0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3FD1F308-0C76-4AB8-A81F-3E469B511015}"/>
              </a:ext>
            </a:extLst>
          </p:cNvPr>
          <p:cNvSpPr txBox="1">
            <a:spLocks/>
          </p:cNvSpPr>
          <p:nvPr/>
        </p:nvSpPr>
        <p:spPr bwMode="auto">
          <a:xfrm>
            <a:off x="1717800" y="5688662"/>
            <a:ext cx="8631844" cy="465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180000" indent="-180000" algn="just">
              <a:spcBef>
                <a:spcPct val="0"/>
              </a:spcBef>
              <a:spcAft>
                <a:spcPts val="1200"/>
              </a:spcAft>
            </a:pPr>
            <a:r>
              <a:rPr lang="sk-SK" altLang="en-US" sz="1800" dirty="0">
                <a:latin typeface="Constantia" panose="02030602050306030303" pitchFamily="18" charset="0"/>
              </a:rPr>
              <a:t>Odhadovaná bezpečná úroveň dlhu pre Slovensko je okolo 40 % HDP</a:t>
            </a:r>
            <a:endParaRPr lang="sk-SK" altLang="en-US" sz="1600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573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B38657-C58C-4E18-BB5C-8D7FA59C0ED8}" type="slidenum">
              <a:rPr lang="sk-SK" smtClean="0"/>
              <a:pPr>
                <a:defRPr/>
              </a:pPr>
              <a:t>8</a:t>
            </a:fld>
            <a:endParaRPr lang="sk-SK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5DF2655B-E74D-4328-987B-2796FF00FE50}"/>
              </a:ext>
            </a:extLst>
          </p:cNvPr>
          <p:cNvSpPr txBox="1">
            <a:spLocks/>
          </p:cNvSpPr>
          <p:nvPr/>
        </p:nvSpPr>
        <p:spPr bwMode="auto">
          <a:xfrm>
            <a:off x="7270484" y="2060848"/>
            <a:ext cx="3195637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72000" indent="-72000" algn="just">
              <a:spcBef>
                <a:spcPct val="0"/>
              </a:spcBef>
              <a:spcAft>
                <a:spcPts val="600"/>
              </a:spcAft>
            </a:pPr>
            <a:r>
              <a:rPr lang="sk-SK" altLang="en-US" sz="1600" dirty="0">
                <a:latin typeface="Constantia" panose="02030602050306030303" pitchFamily="18" charset="0"/>
              </a:rPr>
              <a:t>Odborná štúdia skúmala vplyv finančných kríz na ekonomiku a význam monetárnej a fiškálnej politiky na zmiernenie následnej hospodárskej recesie  </a:t>
            </a:r>
          </a:p>
          <a:p>
            <a:pPr marL="72000" indent="-72000" algn="just">
              <a:spcBef>
                <a:spcPct val="0"/>
              </a:spcBef>
              <a:spcAft>
                <a:spcPts val="600"/>
              </a:spcAft>
            </a:pPr>
            <a:r>
              <a:rPr lang="sk-SK" altLang="en-US" sz="1600" dirty="0">
                <a:latin typeface="Constantia" panose="02030602050306030303" pitchFamily="18" charset="0"/>
              </a:rPr>
              <a:t>Analýza pre krajiny OECD </a:t>
            </a:r>
            <a:r>
              <a:rPr lang="sk-SK" altLang="en-US" sz="1600" dirty="0" err="1">
                <a:latin typeface="Constantia" panose="02030602050306030303" pitchFamily="18" charset="0"/>
              </a:rPr>
              <a:t>ukáza</a:t>
            </a:r>
            <a:r>
              <a:rPr lang="sk-SK" altLang="en-US" sz="1600" dirty="0">
                <a:latin typeface="Constantia" panose="02030602050306030303" pitchFamily="18" charset="0"/>
              </a:rPr>
              <a:t>-la výrazný prepad HDP počas finančnej krízy (v priemere o 5% v horizonte 3 až 4 rokov).</a:t>
            </a:r>
          </a:p>
          <a:p>
            <a:pPr marL="72000" indent="-72000" algn="just">
              <a:spcBef>
                <a:spcPct val="0"/>
              </a:spcBef>
              <a:spcAft>
                <a:spcPts val="600"/>
              </a:spcAft>
            </a:pPr>
            <a:r>
              <a:rPr lang="sk-SK" altLang="en-US" sz="1600" dirty="0">
                <a:latin typeface="Constantia" panose="02030602050306030303" pitchFamily="18" charset="0"/>
              </a:rPr>
              <a:t>Negatívny vplyv na ekonomiku je menší, ak má hospodárska politika k dispozícii dostatočný fiškálny priestor (nízky dlh).	</a:t>
            </a:r>
          </a:p>
          <a:p>
            <a:pPr marL="72000" indent="-72000" algn="just">
              <a:spcBef>
                <a:spcPct val="0"/>
              </a:spcBef>
              <a:spcAft>
                <a:spcPts val="1200"/>
              </a:spcAft>
              <a:buNone/>
            </a:pPr>
            <a:endParaRPr lang="sk-SK" altLang="en-US" sz="1600" dirty="0">
              <a:latin typeface="Constantia" panose="02030602050306030303" pitchFamily="18" charset="0"/>
            </a:endParaRPr>
          </a:p>
        </p:txBody>
      </p:sp>
      <p:sp>
        <p:nvSpPr>
          <p:cNvPr id="16" name="TextBox 8">
            <a:extLst>
              <a:ext uri="{FF2B5EF4-FFF2-40B4-BE49-F238E27FC236}">
                <a16:creationId xmlns:a16="http://schemas.microsoft.com/office/drawing/2014/main" id="{F3CC4D3A-5381-48CD-A9EF-036FA2BB49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7800" y="6238324"/>
            <a:ext cx="77625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ts val="300"/>
              </a:spcBef>
              <a:buNone/>
            </a:pPr>
            <a:r>
              <a:rPr lang="sk-SK" altLang="en-US" sz="1200" dirty="0">
                <a:latin typeface="Constantia" panose="02030602050306030303" pitchFamily="18" charset="0"/>
              </a:rPr>
              <a:t>Zdroj: </a:t>
            </a:r>
            <a:r>
              <a:rPr lang="en-US" altLang="en-US" sz="1200" dirty="0">
                <a:latin typeface="Constantia" panose="02030602050306030303" pitchFamily="18" charset="0"/>
              </a:rPr>
              <a:t>Christina D. Romer and David H. Romer </a:t>
            </a:r>
            <a:r>
              <a:rPr lang="sk-SK" altLang="en-US" sz="1200" dirty="0">
                <a:latin typeface="Constantia" panose="02030602050306030303" pitchFamily="18" charset="0"/>
              </a:rPr>
              <a:t>(201</a:t>
            </a:r>
            <a:r>
              <a:rPr lang="en-US" altLang="en-US" sz="1200" dirty="0">
                <a:latin typeface="Constantia" panose="02030602050306030303" pitchFamily="18" charset="0"/>
              </a:rPr>
              <a:t>7</a:t>
            </a:r>
            <a:r>
              <a:rPr lang="sk-SK" altLang="en-US" sz="1200" dirty="0">
                <a:latin typeface="Constantia" panose="02030602050306030303" pitchFamily="18" charset="0"/>
              </a:rPr>
              <a:t>). </a:t>
            </a:r>
            <a:r>
              <a:rPr lang="en-US" altLang="en-US" sz="1200" dirty="0">
                <a:latin typeface="Constantia" panose="02030602050306030303" pitchFamily="18" charset="0"/>
              </a:rPr>
              <a:t>Why some times are different? Macroeconomic policy and the aftermath of financial crises. </a:t>
            </a:r>
            <a:r>
              <a:rPr lang="en-US" altLang="en-US" sz="1200" i="1" dirty="0">
                <a:latin typeface="Constantia" panose="02030602050306030303" pitchFamily="18" charset="0"/>
              </a:rPr>
              <a:t>NBER Working paper No. 23931</a:t>
            </a:r>
            <a:endParaRPr lang="sk-SK" altLang="en-US" sz="1200" i="1" dirty="0">
              <a:latin typeface="Constantia" panose="02030602050306030303" pitchFamily="18" charset="0"/>
            </a:endParaRPr>
          </a:p>
        </p:txBody>
      </p:sp>
      <p:sp>
        <p:nvSpPr>
          <p:cNvPr id="20" name="Nadpis 1">
            <a:extLst>
              <a:ext uri="{FF2B5EF4-FFF2-40B4-BE49-F238E27FC236}">
                <a16:creationId xmlns:a16="http://schemas.microsoft.com/office/drawing/2014/main" id="{4902A643-C812-471F-912B-EB20FDC3EA51}"/>
              </a:ext>
            </a:extLst>
          </p:cNvPr>
          <p:cNvSpPr txBox="1">
            <a:spLocks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84" charset="0"/>
                <a:ea typeface="Arial" pitchFamily="-84" charset="0"/>
                <a:cs typeface="Arial" pitchFamily="-8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84" charset="0"/>
                <a:ea typeface="Arial" pitchFamily="-84" charset="0"/>
                <a:cs typeface="Arial" pitchFamily="-8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84" charset="0"/>
                <a:ea typeface="Arial" pitchFamily="-84" charset="0"/>
                <a:cs typeface="Arial" pitchFamily="-8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84" charset="0"/>
                <a:ea typeface="Arial" pitchFamily="-84" charset="0"/>
                <a:cs typeface="Arial" pitchFamily="-8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84" charset="0"/>
                <a:ea typeface="Arial" pitchFamily="-84" charset="0"/>
                <a:cs typeface="Arial" pitchFamily="-8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84" charset="0"/>
                <a:ea typeface="Arial" pitchFamily="-84" charset="0"/>
                <a:cs typeface="Arial" pitchFamily="-8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84" charset="0"/>
                <a:ea typeface="Arial" pitchFamily="-84" charset="0"/>
                <a:cs typeface="Arial" pitchFamily="-8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84" charset="0"/>
                <a:ea typeface="Arial" pitchFamily="-84" charset="0"/>
                <a:cs typeface="Arial" pitchFamily="-84" charset="0"/>
              </a:defRPr>
            </a:lvl9pPr>
          </a:lstStyle>
          <a:p>
            <a:pPr algn="r"/>
            <a:r>
              <a:rPr lang="sk-SK" sz="3200" b="1" kern="0" dirty="0">
                <a:solidFill>
                  <a:srgbClr val="13B5EA"/>
                </a:solidFill>
                <a:latin typeface="Constantia" pitchFamily="18" charset="0"/>
              </a:rPr>
              <a:t>Dostatočný fiškálny priestor</a:t>
            </a:r>
            <a:endParaRPr lang="en-US" sz="3200" b="1" kern="0" dirty="0">
              <a:solidFill>
                <a:srgbClr val="13B5EA"/>
              </a:solidFill>
              <a:latin typeface="Constantia" pitchFamily="18" charset="0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3FD1F308-0C76-4AB8-A81F-3E469B511015}"/>
              </a:ext>
            </a:extLst>
          </p:cNvPr>
          <p:cNvSpPr txBox="1">
            <a:spLocks/>
          </p:cNvSpPr>
          <p:nvPr/>
        </p:nvSpPr>
        <p:spPr bwMode="auto">
          <a:xfrm>
            <a:off x="1780078" y="5589241"/>
            <a:ext cx="8631844" cy="563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180000" indent="-180000" algn="just">
              <a:spcBef>
                <a:spcPct val="0"/>
              </a:spcBef>
              <a:spcAft>
                <a:spcPts val="1200"/>
              </a:spcAft>
            </a:pPr>
            <a:r>
              <a:rPr lang="sk-SK" altLang="en-US" sz="1600" dirty="0">
                <a:latin typeface="Constantia" panose="02030602050306030303" pitchFamily="18" charset="0"/>
              </a:rPr>
              <a:t>Možnosť prijať fiškálne opatrenia potrebné na stimulovanie ekonomiky je obmedzená, ak je úroveň dlhu vysoká už pred vypuknutím krízy.</a:t>
            </a:r>
            <a:endParaRPr lang="sk-SK" altLang="en-US" sz="1400" dirty="0">
              <a:latin typeface="Constantia" panose="02030602050306030303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9A936F9-3ED1-4BF2-8D57-A4B1DE3101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0371" y="2060848"/>
            <a:ext cx="5580112" cy="3448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222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A0E34DD4-9C03-4A81-BD9C-9DE1DF890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7975" y="404664"/>
            <a:ext cx="8229600" cy="699221"/>
          </a:xfrm>
        </p:spPr>
        <p:txBody>
          <a:bodyPr/>
          <a:lstStyle/>
          <a:p>
            <a:pPr algn="r"/>
            <a:r>
              <a:rPr lang="sk-SK" altLang="en-US" sz="3200" b="1" dirty="0">
                <a:solidFill>
                  <a:srgbClr val="00B0F0"/>
                </a:solidFill>
                <a:latin typeface="Constantia" panose="02030602050306030303" pitchFamily="18" charset="0"/>
              </a:rPr>
              <a:t>Úroveň dlhu a dlhodobá udržateľnosť</a:t>
            </a:r>
            <a:endParaRPr lang="sk-SK" altLang="en-US" sz="3200" b="1" dirty="0">
              <a:solidFill>
                <a:srgbClr val="00B0F0"/>
              </a:solidFill>
            </a:endParaRPr>
          </a:p>
        </p:txBody>
      </p:sp>
      <p:sp>
        <p:nvSpPr>
          <p:cNvPr id="10" name="Content Placeholder 6">
            <a:extLst>
              <a:ext uri="{FF2B5EF4-FFF2-40B4-BE49-F238E27FC236}">
                <a16:creationId xmlns:a16="http://schemas.microsoft.com/office/drawing/2014/main" id="{B230C414-3395-4990-A21D-057BE1C3FD76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6984865" y="2157413"/>
            <a:ext cx="3430588" cy="3816350"/>
          </a:xfrm>
          <a:prstGeom prst="rect">
            <a:avLst/>
          </a:prstGeom>
        </p:spPr>
        <p:txBody>
          <a:bodyPr/>
          <a:lstStyle/>
          <a:p>
            <a:pPr marL="216000" indent="-216000" algn="just">
              <a:spcBef>
                <a:spcPct val="0"/>
              </a:spcBef>
              <a:spcAft>
                <a:spcPts val="1800"/>
              </a:spcAft>
            </a:pPr>
            <a:r>
              <a:rPr lang="sk-SK" altLang="en-US" sz="1500" b="1" dirty="0">
                <a:latin typeface="Constantia" panose="02030602050306030303" pitchFamily="18" charset="0"/>
              </a:rPr>
              <a:t>Dlhodobá udržateľnosť </a:t>
            </a:r>
            <a:r>
              <a:rPr lang="sk-SK" altLang="en-US" sz="1500" b="1" dirty="0" err="1">
                <a:latin typeface="Constantia" panose="02030602050306030303" pitchFamily="18" charset="0"/>
              </a:rPr>
              <a:t>hospo-dárenia</a:t>
            </a:r>
            <a:r>
              <a:rPr lang="sk-SK" altLang="en-US" sz="1500" b="1" dirty="0">
                <a:latin typeface="Constantia" panose="02030602050306030303" pitchFamily="18" charset="0"/>
              </a:rPr>
              <a:t> Slovenskej republiky</a:t>
            </a:r>
            <a:r>
              <a:rPr lang="sk-SK" altLang="en-US" sz="1500" dirty="0">
                <a:latin typeface="Constantia" panose="02030602050306030303" pitchFamily="18" charset="0"/>
              </a:rPr>
              <a:t> predpokladá zotrvanie dlhu verejnej správy na bezpečných úrovniach, pod úrovňou 50% HDP</a:t>
            </a:r>
          </a:p>
          <a:p>
            <a:pPr marL="216000" indent="-216000" algn="just">
              <a:spcBef>
                <a:spcPct val="0"/>
              </a:spcBef>
              <a:spcAft>
                <a:spcPts val="1800"/>
              </a:spcAft>
            </a:pPr>
            <a:r>
              <a:rPr lang="sk-SK" altLang="en-US" sz="1500" b="1" dirty="0">
                <a:latin typeface="Constantia" panose="02030602050306030303" pitchFamily="18" charset="0"/>
              </a:rPr>
              <a:t>Dôležitá je štartovacia pozícia </a:t>
            </a:r>
            <a:r>
              <a:rPr lang="sk-SK" altLang="en-US" sz="1500" dirty="0">
                <a:latin typeface="Constantia" panose="02030602050306030303" pitchFamily="18" charset="0"/>
              </a:rPr>
              <a:t>– potreba zníženia dlhu pod hodnotu 20 % HDP do roku 2045</a:t>
            </a:r>
          </a:p>
          <a:p>
            <a:pPr marL="216000" indent="-216000" algn="just">
              <a:spcBef>
                <a:spcPct val="0"/>
              </a:spcBef>
              <a:spcAft>
                <a:spcPts val="1800"/>
              </a:spcAft>
            </a:pPr>
            <a:r>
              <a:rPr lang="sk-SK" altLang="en-US" sz="1500" dirty="0">
                <a:latin typeface="Constantia" panose="02030602050306030303" pitchFamily="18" charset="0"/>
              </a:rPr>
              <a:t>Neznižovanie dlhu zhorší pripravenosť na starnutie a dlh sa dostane mimo bezpečnej úrovne – </a:t>
            </a:r>
            <a:r>
              <a:rPr lang="sk-SK" altLang="en-US" sz="1500" b="1" dirty="0">
                <a:latin typeface="Constantia" panose="02030602050306030303" pitchFamily="18" charset="0"/>
              </a:rPr>
              <a:t>ohrozí zachovanie dlhodobo udržateľných verejných financií</a:t>
            </a:r>
          </a:p>
          <a:p>
            <a:pPr algn="just">
              <a:spcBef>
                <a:spcPts val="300"/>
              </a:spcBef>
              <a:spcAft>
                <a:spcPts val="1800"/>
              </a:spcAft>
            </a:pPr>
            <a:endParaRPr lang="sk-SK" altLang="en-US" sz="1500" dirty="0">
              <a:latin typeface="Constantia" panose="02030602050306030303" pitchFamily="18" charset="0"/>
            </a:endParaRPr>
          </a:p>
        </p:txBody>
      </p:sp>
      <p:sp>
        <p:nvSpPr>
          <p:cNvPr id="11" name="Content Placeholder 6">
            <a:extLst>
              <a:ext uri="{FF2B5EF4-FFF2-40B4-BE49-F238E27FC236}">
                <a16:creationId xmlns:a16="http://schemas.microsoft.com/office/drawing/2014/main" id="{9B073872-45C2-429C-B77B-B584FDF1E51B}"/>
              </a:ext>
            </a:extLst>
          </p:cNvPr>
          <p:cNvSpPr txBox="1">
            <a:spLocks/>
          </p:cNvSpPr>
          <p:nvPr/>
        </p:nvSpPr>
        <p:spPr bwMode="auto">
          <a:xfrm>
            <a:off x="1944553" y="5733257"/>
            <a:ext cx="4967288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ts val="300"/>
              </a:spcBef>
              <a:buNone/>
            </a:pPr>
            <a:r>
              <a:rPr lang="sk-SK" altLang="en-US" sz="1100" i="1">
                <a:latin typeface="Constantia" panose="02030602050306030303" pitchFamily="18" charset="0"/>
              </a:rPr>
              <a:t>Zdroj: RRZ, Správa o dlhodobej udržateľnosti verejných financií, apríl 2017</a:t>
            </a:r>
            <a:r>
              <a:rPr lang="sk-SK" altLang="en-US" sz="1100">
                <a:latin typeface="Constantia" panose="02030602050306030303" pitchFamily="18" charset="0"/>
              </a:rPr>
              <a:t> </a:t>
            </a:r>
            <a:endParaRPr lang="en-US" altLang="en-US" sz="1100">
              <a:latin typeface="Constantia" panose="02030602050306030303" pitchFamily="18" charset="0"/>
            </a:endParaRPr>
          </a:p>
        </p:txBody>
      </p:sp>
      <p:sp>
        <p:nvSpPr>
          <p:cNvPr id="12" name="Content Placeholder 6">
            <a:extLst>
              <a:ext uri="{FF2B5EF4-FFF2-40B4-BE49-F238E27FC236}">
                <a16:creationId xmlns:a16="http://schemas.microsoft.com/office/drawing/2014/main" id="{8A422088-E277-473E-81BF-F6598ED7B347}"/>
              </a:ext>
            </a:extLst>
          </p:cNvPr>
          <p:cNvSpPr txBox="1">
            <a:spLocks/>
          </p:cNvSpPr>
          <p:nvPr/>
        </p:nvSpPr>
        <p:spPr bwMode="auto">
          <a:xfrm>
            <a:off x="1858387" y="2157413"/>
            <a:ext cx="4945063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ts val="300"/>
              </a:spcBef>
              <a:buNone/>
            </a:pPr>
            <a:r>
              <a:rPr lang="sk-SK" altLang="en-US" sz="1400" b="1" dirty="0">
                <a:solidFill>
                  <a:srgbClr val="13B5EA"/>
                </a:solidFill>
                <a:latin typeface="Constantia" panose="02030602050306030303" pitchFamily="18" charset="0"/>
              </a:rPr>
              <a:t>Dlhodobý vývoj dlhu a primárneho salda v scenári nezmenených politík (% HDP)</a:t>
            </a:r>
            <a:endParaRPr lang="en-US" altLang="en-US" sz="1400" b="1" i="1" dirty="0">
              <a:solidFill>
                <a:srgbClr val="13B5EA"/>
              </a:solidFill>
              <a:latin typeface="Constantia" panose="02030602050306030303" pitchFamily="18" charset="0"/>
            </a:endParaRPr>
          </a:p>
          <a:p>
            <a:pPr algn="just">
              <a:spcBef>
                <a:spcPts val="300"/>
              </a:spcBef>
            </a:pPr>
            <a:endParaRPr lang="en-US" altLang="en-US" sz="1400" b="1" dirty="0">
              <a:latin typeface="Constantia" panose="02030602050306030303" pitchFamily="18" charset="0"/>
            </a:endParaRPr>
          </a:p>
        </p:txBody>
      </p:sp>
      <p:graphicFrame>
        <p:nvGraphicFramePr>
          <p:cNvPr id="13" name="Graf 1">
            <a:extLst>
              <a:ext uri="{FF2B5EF4-FFF2-40B4-BE49-F238E27FC236}">
                <a16:creationId xmlns:a16="http://schemas.microsoft.com/office/drawing/2014/main" id="{7B791869-5F86-4998-A38B-857A907A8149}"/>
              </a:ext>
            </a:extLst>
          </p:cNvPr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1944554" y="2689455"/>
          <a:ext cx="4900613" cy="30734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Slide Number Placeholder 1">
            <a:extLst>
              <a:ext uri="{FF2B5EF4-FFF2-40B4-BE49-F238E27FC236}">
                <a16:creationId xmlns:a16="http://schemas.microsoft.com/office/drawing/2014/main" id="{BA46BBE9-AE82-44B2-8152-F4B2049DF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73975" y="6274568"/>
            <a:ext cx="2133600" cy="3571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75F54AB-1AB7-4506-BCFC-1A1121009F7E}" type="slidenum">
              <a:rPr lang="sk-SK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sk-SK" altLang="en-US" sz="1400" dirty="0"/>
          </a:p>
        </p:txBody>
      </p:sp>
      <p:sp>
        <p:nvSpPr>
          <p:cNvPr id="15" name="Rectangle 2">
            <a:extLst>
              <a:ext uri="{FF2B5EF4-FFF2-40B4-BE49-F238E27FC236}">
                <a16:creationId xmlns:a16="http://schemas.microsoft.com/office/drawing/2014/main" id="{E9C5A083-457A-45E9-A8E4-7F4CBDBA73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3833" y="1097756"/>
            <a:ext cx="5823742" cy="560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sk-SK" altLang="en-US" sz="1800" i="1" dirty="0">
                <a:solidFill>
                  <a:srgbClr val="A6A6A6"/>
                </a:solidFill>
                <a:latin typeface="Constantia" panose="02030602050306030303" pitchFamily="18" charset="0"/>
              </a:rPr>
              <a:t>...len starnutie (bez iných šokov) nám v rokoch 2045-2065 zvýši dlh o 30 % HDP</a:t>
            </a:r>
            <a:endParaRPr lang="en-US" altLang="en-US" sz="1800" i="1" dirty="0">
              <a:solidFill>
                <a:srgbClr val="A6A6A6"/>
              </a:solidFill>
              <a:latin typeface="Constantia" panose="02030602050306030303" pitchFamily="18" charset="0"/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E149521-C3E2-4959-B879-3D33F1AAF9B9}"/>
              </a:ext>
            </a:extLst>
          </p:cNvPr>
          <p:cNvCxnSpPr/>
          <p:nvPr/>
        </p:nvCxnSpPr>
        <p:spPr>
          <a:xfrm flipV="1">
            <a:off x="6340341" y="3620294"/>
            <a:ext cx="0" cy="990600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8223B99-B37F-47AD-BE6E-BCF07049A2A8}"/>
              </a:ext>
            </a:extLst>
          </p:cNvPr>
          <p:cNvCxnSpPr/>
          <p:nvPr/>
        </p:nvCxnSpPr>
        <p:spPr>
          <a:xfrm>
            <a:off x="2452554" y="4682331"/>
            <a:ext cx="3960813" cy="0"/>
          </a:xfrm>
          <a:prstGeom prst="line">
            <a:avLst/>
          </a:prstGeom>
          <a:ln>
            <a:solidFill>
              <a:srgbClr val="00B0F0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9">
            <a:extLst>
              <a:ext uri="{FF2B5EF4-FFF2-40B4-BE49-F238E27FC236}">
                <a16:creationId xmlns:a16="http://schemas.microsoft.com/office/drawing/2014/main" id="{7DDE9C1B-0C04-4AA6-9AF7-68EF6218BD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0166" y="3237706"/>
            <a:ext cx="1473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k-SK" altLang="sk-SK" sz="1600" b="1">
                <a:solidFill>
                  <a:srgbClr val="00B0F0"/>
                </a:solidFill>
                <a:latin typeface="Constantia" panose="02030602050306030303" pitchFamily="18" charset="0"/>
              </a:rPr>
              <a:t>+ 29 % HDP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5F53C56-80D9-486F-9010-5C962DC35CDA}"/>
              </a:ext>
            </a:extLst>
          </p:cNvPr>
          <p:cNvCxnSpPr/>
          <p:nvPr/>
        </p:nvCxnSpPr>
        <p:spPr>
          <a:xfrm>
            <a:off x="2452553" y="3313906"/>
            <a:ext cx="0" cy="1296988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29">
            <a:extLst>
              <a:ext uri="{FF2B5EF4-FFF2-40B4-BE49-F238E27FC236}">
                <a16:creationId xmlns:a16="http://schemas.microsoft.com/office/drawing/2014/main" id="{2875C86B-37CC-4368-9E1D-02E8FA86CE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0654" y="4325145"/>
            <a:ext cx="14716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k-SK" altLang="sk-SK" sz="1600" b="1">
                <a:solidFill>
                  <a:srgbClr val="00B0F0"/>
                </a:solidFill>
                <a:latin typeface="Constantia" panose="02030602050306030303" pitchFamily="18" charset="0"/>
              </a:rPr>
              <a:t>- 37 % HDP</a:t>
            </a:r>
          </a:p>
        </p:txBody>
      </p:sp>
      <p:sp>
        <p:nvSpPr>
          <p:cNvPr id="21" name="TextBox 30">
            <a:extLst>
              <a:ext uri="{FF2B5EF4-FFF2-40B4-BE49-F238E27FC236}">
                <a16:creationId xmlns:a16="http://schemas.microsoft.com/office/drawing/2014/main" id="{9BE1848F-54A6-4502-9A79-7AF845A6ED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1878" y="3620295"/>
            <a:ext cx="16192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sk-SK" altLang="sk-SK" sz="1000" b="1">
                <a:solidFill>
                  <a:srgbClr val="595959"/>
                </a:solidFill>
                <a:latin typeface="Constantia" panose="02030602050306030303" pitchFamily="18" charset="0"/>
              </a:rPr>
              <a:t>Negatívny vplyv demografie na saldo rozpočtu sa bude prehlbovať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376AB31-1FFF-4188-8863-AC7166F5BAE9}"/>
              </a:ext>
            </a:extLst>
          </p:cNvPr>
          <p:cNvSpPr/>
          <p:nvPr/>
        </p:nvSpPr>
        <p:spPr>
          <a:xfrm>
            <a:off x="2592254" y="2734469"/>
            <a:ext cx="1522413" cy="692150"/>
          </a:xfrm>
          <a:prstGeom prst="ellipse">
            <a:avLst/>
          </a:prstGeom>
          <a:solidFill>
            <a:schemeClr val="bg1">
              <a:lumMod val="65000"/>
              <a:alpha val="17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" name="TextBox 32">
            <a:extLst>
              <a:ext uri="{FF2B5EF4-FFF2-40B4-BE49-F238E27FC236}">
                <a16:creationId xmlns:a16="http://schemas.microsoft.com/office/drawing/2014/main" id="{855C065F-037C-43B6-946C-903E00EDD2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9766" y="2709069"/>
            <a:ext cx="1905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sk-SK" altLang="sk-SK" sz="1000" b="1">
                <a:solidFill>
                  <a:srgbClr val="595959"/>
                </a:solidFill>
                <a:latin typeface="Constantia" panose="02030602050306030303" pitchFamily="18" charset="0"/>
              </a:rPr>
              <a:t>Predpoklad prebytkového salda rozpočtu</a:t>
            </a:r>
          </a:p>
        </p:txBody>
      </p:sp>
    </p:spTree>
    <p:extLst>
      <p:ext uri="{BB962C8B-B14F-4D97-AF65-F5344CB8AC3E}">
        <p14:creationId xmlns:p14="http://schemas.microsoft.com/office/powerpoint/2010/main" val="3570275918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1602</Words>
  <Application>Microsoft Office PowerPoint</Application>
  <PresentationFormat>Širokouhlá</PresentationFormat>
  <Paragraphs>183</Paragraphs>
  <Slides>14</Slides>
  <Notes>14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Constantia</vt:lpstr>
      <vt:lpstr>Motív balíka Office</vt:lpstr>
      <vt:lpstr>Posúvanie rozpočtových cieľov</vt:lpstr>
      <vt:lpstr>Ciele RVS 2018-2020</vt:lpstr>
      <vt:lpstr>Fiškálne pravidlá</vt:lpstr>
      <vt:lpstr>Význam vyrovnaného rozpočtu</vt:lpstr>
      <vt:lpstr>Bezpečná úroveň dlhu (1)</vt:lpstr>
      <vt:lpstr>Prezentácia programu PowerPoint</vt:lpstr>
      <vt:lpstr>Prezentácia programu PowerPoint</vt:lpstr>
      <vt:lpstr>Prezentácia programu PowerPoint</vt:lpstr>
      <vt:lpstr>Úroveň dlhu a dlhodobá udržateľnosť</vt:lpstr>
      <vt:lpstr>Vývoj dlhodobej udržateľnosti</vt:lpstr>
      <vt:lpstr>Dlh voči zahraničným rezidentom</vt:lpstr>
      <vt:lpstr>Legislatívny rámec (1)</vt:lpstr>
      <vt:lpstr>Legislatívny rámec (2)</vt:lpstr>
      <vt:lpstr>Legislatívny rámec (3)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Posúvanie rozpočtových cieľov</dc:title>
  <dc:creator>ivan</dc:creator>
  <cp:lastModifiedBy>ivan</cp:lastModifiedBy>
  <cp:revision>2</cp:revision>
  <cp:lastPrinted>2018-04-11T12:21:49Z</cp:lastPrinted>
  <dcterms:created xsi:type="dcterms:W3CDTF">2018-04-11T12:13:15Z</dcterms:created>
  <dcterms:modified xsi:type="dcterms:W3CDTF">2018-04-11T12:24:55Z</dcterms:modified>
</cp:coreProperties>
</file>