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383" r:id="rId5"/>
    <p:sldId id="384" r:id="rId6"/>
    <p:sldId id="399" r:id="rId7"/>
    <p:sldId id="409" r:id="rId8"/>
    <p:sldId id="404" r:id="rId9"/>
    <p:sldId id="405" r:id="rId10"/>
    <p:sldId id="406" r:id="rId11"/>
    <p:sldId id="407" r:id="rId12"/>
    <p:sldId id="408" r:id="rId13"/>
    <p:sldId id="402" r:id="rId14"/>
    <p:sldId id="393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0F3"/>
    <a:srgbClr val="FFE89F"/>
    <a:srgbClr val="B2D4EF"/>
    <a:srgbClr val="93C4E9"/>
    <a:srgbClr val="DCECF8"/>
    <a:srgbClr val="D6A300"/>
    <a:srgbClr val="F8E7AA"/>
    <a:srgbClr val="FFCC66"/>
    <a:srgbClr val="D6D6F2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4327" autoAdjust="0"/>
  </p:normalViewPr>
  <p:slideViewPr>
    <p:cSldViewPr>
      <p:cViewPr>
        <p:scale>
          <a:sx n="97" d="100"/>
          <a:sy n="97" d="100"/>
        </p:scale>
        <p:origin x="-13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1F76D-FC48-4966-81E7-DCBA3C4EAA53}" type="datetimeFigureOut">
              <a:rPr lang="cs-CZ" smtClean="0"/>
              <a:t>18.10.2016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EBEDA-6B82-49E5-B6C7-4A64FCDBA4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239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7649A5-FBA1-49EC-9305-044F02287EE4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479C6C-D452-402A-AC83-E9A7AF68DD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493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Další opatření, která jsou </a:t>
            </a:r>
            <a:r>
              <a:rPr lang="cs-CZ" baseline="0" dirty="0" smtClean="0"/>
              <a:t>diskutována (zatím o nich nebylo rozhodnuto):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povinné oznamování daňových optimalizačních schémat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oznamování</a:t>
            </a:r>
            <a:r>
              <a:rPr lang="cs-CZ" baseline="0" dirty="0" smtClean="0"/>
              <a:t> a výměna informací o skutečných vlastnících právnických osob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oznamování</a:t>
            </a:r>
            <a:r>
              <a:rPr lang="cs-CZ" baseline="0" dirty="0" smtClean="0"/>
              <a:t> informací o pobočkách v zahraničí (další zvažovaná příloha k </a:t>
            </a:r>
            <a:r>
              <a:rPr lang="cs-CZ" baseline="0" smtClean="0"/>
              <a:t>daňovému přiznání)</a:t>
            </a:r>
          </a:p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479C6C-D452-402A-AC83-E9A7AF68DD8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556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83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48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0363" y="1052513"/>
            <a:ext cx="2058987" cy="544353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28638" y="1052513"/>
            <a:ext cx="6029325" cy="54435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28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41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949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28638" y="2392363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9638" y="2392363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98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96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72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438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7400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2342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 sz="160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2513"/>
            <a:ext cx="8229600" cy="103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2392363"/>
            <a:ext cx="8229600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99360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alena.schillerova@mfcr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2520280"/>
          </a:xfrm>
        </p:spPr>
        <p:txBody>
          <a:bodyPr/>
          <a:lstStyle/>
          <a:p>
            <a:r>
              <a:rPr lang="en-GB" sz="4800" b="1" noProof="0" dirty="0" smtClean="0">
                <a:latin typeface="Calibri" panose="020F0502020204030204" pitchFamily="34" charset="0"/>
              </a:rPr>
              <a:t>Fighting aggressive tax planning in </a:t>
            </a:r>
            <a:r>
              <a:rPr lang="en-GB" sz="4800" b="1" noProof="0" dirty="0" err="1" smtClean="0">
                <a:latin typeface="Calibri" panose="020F0502020204030204" pitchFamily="34" charset="0"/>
              </a:rPr>
              <a:t>th</a:t>
            </a:r>
            <a:r>
              <a:rPr lang="en-GB" sz="4800" b="1" dirty="0" smtClean="0">
                <a:latin typeface="Calibri" panose="020F0502020204030204" pitchFamily="34" charset="0"/>
              </a:rPr>
              <a:t>e Czech Republic</a:t>
            </a:r>
            <a:endParaRPr lang="en-GB" sz="4000" b="1" noProof="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6297" y="4077072"/>
            <a:ext cx="8229600" cy="2520280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noProof="0" dirty="0" smtClean="0">
                <a:latin typeface="Calibri" panose="020F0502020204030204" pitchFamily="34" charset="0"/>
              </a:rPr>
              <a:t>SAF Conference Bratislava</a:t>
            </a:r>
          </a:p>
          <a:p>
            <a:pPr marL="0" indent="0" algn="ctr">
              <a:buNone/>
            </a:pPr>
            <a:r>
              <a:rPr lang="en-GB" sz="2400" noProof="0" dirty="0" smtClean="0">
                <a:latin typeface="Calibri" panose="020F0502020204030204" pitchFamily="34" charset="0"/>
              </a:rPr>
              <a:t>26 October 2016</a:t>
            </a:r>
          </a:p>
          <a:p>
            <a:pPr marL="0" indent="0">
              <a:buNone/>
            </a:pPr>
            <a:endParaRPr lang="en-GB" sz="2000" noProof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sz="2000" noProof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noProof="0" dirty="0" smtClean="0">
                <a:latin typeface="Calibri" panose="020F0502020204030204" pitchFamily="34" charset="0"/>
              </a:rPr>
              <a:t>Alena Schillerová</a:t>
            </a:r>
          </a:p>
          <a:p>
            <a:pPr marL="0" indent="0">
              <a:buNone/>
            </a:pPr>
            <a:r>
              <a:rPr lang="en-GB" sz="2000" noProof="0" dirty="0" smtClean="0">
                <a:latin typeface="Calibri" panose="020F0502020204030204" pitchFamily="34" charset="0"/>
              </a:rPr>
              <a:t>Ministry of Finance, Czech Republic</a:t>
            </a:r>
          </a:p>
        </p:txBody>
      </p:sp>
    </p:spTree>
    <p:extLst>
      <p:ext uri="{BB962C8B-B14F-4D97-AF65-F5344CB8AC3E}">
        <p14:creationId xmlns:p14="http://schemas.microsoft.com/office/powerpoint/2010/main" val="208548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152351"/>
          </a:xfrm>
        </p:spPr>
        <p:txBody>
          <a:bodyPr/>
          <a:lstStyle/>
          <a:p>
            <a:r>
              <a:rPr lang="en-GB" sz="4000" dirty="0" smtClean="0">
                <a:latin typeface="Calibri" panose="020F0502020204030204" pitchFamily="34" charset="0"/>
              </a:rPr>
              <a:t>Outlook for the future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200" dirty="0" smtClean="0">
                <a:latin typeface="Calibri" panose="020F0502020204030204" pitchFamily="34" charset="0"/>
              </a:rPr>
              <a:t>Project „Modern and simple taxes“</a:t>
            </a:r>
          </a:p>
          <a:p>
            <a:r>
              <a:rPr lang="en-GB" sz="2200" dirty="0" smtClean="0">
                <a:latin typeface="Calibri" panose="020F0502020204030204" pitchFamily="34" charset="0"/>
              </a:rPr>
              <a:t>New income tax act</a:t>
            </a:r>
          </a:p>
          <a:p>
            <a:r>
              <a:rPr lang="en-GB" sz="2200" dirty="0" smtClean="0">
                <a:latin typeface="Calibri" panose="020F0502020204030204" pitchFamily="34" charset="0"/>
              </a:rPr>
              <a:t>Virtual tax office</a:t>
            </a:r>
          </a:p>
          <a:p>
            <a:pPr lvl="1"/>
            <a:r>
              <a:rPr lang="en-GB" sz="1800" dirty="0" smtClean="0">
                <a:latin typeface="Calibri" panose="020F0502020204030204" pitchFamily="34" charset="0"/>
              </a:rPr>
              <a:t>prepopulated tax returns</a:t>
            </a:r>
          </a:p>
          <a:p>
            <a:r>
              <a:rPr lang="en-GB" sz="2200" dirty="0" smtClean="0">
                <a:latin typeface="Calibri" panose="020F0502020204030204" pitchFamily="34" charset="0"/>
              </a:rPr>
              <a:t>Enhanced efficiency of tax administration </a:t>
            </a:r>
          </a:p>
          <a:p>
            <a:pPr lvl="1"/>
            <a:r>
              <a:rPr lang="en-GB" sz="1800" dirty="0" smtClean="0">
                <a:latin typeface="Calibri" panose="020F0502020204030204" pitchFamily="34" charset="0"/>
              </a:rPr>
              <a:t>new IT system</a:t>
            </a:r>
          </a:p>
          <a:p>
            <a:pPr lvl="1"/>
            <a:r>
              <a:rPr lang="en-GB" sz="1800" dirty="0" smtClean="0">
                <a:latin typeface="Calibri" panose="020F0502020204030204" pitchFamily="34" charset="0"/>
              </a:rPr>
              <a:t>automated processing of filed tax returns</a:t>
            </a:r>
          </a:p>
          <a:p>
            <a:r>
              <a:rPr lang="en-GB" sz="2200" dirty="0" smtClean="0">
                <a:latin typeface="Calibri" panose="020F0502020204030204" pitchFamily="34" charset="0"/>
              </a:rPr>
              <a:t>Fight against tax evasion</a:t>
            </a:r>
          </a:p>
          <a:p>
            <a:pPr lvl="1"/>
            <a:r>
              <a:rPr lang="en-GB" sz="1800" dirty="0" smtClean="0">
                <a:latin typeface="Calibri" panose="020F0502020204030204" pitchFamily="34" charset="0"/>
              </a:rPr>
              <a:t>electronic evidence of sales</a:t>
            </a:r>
          </a:p>
          <a:p>
            <a:pPr lvl="1"/>
            <a:r>
              <a:rPr lang="en-GB" sz="1800" dirty="0" smtClean="0">
                <a:latin typeface="Calibri" panose="020F0502020204030204" pitchFamily="34" charset="0"/>
              </a:rPr>
              <a:t>new disclosure requirements (VAT, CIT)</a:t>
            </a:r>
          </a:p>
          <a:p>
            <a:pPr lvl="1"/>
            <a:r>
              <a:rPr lang="en-GB" sz="1800" dirty="0" smtClean="0">
                <a:latin typeface="Calibri" panose="020F0502020204030204" pitchFamily="34" charset="0"/>
              </a:rPr>
              <a:t>more intense cooperation between the tax administration and the police</a:t>
            </a:r>
          </a:p>
          <a:p>
            <a:pPr lvl="1"/>
            <a:r>
              <a:rPr lang="en-GB" sz="1800" dirty="0" smtClean="0">
                <a:latin typeface="Calibri" panose="020F0502020204030204" pitchFamily="34" charset="0"/>
              </a:rPr>
              <a:t>reverse charge for domestic transactions (depends on EU approval)</a:t>
            </a:r>
            <a:endParaRPr lang="en-GB" sz="1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3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2492896"/>
            <a:ext cx="8229600" cy="1800200"/>
          </a:xfrm>
        </p:spPr>
        <p:txBody>
          <a:bodyPr/>
          <a:lstStyle/>
          <a:p>
            <a:r>
              <a:rPr lang="en-GB" sz="4000" noProof="0" dirty="0" smtClean="0">
                <a:latin typeface="Calibri" panose="020F0502020204030204" pitchFamily="34" charset="0"/>
              </a:rPr>
              <a:t>Thank you for your attention.</a:t>
            </a:r>
            <a:endParaRPr lang="en-GB" sz="4000" noProof="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638" y="5445224"/>
            <a:ext cx="8229600" cy="10508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noProof="0" dirty="0" smtClean="0">
                <a:latin typeface="Calibri" panose="020F0502020204030204" pitchFamily="34" charset="0"/>
                <a:hlinkClick r:id="rId2"/>
              </a:rPr>
              <a:t>alena.schillerova@mfcr.cz</a:t>
            </a:r>
            <a:endParaRPr lang="en-GB" sz="2400" noProof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0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152351"/>
          </a:xfrm>
        </p:spPr>
        <p:txBody>
          <a:bodyPr/>
          <a:lstStyle/>
          <a:p>
            <a:r>
              <a:rPr lang="en-GB" sz="4000" noProof="0" dirty="0" smtClean="0">
                <a:latin typeface="Calibri" panose="020F0502020204030204" pitchFamily="34" charset="0"/>
              </a:rPr>
              <a:t>Contents</a:t>
            </a:r>
            <a:endParaRPr lang="en-GB" sz="4000" noProof="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>
                <a:latin typeface="Calibri" panose="020F0502020204030204" pitchFamily="34" charset="0"/>
              </a:rPr>
              <a:t>Introduction</a:t>
            </a:r>
          </a:p>
          <a:p>
            <a:r>
              <a:rPr lang="en-GB" noProof="0" dirty="0" smtClean="0">
                <a:latin typeface="Calibri" panose="020F0502020204030204" pitchFamily="34" charset="0"/>
              </a:rPr>
              <a:t>Enacted measures</a:t>
            </a:r>
          </a:p>
          <a:p>
            <a:r>
              <a:rPr lang="en-GB" noProof="0" dirty="0" smtClean="0">
                <a:latin typeface="Calibri" panose="020F0502020204030204" pitchFamily="34" charset="0"/>
              </a:rPr>
              <a:t>Current developments</a:t>
            </a:r>
          </a:p>
          <a:p>
            <a:r>
              <a:rPr lang="en-GB" dirty="0" smtClean="0">
                <a:latin typeface="Calibri" panose="020F0502020204030204" pitchFamily="34" charset="0"/>
              </a:rPr>
              <a:t>Outlook for the future</a:t>
            </a:r>
            <a:endParaRPr lang="en-GB" noProof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72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152351"/>
          </a:xfrm>
        </p:spPr>
        <p:txBody>
          <a:bodyPr/>
          <a:lstStyle/>
          <a:p>
            <a:r>
              <a:rPr lang="en-GB" sz="4000" dirty="0" smtClean="0">
                <a:latin typeface="Calibri" panose="020F0502020204030204" pitchFamily="34" charset="0"/>
              </a:rPr>
              <a:t>Introduction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Calibri" panose="020F0502020204030204" pitchFamily="34" charset="0"/>
              </a:rPr>
              <a:t>The main goal of the external tax strategy before the crisis was to attract foreign investors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l</a:t>
            </a:r>
            <a:r>
              <a:rPr lang="en-GB" sz="2000" dirty="0" smtClean="0">
                <a:latin typeface="Calibri" panose="020F0502020204030204" pitchFamily="34" charset="0"/>
              </a:rPr>
              <a:t>ow CIT rate</a:t>
            </a:r>
          </a:p>
          <a:p>
            <a:pPr lvl="1"/>
            <a:r>
              <a:rPr lang="cs-CZ" sz="2000" dirty="0">
                <a:latin typeface="Calibri" panose="020F0502020204030204" pitchFamily="34" charset="0"/>
              </a:rPr>
              <a:t>i</a:t>
            </a:r>
            <a:r>
              <a:rPr lang="en-GB" sz="2000" dirty="0" err="1" smtClean="0">
                <a:latin typeface="Calibri" panose="020F0502020204030204" pitchFamily="34" charset="0"/>
              </a:rPr>
              <a:t>nvestment</a:t>
            </a:r>
            <a:r>
              <a:rPr lang="en-GB" sz="2000" dirty="0" smtClean="0">
                <a:latin typeface="Calibri" panose="020F0502020204030204" pitchFamily="34" charset="0"/>
              </a:rPr>
              <a:t> incentives (including tax holiday)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r</a:t>
            </a:r>
            <a:r>
              <a:rPr lang="en-GB" sz="2000" dirty="0" err="1" smtClean="0">
                <a:latin typeface="Calibri" panose="020F0502020204030204" pitchFamily="34" charset="0"/>
              </a:rPr>
              <a:t>esearch</a:t>
            </a:r>
            <a:r>
              <a:rPr lang="en-GB" sz="2000" dirty="0" smtClean="0">
                <a:latin typeface="Calibri" panose="020F0502020204030204" pitchFamily="34" charset="0"/>
              </a:rPr>
              <a:t> and development tax incentives</a:t>
            </a:r>
          </a:p>
          <a:p>
            <a:pPr lvl="1"/>
            <a:r>
              <a:rPr lang="cs-CZ" sz="2000" dirty="0">
                <a:latin typeface="Calibri" panose="020F0502020204030204" pitchFamily="34" charset="0"/>
              </a:rPr>
              <a:t>g</a:t>
            </a:r>
            <a:r>
              <a:rPr lang="en-GB" sz="2000" dirty="0" smtClean="0">
                <a:latin typeface="Calibri" panose="020F0502020204030204" pitchFamily="34" charset="0"/>
              </a:rPr>
              <a:t>rowing network of double tax treaties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After the crisis, the focus has been shifting towards fighting aggressive tax planning</a:t>
            </a:r>
            <a:endParaRPr lang="en-GB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3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152351"/>
          </a:xfrm>
        </p:spPr>
        <p:txBody>
          <a:bodyPr/>
          <a:lstStyle/>
          <a:p>
            <a:r>
              <a:rPr lang="en-GB" sz="4000" dirty="0" smtClean="0">
                <a:latin typeface="Calibri" panose="020F0502020204030204" pitchFamily="34" charset="0"/>
              </a:rPr>
              <a:t>Introduction (2)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Calibri" panose="020F0502020204030204" pitchFamily="34" charset="0"/>
              </a:rPr>
              <a:t>The above mentioned measures have been complemented with anti-avoidance tax measures</a:t>
            </a:r>
          </a:p>
          <a:p>
            <a:r>
              <a:rPr lang="en-GB" sz="2800" dirty="0" smtClean="0">
                <a:latin typeface="Calibri" panose="020F0502020204030204" pitchFamily="34" charset="0"/>
              </a:rPr>
              <a:t>Most of the anti-avoidance measures remove double non-taxation</a:t>
            </a: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they cannot be regarded as an extra burden on businesses</a:t>
            </a: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on the contrary, they take away the inappropriate tax advantages not available to domestic companies</a:t>
            </a:r>
            <a:endParaRPr lang="en-GB" sz="2400" dirty="0" smtClean="0">
              <a:latin typeface="Calibri" panose="020F0502020204030204" pitchFamily="34" charset="0"/>
            </a:endParaRP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they level the playing field</a:t>
            </a:r>
            <a:endParaRPr lang="en-GB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4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152351"/>
          </a:xfrm>
        </p:spPr>
        <p:txBody>
          <a:bodyPr/>
          <a:lstStyle/>
          <a:p>
            <a:r>
              <a:rPr lang="en-GB" sz="4000" dirty="0" smtClean="0">
                <a:latin typeface="Calibri" panose="020F0502020204030204" pitchFamily="34" charset="0"/>
              </a:rPr>
              <a:t>Enacted measures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Calibri" panose="020F0502020204030204" pitchFamily="34" charset="0"/>
              </a:rPr>
              <a:t>Withholding tax of 35 % (2011)</a:t>
            </a: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on dividends, interest and </a:t>
            </a:r>
            <a:r>
              <a:rPr lang="en-GB" sz="2400" dirty="0" err="1" smtClean="0">
                <a:latin typeface="Calibri" panose="020F0502020204030204" pitchFamily="34" charset="0"/>
              </a:rPr>
              <a:t>roylaties</a:t>
            </a:r>
            <a:endParaRPr lang="en-GB" sz="2400" dirty="0" smtClean="0">
              <a:latin typeface="Calibri" panose="020F0502020204030204" pitchFamily="34" charset="0"/>
            </a:endParaRP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paid to countries without any of these instruments:</a:t>
            </a:r>
          </a:p>
          <a:p>
            <a:pPr lvl="2"/>
            <a:r>
              <a:rPr lang="en-GB" sz="2000" dirty="0" smtClean="0">
                <a:latin typeface="Calibri" panose="020F0502020204030204" pitchFamily="34" charset="0"/>
              </a:rPr>
              <a:t>double tax treaty</a:t>
            </a:r>
          </a:p>
          <a:p>
            <a:pPr lvl="2"/>
            <a:r>
              <a:rPr lang="en-GB" sz="2000" dirty="0" smtClean="0">
                <a:latin typeface="Calibri" panose="020F0502020204030204" pitchFamily="34" charset="0"/>
              </a:rPr>
              <a:t>tax information exchange agreement</a:t>
            </a:r>
          </a:p>
          <a:p>
            <a:pPr lvl="2"/>
            <a:r>
              <a:rPr lang="en-GB" sz="2000" dirty="0" smtClean="0">
                <a:latin typeface="Calibri" panose="020F0502020204030204" pitchFamily="34" charset="0"/>
              </a:rPr>
              <a:t>party to the Convention on Mutual Administrative Assistance in Tax Matters</a:t>
            </a:r>
          </a:p>
          <a:p>
            <a:r>
              <a:rPr lang="en-GB" sz="2800" dirty="0" smtClean="0">
                <a:latin typeface="Calibri" panose="020F0502020204030204" pitchFamily="34" charset="0"/>
              </a:rPr>
              <a:t>Disclosure of information on transactions with foreign related parties (2014)</a:t>
            </a:r>
            <a:endParaRPr lang="en-GB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1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152351"/>
          </a:xfrm>
        </p:spPr>
        <p:txBody>
          <a:bodyPr/>
          <a:lstStyle/>
          <a:p>
            <a:r>
              <a:rPr lang="en-GB" sz="4000" dirty="0" smtClean="0">
                <a:latin typeface="Calibri" panose="020F0502020204030204" pitchFamily="34" charset="0"/>
              </a:rPr>
              <a:t>Current developments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Calibri" panose="020F0502020204030204" pitchFamily="34" charset="0"/>
              </a:rPr>
              <a:t>Implementation of ATAD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Interest limitation rule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the current thin-capitalisation rule limits the deductibility of interest paid to related parties only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the new rule covers all interest expenses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the most important for Czech companies (and the most contentious)</a:t>
            </a:r>
          </a:p>
          <a:p>
            <a:r>
              <a:rPr lang="en-GB" sz="2400" dirty="0" smtClean="0">
                <a:latin typeface="Calibri" panose="020F0502020204030204" pitchFamily="34" charset="0"/>
              </a:rPr>
              <a:t>CFC rule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companies in tax havens usually owned directly by natural persons</a:t>
            </a:r>
          </a:p>
          <a:p>
            <a:pPr lvl="1"/>
            <a:r>
              <a:rPr lang="en-GB" sz="2000" dirty="0" smtClean="0">
                <a:latin typeface="Calibri" panose="020F0502020204030204" pitchFamily="34" charset="0"/>
              </a:rPr>
              <a:t>only a small impact expected</a:t>
            </a:r>
            <a:endParaRPr lang="en-GB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2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152351"/>
          </a:xfrm>
        </p:spPr>
        <p:txBody>
          <a:bodyPr/>
          <a:lstStyle/>
          <a:p>
            <a:r>
              <a:rPr lang="en-GB" sz="4000" dirty="0" smtClean="0">
                <a:latin typeface="Calibri" panose="020F0502020204030204" pitchFamily="34" charset="0"/>
              </a:rPr>
              <a:t>Current developments (2)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Calibri" panose="020F0502020204030204" pitchFamily="34" charset="0"/>
              </a:rPr>
              <a:t>ATAD gives Member States several options how to implement it</a:t>
            </a: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public consultation is planned by the end of the year</a:t>
            </a:r>
          </a:p>
          <a:p>
            <a:r>
              <a:rPr lang="en-GB" sz="2800" dirty="0" smtClean="0">
                <a:latin typeface="Calibri" panose="020F0502020204030204" pitchFamily="34" charset="0"/>
              </a:rPr>
              <a:t>The goal is a sensitive implementation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d</a:t>
            </a:r>
            <a:r>
              <a:rPr lang="en-GB" sz="2400" dirty="0" err="1" smtClean="0">
                <a:latin typeface="Calibri" panose="020F0502020204030204" pitchFamily="34" charset="0"/>
              </a:rPr>
              <a:t>ecreas</a:t>
            </a:r>
            <a:r>
              <a:rPr lang="cs-CZ" sz="2400" dirty="0" smtClean="0">
                <a:latin typeface="Calibri" panose="020F0502020204030204" pitchFamily="34" charset="0"/>
              </a:rPr>
              <a:t>e in</a:t>
            </a:r>
            <a:r>
              <a:rPr lang="en-GB" sz="2400" dirty="0" smtClean="0">
                <a:latin typeface="Calibri" panose="020F0502020204030204" pitchFamily="34" charset="0"/>
              </a:rPr>
              <a:t> the scope for aggressive tax planning</a:t>
            </a:r>
          </a:p>
          <a:p>
            <a:pPr lvl="1"/>
            <a:r>
              <a:rPr lang="cs-CZ" sz="2400" dirty="0" err="1" smtClean="0">
                <a:latin typeface="Calibri" panose="020F0502020204030204" pitchFamily="34" charset="0"/>
              </a:rPr>
              <a:t>while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en-GB" sz="2400" dirty="0" smtClean="0">
                <a:latin typeface="Calibri" panose="020F0502020204030204" pitchFamily="34" charset="0"/>
              </a:rPr>
              <a:t>minimising compliance cost increases</a:t>
            </a:r>
          </a:p>
          <a:p>
            <a:pPr lvl="1"/>
            <a:r>
              <a:rPr lang="cs-CZ" sz="2400" dirty="0" smtClean="0">
                <a:latin typeface="Calibri" panose="020F0502020204030204" pitchFamily="34" charset="0"/>
              </a:rPr>
              <a:t>and </a:t>
            </a:r>
            <a:r>
              <a:rPr lang="en-GB" sz="2400" dirty="0" smtClean="0">
                <a:latin typeface="Calibri" panose="020F0502020204030204" pitchFamily="34" charset="0"/>
              </a:rPr>
              <a:t>not jeopardising the business </a:t>
            </a:r>
            <a:r>
              <a:rPr lang="en-GB" sz="2400" dirty="0" err="1" smtClean="0">
                <a:latin typeface="Calibri" panose="020F0502020204030204" pitchFamily="34" charset="0"/>
              </a:rPr>
              <a:t>environmen</a:t>
            </a:r>
            <a:r>
              <a:rPr lang="cs-CZ" sz="2400" dirty="0" smtClean="0">
                <a:latin typeface="Calibri" panose="020F0502020204030204" pitchFamily="34" charset="0"/>
              </a:rPr>
              <a:t>t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31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152351"/>
          </a:xfrm>
        </p:spPr>
        <p:txBody>
          <a:bodyPr/>
          <a:lstStyle/>
          <a:p>
            <a:r>
              <a:rPr lang="en-GB" sz="4000" dirty="0" smtClean="0">
                <a:latin typeface="Calibri" panose="020F0502020204030204" pitchFamily="34" charset="0"/>
              </a:rPr>
              <a:t>Current developments (2)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Calibri" panose="020F0502020204030204" pitchFamily="34" charset="0"/>
              </a:rPr>
              <a:t>Other measures currently implemented or in preparation:</a:t>
            </a: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increased efficiency of transfer pricing audits</a:t>
            </a:r>
          </a:p>
          <a:p>
            <a:pPr lvl="2"/>
            <a:r>
              <a:rPr lang="en-GB" sz="2000" dirty="0" smtClean="0">
                <a:latin typeface="Calibri" panose="020F0502020204030204" pitchFamily="34" charset="0"/>
              </a:rPr>
              <a:t>additional tax from TP audits increased from €2.2 million in 2014 to €16.5 million in 2015</a:t>
            </a: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exchange of information on tax rulings (DAC3)</a:t>
            </a: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country-by-country reporting (DAC4)</a:t>
            </a:r>
          </a:p>
        </p:txBody>
      </p:sp>
    </p:spTree>
    <p:extLst>
      <p:ext uri="{BB962C8B-B14F-4D97-AF65-F5344CB8AC3E}">
        <p14:creationId xmlns:p14="http://schemas.microsoft.com/office/powerpoint/2010/main" val="40020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1152351"/>
          </a:xfrm>
        </p:spPr>
        <p:txBody>
          <a:bodyPr/>
          <a:lstStyle/>
          <a:p>
            <a:r>
              <a:rPr lang="en-GB" sz="4000" dirty="0" smtClean="0">
                <a:latin typeface="Calibri" panose="020F0502020204030204" pitchFamily="34" charset="0"/>
              </a:rPr>
              <a:t>Current developments (3)</a:t>
            </a:r>
            <a:endParaRPr lang="en-GB" sz="4000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latin typeface="Calibri" panose="020F0502020204030204" pitchFamily="34" charset="0"/>
              </a:rPr>
              <a:t>Other measures under discussion (no decision taken):</a:t>
            </a: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mandatory disclosure rules aimed at tax planning strategies</a:t>
            </a:r>
            <a:endParaRPr lang="en-GB" sz="2000" dirty="0" smtClean="0">
              <a:latin typeface="Calibri" panose="020F0502020204030204" pitchFamily="34" charset="0"/>
            </a:endParaRP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disclosure and exchange of information on beneficial owners</a:t>
            </a: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disclosure of information on controlled foreign companies</a:t>
            </a:r>
          </a:p>
        </p:txBody>
      </p:sp>
    </p:spTree>
    <p:extLst>
      <p:ext uri="{BB962C8B-B14F-4D97-AF65-F5344CB8AC3E}">
        <p14:creationId xmlns:p14="http://schemas.microsoft.com/office/powerpoint/2010/main" val="25341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DP_CR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DP_C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DP_C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DP_C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ozn_x00e1_mka xmlns="57c3d9b8-bc72-4856-b35c-920442c0b9a4" xsi:nil="true"/>
    <_DCDateCreated xmlns="http://schemas.microsoft.com/sharepoint/v3/fields">2015-10-07T14:42:00+00:00</_DCDateCreate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F6911759377A489158637EE57A7A06" ma:contentTypeVersion="9" ma:contentTypeDescription="Vytvořit nový dokument" ma:contentTypeScope="" ma:versionID="22dcb395c5bd9ad3a5a6295c34e4f7ad">
  <xsd:schema xmlns:xsd="http://www.w3.org/2001/XMLSchema" xmlns:p="http://schemas.microsoft.com/office/2006/metadata/properties" xmlns:ns2="57c3d9b8-bc72-4856-b35c-920442c0b9a4" xmlns:ns3="http://schemas.microsoft.com/sharepoint/v3/fields" targetNamespace="http://schemas.microsoft.com/office/2006/metadata/properties" ma:root="true" ma:fieldsID="cf99c080062c4bb3b487e0af1ab196dc" ns2:_="" ns3:_="">
    <xsd:import namespace="57c3d9b8-bc72-4856-b35c-920442c0b9a4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pozn_x00e1_mka" minOccurs="0"/>
                <xsd:element ref="ns3:_DCDateCreat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7c3d9b8-bc72-4856-b35c-920442c0b9a4" elementFormDefault="qualified">
    <xsd:import namespace="http://schemas.microsoft.com/office/2006/documentManagement/types"/>
    <xsd:element name="pozn_x00e1_mka" ma:index="8" nillable="true" ma:displayName="Poznámka" ma:default="" ma:internalName="pozn_x00e1_mka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Created" ma:index="11" nillable="true" ma:displayName="Datum vytvoření" ma:default="[today]" ma:description="Datum, k němuž byl tento prostředek vytvořen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0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 ma:index="9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697CA9-3590-4DB9-A385-1253CE1CB969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sharepoint/v3/fields"/>
    <ds:schemaRef ds:uri="http://schemas.openxmlformats.org/package/2006/metadata/core-properties"/>
    <ds:schemaRef ds:uri="57c3d9b8-bc72-4856-b35c-920442c0b9a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C525DCE-2741-4D0D-A093-C87F6984C6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c3d9b8-bc72-4856-b35c-920442c0b9a4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21F8DA3-CF80-4C15-B31E-85A4AF69F7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5524</TotalTime>
  <Words>517</Words>
  <Application>Microsoft Office PowerPoint</Application>
  <PresentationFormat>Předvádění na obrazovce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KDP_CR</vt:lpstr>
      <vt:lpstr>Fighting aggressive tax planning in the Czech Republic</vt:lpstr>
      <vt:lpstr>Contents</vt:lpstr>
      <vt:lpstr>Introduction</vt:lpstr>
      <vt:lpstr>Introduction (2)</vt:lpstr>
      <vt:lpstr>Enacted measures</vt:lpstr>
      <vt:lpstr>Current developments</vt:lpstr>
      <vt:lpstr>Current developments (2)</vt:lpstr>
      <vt:lpstr>Current developments (2)</vt:lpstr>
      <vt:lpstr>Current developments (3)</vt:lpstr>
      <vt:lpstr>Outlook for the future</vt:lpstr>
      <vt:lpstr>Thank you for your attention.</vt:lpstr>
    </vt:vector>
  </TitlesOfParts>
  <Company>ČSSZ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- Řízení projektů na MF - září 2015</dc:title>
  <dc:creator>Ing. Lucie Němcová</dc:creator>
  <cp:lastModifiedBy>Jareš Martin Ing. Ph.D.</cp:lastModifiedBy>
  <cp:revision>678</cp:revision>
  <cp:lastPrinted>2015-09-15T07:06:46Z</cp:lastPrinted>
  <dcterms:created xsi:type="dcterms:W3CDTF">2006-06-05T10:35:57Z</dcterms:created>
  <dcterms:modified xsi:type="dcterms:W3CDTF">2016-10-18T12:45:44Z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0x01010067F6911759377A489158637EE57A7A06</vt:lpwstr>
  </property>
</Properties>
</file>