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  <p:sldMasterId id="2147483745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0" r:id="rId4"/>
    <p:sldId id="272" r:id="rId5"/>
    <p:sldId id="301" r:id="rId6"/>
    <p:sldId id="299" r:id="rId7"/>
    <p:sldId id="312" r:id="rId8"/>
    <p:sldId id="286" r:id="rId9"/>
    <p:sldId id="302" r:id="rId10"/>
    <p:sldId id="306" r:id="rId11"/>
    <p:sldId id="311" r:id="rId12"/>
    <p:sldId id="294" r:id="rId13"/>
    <p:sldId id="310" r:id="rId14"/>
    <p:sldId id="277" r:id="rId15"/>
  </p:sldIdLst>
  <p:sldSz cx="9144000" cy="5143500" type="screen16x9"/>
  <p:notesSz cx="6858000" cy="9144000"/>
  <p:custDataLst>
    <p:tags r:id="rId18"/>
  </p:custDataLst>
  <p:defaultTextStyle>
    <a:defPPr>
      <a:defRPr lang="en-GB"/>
    </a:defPPr>
    <a:lvl1pPr algn="l" defTabSz="712788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1pPr>
    <a:lvl2pPr marL="355600" indent="101600" algn="l" defTabSz="712788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2pPr>
    <a:lvl3pPr marL="712788" indent="201613" algn="l" defTabSz="712788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3pPr>
    <a:lvl4pPr marL="1068388" indent="303213" algn="l" defTabSz="712788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4pPr>
    <a:lvl5pPr marL="1425575" indent="403225" algn="l" defTabSz="712788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Helvetica 75" pitchFamily="34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ange" id="{72A0C14C-6D8C-461B-AE2F-1214D784C8B2}">
          <p14:sldIdLst>
            <p14:sldId id="256"/>
            <p14:sldId id="300"/>
            <p14:sldId id="272"/>
            <p14:sldId id="301"/>
            <p14:sldId id="299"/>
            <p14:sldId id="312"/>
            <p14:sldId id="286"/>
            <p14:sldId id="302"/>
            <p14:sldId id="306"/>
            <p14:sldId id="311"/>
            <p14:sldId id="294"/>
            <p14:sldId id="310"/>
            <p14:sldId id="277"/>
          </p14:sldIdLst>
        </p14:section>
        <p14:section name="notes" id="{AE15B433-0A86-4570-B52D-23005143A87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029">
          <p15:clr>
            <a:srgbClr val="A4A3A4"/>
          </p15:clr>
        </p15:guide>
        <p15:guide id="2" orient="horz" pos="2603">
          <p15:clr>
            <a:srgbClr val="A4A3A4"/>
          </p15:clr>
        </p15:guide>
        <p15:guide id="3" orient="horz" pos="2816">
          <p15:clr>
            <a:srgbClr val="A4A3A4"/>
          </p15:clr>
        </p15:guide>
        <p15:guide id="4" orient="horz" pos="607">
          <p15:clr>
            <a:srgbClr val="A4A3A4"/>
          </p15:clr>
        </p15:guide>
        <p15:guide id="5" orient="horz" pos="822">
          <p15:clr>
            <a:srgbClr val="A4A3A4"/>
          </p15:clr>
        </p15:guide>
        <p15:guide id="6" orient="horz" pos="2394">
          <p15:clr>
            <a:srgbClr val="A4A3A4"/>
          </p15:clr>
        </p15:guide>
        <p15:guide id="7" orient="horz" pos="1723">
          <p15:clr>
            <a:srgbClr val="A4A3A4"/>
          </p15:clr>
        </p15:guide>
        <p15:guide id="8" orient="horz" pos="1935">
          <p15:clr>
            <a:srgbClr val="A4A3A4"/>
          </p15:clr>
        </p15:guide>
        <p15:guide id="9" orient="horz" pos="216">
          <p15:clr>
            <a:srgbClr val="A4A3A4"/>
          </p15:clr>
        </p15:guide>
        <p15:guide id="10" pos="5550">
          <p15:clr>
            <a:srgbClr val="A4A3A4"/>
          </p15:clr>
        </p15:guide>
        <p15:guide id="11" pos="214">
          <p15:clr>
            <a:srgbClr val="A4A3A4"/>
          </p15:clr>
        </p15:guide>
        <p15:guide id="12" pos="2775">
          <p15:clr>
            <a:srgbClr val="A4A3A4"/>
          </p15:clr>
        </p15:guide>
        <p15:guide id="13" pos="2985">
          <p15:clr>
            <a:srgbClr val="A4A3A4"/>
          </p15:clr>
        </p15:guide>
        <p15:guide id="14" pos="3888">
          <p15:clr>
            <a:srgbClr val="A4A3A4"/>
          </p15:clr>
        </p15:guide>
        <p15:guide id="15" pos="4100">
          <p15:clr>
            <a:srgbClr val="A4A3A4"/>
          </p15:clr>
        </p15:guide>
        <p15:guide id="16" pos="1877">
          <p15:clr>
            <a:srgbClr val="A4A3A4"/>
          </p15:clr>
        </p15:guide>
        <p15:guide id="17" pos="16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64CD"/>
    <a:srgbClr val="50BE87"/>
    <a:srgbClr val="FFB4E6"/>
    <a:srgbClr val="4BB4E6"/>
    <a:srgbClr val="FF6600"/>
    <a:srgbClr val="595959"/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0827" autoAdjust="0"/>
  </p:normalViewPr>
  <p:slideViewPr>
    <p:cSldViewPr>
      <p:cViewPr varScale="1">
        <p:scale>
          <a:sx n="81" d="100"/>
          <a:sy n="81" d="100"/>
        </p:scale>
        <p:origin x="336" y="84"/>
      </p:cViewPr>
      <p:guideLst>
        <p:guide orient="horz" pos="3029"/>
        <p:guide orient="horz" pos="2603"/>
        <p:guide orient="horz" pos="2816"/>
        <p:guide orient="horz" pos="607"/>
        <p:guide orient="horz" pos="822"/>
        <p:guide orient="horz" pos="2394"/>
        <p:guide orient="horz" pos="1723"/>
        <p:guide orient="horz" pos="1935"/>
        <p:guide orient="horz" pos="216"/>
        <p:guide pos="5550"/>
        <p:guide pos="214"/>
        <p:guide pos="2775"/>
        <p:guide pos="2985"/>
        <p:guide pos="3888"/>
        <p:guide pos="4100"/>
        <p:guide pos="1877"/>
        <p:guide pos="16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824B-B566-4F9E-8E0B-192AC83AB3F4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36DA5-BA0A-4CEF-99A9-08EBC71546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26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70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712788" rtl="0" fontAlgn="base">
      <a:spcBef>
        <a:spcPct val="30000"/>
      </a:spcBef>
      <a:spcAft>
        <a:spcPct val="0"/>
      </a:spcAft>
      <a:buFont typeface="Wingdings" panose="05000000000000000000" pitchFamily="2" charset="2"/>
      <a:buNone/>
      <a:defRPr sz="900" kern="1200">
        <a:solidFill>
          <a:schemeClr val="tx1"/>
        </a:solidFill>
        <a:latin typeface="Helvetica 75 Bold" panose="020B0804020202020204" pitchFamily="34" charset="0"/>
        <a:ea typeface="ＭＳ Ｐゴシック" pitchFamily="34" charset="-128"/>
        <a:cs typeface="+mn-cs"/>
      </a:defRPr>
    </a:lvl1pPr>
    <a:lvl2pPr marL="115888" indent="-115888" algn="l" defTabSz="712788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2pPr>
    <a:lvl3pPr marL="228600" indent="-112713" algn="l" defTabSz="712788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3pPr>
    <a:lvl4pPr marL="342900" indent="-114300" algn="l" defTabSz="712788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4pPr>
    <a:lvl5pPr marL="458788" indent="-115888" algn="l" defTabSz="712788" rtl="0" fontAlgn="base">
      <a:spcBef>
        <a:spcPct val="30000"/>
      </a:spcBef>
      <a:spcAft>
        <a:spcPct val="0"/>
      </a:spcAft>
      <a:buFont typeface="Helvetica 75" panose="020B0804020202020204" pitchFamily="34" charset="0"/>
      <a:buChar char="−"/>
      <a:defRPr sz="900" kern="1200">
        <a:solidFill>
          <a:schemeClr val="tx1"/>
        </a:solidFill>
        <a:latin typeface="Helvetica 55 Roman" panose="020B0604020202020204" pitchFamily="34" charset="0"/>
        <a:ea typeface="ＭＳ Ｐゴシック" pitchFamily="34" charset="-128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ankety</a:t>
            </a:r>
            <a:r>
              <a:rPr lang="en-US" dirty="0" smtClean="0"/>
              <a:t>:</a:t>
            </a:r>
          </a:p>
          <a:p>
            <a:r>
              <a:rPr lang="en-US" baseline="0" dirty="0" smtClean="0"/>
              <a:t>- </a:t>
            </a:r>
            <a:r>
              <a:rPr lang="en-US" baseline="0" dirty="0" err="1" smtClean="0"/>
              <a:t>korporacie</a:t>
            </a:r>
            <a:r>
              <a:rPr lang="en-US" baseline="0" dirty="0" smtClean="0"/>
              <a:t> vs. </a:t>
            </a:r>
            <a:r>
              <a:rPr lang="en-US" baseline="0" dirty="0" err="1" smtClean="0"/>
              <a:t>nekorporacie</a:t>
            </a:r>
            <a:endParaRPr lang="en-US" baseline="0" dirty="0" smtClean="0"/>
          </a:p>
          <a:p>
            <a:r>
              <a:rPr lang="en-US" baseline="0" dirty="0" smtClean="0"/>
              <a:t>- IT positive?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4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... A hlavne nezabudnite</a:t>
            </a:r>
            <a:r>
              <a:rPr lang="sk-SK" baseline="0" dirty="0" smtClean="0"/>
              <a:t> </a:t>
            </a:r>
            <a:r>
              <a:rPr lang="sk-SK" baseline="0" dirty="0" err="1" smtClean="0"/>
              <a:t>ze</a:t>
            </a:r>
            <a:r>
              <a:rPr lang="sk-SK" baseline="0" dirty="0" smtClean="0"/>
              <a:t> to </a:t>
            </a:r>
            <a:r>
              <a:rPr lang="sk-SK" baseline="0" dirty="0" err="1" smtClean="0"/>
              <a:t>nieco</a:t>
            </a:r>
            <a:r>
              <a:rPr lang="sk-SK" baseline="0" dirty="0" smtClean="0"/>
              <a:t> stoji a </a:t>
            </a:r>
            <a:r>
              <a:rPr lang="sk-SK" baseline="0" dirty="0" err="1" smtClean="0"/>
              <a:t>setrenie</a:t>
            </a:r>
            <a:r>
              <a:rPr lang="sk-SK" baseline="0" dirty="0" smtClean="0"/>
              <a:t> na IT sa </a:t>
            </a:r>
            <a:r>
              <a:rPr lang="sk-SK" baseline="0" dirty="0" err="1" smtClean="0"/>
              <a:t>nevyplati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2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Možme</a:t>
            </a:r>
            <a:r>
              <a:rPr lang="sk-SK" dirty="0" smtClean="0"/>
              <a:t> tomu veriť, alebo</a:t>
            </a:r>
            <a:r>
              <a:rPr lang="sk-SK" baseline="0" dirty="0" smtClean="0"/>
              <a:t> nie, ci </a:t>
            </a:r>
            <a:r>
              <a:rPr lang="sk-SK" baseline="0" dirty="0" err="1" smtClean="0"/>
              <a:t>uz</a:t>
            </a:r>
            <a:r>
              <a:rPr lang="sk-SK" baseline="0" dirty="0" smtClean="0"/>
              <a:t> v </a:t>
            </a:r>
            <a:r>
              <a:rPr lang="en-US" baseline="0" dirty="0" smtClean="0"/>
              <a:t>2020 </a:t>
            </a:r>
            <a:r>
              <a:rPr lang="en-US" baseline="0" dirty="0" err="1" smtClean="0"/>
              <a:t>alebo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bude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ine</a:t>
            </a:r>
            <a:r>
              <a:rPr lang="en-US" baseline="0" dirty="0" smtClean="0"/>
              <a:t> precentor, </a:t>
            </a:r>
            <a:r>
              <a:rPr lang="en-US" baseline="0" dirty="0" err="1" smtClean="0"/>
              <a:t>smer</a:t>
            </a:r>
            <a:r>
              <a:rPr lang="en-US" baseline="0" dirty="0" smtClean="0"/>
              <a:t> je </a:t>
            </a:r>
            <a:r>
              <a:rPr lang="en-US" baseline="0" dirty="0" err="1" smtClean="0"/>
              <a:t>dany</a:t>
            </a:r>
            <a:r>
              <a:rPr lang="en-US" baseline="0" dirty="0" smtClean="0"/>
              <a:t>.. </a:t>
            </a:r>
            <a:r>
              <a:rPr lang="en-US" baseline="0" dirty="0" err="1" smtClean="0"/>
              <a:t>Treba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ist</a:t>
            </a:r>
            <a:r>
              <a:rPr lang="en-US" baseline="0" dirty="0" smtClean="0"/>
              <a:t> do </a:t>
            </a:r>
            <a:r>
              <a:rPr lang="en-US" baseline="0" dirty="0" err="1" smtClean="0"/>
              <a:t>toho</a:t>
            </a:r>
            <a:r>
              <a:rPr lang="en-US" baseline="0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4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... </a:t>
            </a:r>
            <a:r>
              <a:rPr lang="sk-SK" sz="900" b="1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, pričom pri asistovanej službe rastie potrebný počet </a:t>
            </a:r>
            <a:r>
              <a:rPr lang="sk-SK" sz="900" b="1" kern="1200" dirty="0" err="1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ludských</a:t>
            </a:r>
            <a:r>
              <a:rPr lang="sk-SK" sz="900" b="1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 zdrojov priamo úmerne počtu zákazníkov</a:t>
            </a:r>
          </a:p>
          <a:p>
            <a:r>
              <a:rPr lang="sk-SK" sz="900" b="1" kern="1200" dirty="0" smtClean="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...</a:t>
            </a:r>
            <a:r>
              <a:rPr lang="sk-SK" sz="900" b="1" kern="1200" dirty="0" smtClean="0">
                <a:solidFill>
                  <a:schemeClr val="bg2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rPr>
              <a:t> Pri asistovanej službe môže mať pocit, že to dlho trvá, lebo nie je priamo zapojený.</a:t>
            </a:r>
            <a:endParaRPr lang="sk-SK" sz="900" b="1" kern="1200" dirty="0" smtClean="0">
              <a:solidFill>
                <a:schemeClr val="tx1"/>
              </a:solidFill>
              <a:latin typeface="Helvetica 75 Bold" panose="020B0804020202020204" pitchFamily="34" charset="0"/>
              <a:ea typeface="ＭＳ Ｐゴシック" pitchFamily="34" charset="-128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5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8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Selfervice</a:t>
            </a:r>
            <a:r>
              <a:rPr lang="en-US" baseline="0" dirty="0" smtClean="0"/>
              <a:t> je v </a:t>
            </a:r>
            <a:r>
              <a:rPr lang="en-US" baseline="0" dirty="0" err="1" smtClean="0"/>
              <a:t>korporacii</a:t>
            </a:r>
            <a:r>
              <a:rPr lang="en-US" baseline="0" dirty="0" smtClean="0"/>
              <a:t> </a:t>
            </a:r>
            <a:r>
              <a:rPr lang="en-US" dirty="0" err="1" smtClean="0"/>
              <a:t>len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baseline="0" dirty="0" smtClean="0"/>
              <a:t> zo </a:t>
            </a:r>
            <a:r>
              <a:rPr lang="en-US" baseline="0" dirty="0" err="1" smtClean="0"/>
              <a:t>sposobov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pracovat</a:t>
            </a:r>
            <a:r>
              <a:rPr lang="en-US" baseline="0" dirty="0" smtClean="0"/>
              <a:t> so </a:t>
            </a:r>
            <a:r>
              <a:rPr lang="en-US" baseline="0" dirty="0" err="1" smtClean="0"/>
              <a:t>zakaznikom</a:t>
            </a:r>
            <a:r>
              <a:rPr lang="en-US" baseline="0" dirty="0" smtClean="0"/>
              <a:t> … ale pre </a:t>
            </a:r>
            <a:r>
              <a:rPr lang="en-US" baseline="0" dirty="0" err="1" smtClean="0"/>
              <a:t>vyzyvatelov</a:t>
            </a:r>
            <a:r>
              <a:rPr lang="en-US" baseline="0" dirty="0" smtClean="0"/>
              <a:t> je to </a:t>
            </a:r>
            <a:r>
              <a:rPr lang="en-US" baseline="0" dirty="0" err="1" smtClean="0"/>
              <a:t>jediny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sposob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v tom </a:t>
            </a:r>
            <a:r>
              <a:rPr lang="en-US" baseline="0" dirty="0" err="1" smtClean="0"/>
              <a:t>dobri</a:t>
            </a:r>
            <a:r>
              <a:rPr lang="en-US" baseline="0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0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Predaj</a:t>
            </a:r>
            <a:r>
              <a:rPr lang="en-US" dirty="0" smtClean="0"/>
              <a:t> ci </a:t>
            </a:r>
            <a:r>
              <a:rPr lang="en-US" dirty="0" err="1" smtClean="0"/>
              <a:t>startoslivost</a:t>
            </a:r>
            <a:r>
              <a:rPr lang="en-US" dirty="0" smtClean="0"/>
              <a:t>?,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zalezi</a:t>
            </a:r>
            <a:r>
              <a:rPr lang="en-US" baseline="0" dirty="0" smtClean="0"/>
              <a:t> v </a:t>
            </a:r>
            <a:r>
              <a:rPr lang="en-US" baseline="0" dirty="0" err="1" smtClean="0"/>
              <a:t>akom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stadiu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</a:t>
            </a:r>
            <a:r>
              <a:rPr lang="en-US" baseline="0" dirty="0" smtClean="0"/>
              <a:t> firma </a:t>
            </a:r>
            <a:r>
              <a:rPr lang="en-US" baseline="0" dirty="0" err="1" smtClean="0"/>
              <a:t>nachadza</a:t>
            </a:r>
            <a:r>
              <a:rPr lang="en-US" baseline="0" dirty="0" smtClean="0"/>
              <a:t>…hunting vs, farming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61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98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Biznis</a:t>
            </a:r>
            <a:r>
              <a:rPr lang="en-US" dirty="0" smtClean="0"/>
              <a:t> case?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37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Spýtajte sa vášho IT, či majú </a:t>
            </a:r>
            <a:r>
              <a:rPr lang="sk-SK" dirty="0" err="1" smtClean="0"/>
              <a:t>selfservice</a:t>
            </a:r>
            <a:r>
              <a:rPr lang="sk-SK" dirty="0" smtClean="0"/>
              <a:t> vo svojej stratégii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5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241923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67951" y="4469074"/>
            <a:ext cx="4237362" cy="4837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39725" y="339725"/>
            <a:ext cx="5832475" cy="3460750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508750" y="339725"/>
            <a:ext cx="2301875" cy="3460750"/>
          </a:xfrm>
        </p:spPr>
        <p:txBody>
          <a:bodyPr tIns="109728"/>
          <a:lstStyle>
            <a:lvl1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1pPr>
            <a:lvl2pPr>
              <a:spcAft>
                <a:spcPts val="2400"/>
              </a:spcAft>
              <a:defRPr>
                <a:latin typeface="Helvetica 75 Bold" panose="020B0804020202020204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39725" y="4130674"/>
            <a:ext cx="676803" cy="676803"/>
            <a:chOff x="360362" y="1781889"/>
            <a:chExt cx="1144765" cy="114419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897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indent="-401638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1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071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999420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5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80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69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066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09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050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defRPr sz="3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 marL="401638" indent="-401638">
              <a:lnSpc>
                <a:spcPct val="85000"/>
              </a:lnSpc>
              <a:spcAft>
                <a:spcPts val="0"/>
              </a:spcAft>
              <a:buFont typeface="+mj-lt"/>
              <a:buAutoNum type="arabicPeriod"/>
              <a:defRPr sz="30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3pPr>
            <a:lvl4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4pPr>
            <a:lvl5pPr marL="0" indent="0">
              <a:lnSpc>
                <a:spcPct val="85000"/>
              </a:lnSpc>
              <a:spcAft>
                <a:spcPts val="800"/>
              </a:spcAft>
              <a:buFont typeface="+mj-lt"/>
              <a:buNone/>
              <a:defRPr sz="3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40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3200"/>
              </a:spcAft>
              <a:defRPr sz="55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2400"/>
              </a:spcAft>
              <a:defRPr sz="1400">
                <a:latin typeface="Helvetica 75 Bold" panose="020B0804020202020204" pitchFamily="34" charset="0"/>
              </a:defRPr>
            </a:lvl2pPr>
            <a:lvl3pPr marL="0" indent="0">
              <a:lnSpc>
                <a:spcPct val="85000"/>
              </a:lnSpc>
              <a:spcAft>
                <a:spcPts val="800"/>
              </a:spcAft>
              <a:buNone/>
              <a:defRPr sz="1200"/>
            </a:lvl3pPr>
            <a:lvl4pPr>
              <a:lnSpc>
                <a:spcPct val="85000"/>
              </a:lnSpc>
              <a:spcAft>
                <a:spcPts val="800"/>
              </a:spcAft>
              <a:defRPr sz="5500"/>
            </a:lvl4pPr>
            <a:lvl5pPr>
              <a:lnSpc>
                <a:spcPct val="85000"/>
              </a:lnSpc>
              <a:spcAft>
                <a:spcPts val="800"/>
              </a:spcAft>
              <a:defRPr sz="5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23153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5"/>
            <a:ext cx="8470900" cy="623888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4"/>
            <a:ext cx="8470899" cy="3165475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 sz="14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24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4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738688" y="1304925"/>
            <a:ext cx="4065589" cy="3165474"/>
          </a:xfrm>
        </p:spPr>
        <p:txBody>
          <a:bodyPr/>
          <a:lstStyle>
            <a:lvl1pPr>
              <a:lnSpc>
                <a:spcPct val="90000"/>
              </a:lnSpc>
              <a:spcAft>
                <a:spcPts val="80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00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1304925"/>
            <a:ext cx="8470899" cy="31654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9725" y="339724"/>
            <a:ext cx="8470900" cy="623889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2000"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141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130675"/>
          </a:xfrm>
        </p:spPr>
        <p:txBody>
          <a:bodyPr/>
          <a:lstStyle>
            <a:lvl1pPr>
              <a:lnSpc>
                <a:spcPct val="85000"/>
              </a:lnSpc>
              <a:spcAft>
                <a:spcPts val="2400"/>
              </a:spcAft>
              <a:defRPr sz="3000">
                <a:solidFill>
                  <a:schemeClr val="tx1"/>
                </a:solidFill>
                <a:latin typeface="Helvetica 75 Bold" panose="020B0804020202020204" pitchFamily="34" charset="0"/>
              </a:defRPr>
            </a:lvl1pPr>
            <a:lvl2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2pPr>
            <a:lvl3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3pPr>
            <a:lvl4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4pPr>
            <a:lvl5pPr>
              <a:lnSpc>
                <a:spcPct val="90000"/>
              </a:lnSpc>
              <a:spcAft>
                <a:spcPts val="800"/>
              </a:spcAft>
              <a:defRPr sz="1400">
                <a:solidFill>
                  <a:schemeClr val="tx1"/>
                </a:solidFill>
                <a:latin typeface="Helvetica 75 Bold" panose="020B08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661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Aft>
                <a:spcPts val="0"/>
              </a:spcAft>
              <a:defRPr>
                <a:solidFill>
                  <a:srgbClr val="FF6600"/>
                </a:solidFill>
                <a:latin typeface="Helvetica 75 Bold" panose="020B08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69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632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8388424" y="171448"/>
            <a:ext cx="648072" cy="672110"/>
            <a:chOff x="360362" y="1781889"/>
            <a:chExt cx="1144765" cy="114419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60362" y="1781889"/>
              <a:ext cx="1144765" cy="114419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702813" y="2650392"/>
              <a:ext cx="142160" cy="166334"/>
            </a:xfrm>
            <a:custGeom>
              <a:avLst/>
              <a:gdLst>
                <a:gd name="T0" fmla="*/ 31 w 104"/>
                <a:gd name="T1" fmla="*/ 85 h 122"/>
                <a:gd name="T2" fmla="*/ 45 w 104"/>
                <a:gd name="T3" fmla="*/ 101 h 122"/>
                <a:gd name="T4" fmla="*/ 73 w 104"/>
                <a:gd name="T5" fmla="*/ 88 h 122"/>
                <a:gd name="T6" fmla="*/ 73 w 104"/>
                <a:gd name="T7" fmla="*/ 60 h 122"/>
                <a:gd name="T8" fmla="*/ 31 w 104"/>
                <a:gd name="T9" fmla="*/ 85 h 122"/>
                <a:gd name="T10" fmla="*/ 74 w 104"/>
                <a:gd name="T11" fmla="*/ 110 h 122"/>
                <a:gd name="T12" fmla="*/ 35 w 104"/>
                <a:gd name="T13" fmla="*/ 122 h 122"/>
                <a:gd name="T14" fmla="*/ 0 w 104"/>
                <a:gd name="T15" fmla="*/ 88 h 122"/>
                <a:gd name="T16" fmla="*/ 74 w 104"/>
                <a:gd name="T17" fmla="*/ 42 h 122"/>
                <a:gd name="T18" fmla="*/ 74 w 104"/>
                <a:gd name="T19" fmla="*/ 35 h 122"/>
                <a:gd name="T20" fmla="*/ 56 w 104"/>
                <a:gd name="T21" fmla="*/ 22 h 122"/>
                <a:gd name="T22" fmla="*/ 27 w 104"/>
                <a:gd name="T23" fmla="*/ 35 h 122"/>
                <a:gd name="T24" fmla="*/ 6 w 104"/>
                <a:gd name="T25" fmla="*/ 23 h 122"/>
                <a:gd name="T26" fmla="*/ 56 w 104"/>
                <a:gd name="T27" fmla="*/ 0 h 122"/>
                <a:gd name="T28" fmla="*/ 104 w 104"/>
                <a:gd name="T29" fmla="*/ 35 h 122"/>
                <a:gd name="T30" fmla="*/ 104 w 104"/>
                <a:gd name="T31" fmla="*/ 120 h 122"/>
                <a:gd name="T32" fmla="*/ 77 w 104"/>
                <a:gd name="T33" fmla="*/ 120 h 122"/>
                <a:gd name="T34" fmla="*/ 74 w 104"/>
                <a:gd name="T35" fmla="*/ 11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122">
                  <a:moveTo>
                    <a:pt x="31" y="85"/>
                  </a:moveTo>
                  <a:cubicBezTo>
                    <a:pt x="31" y="93"/>
                    <a:pt x="36" y="101"/>
                    <a:pt x="45" y="101"/>
                  </a:cubicBezTo>
                  <a:cubicBezTo>
                    <a:pt x="54" y="101"/>
                    <a:pt x="64" y="97"/>
                    <a:pt x="73" y="88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44" y="64"/>
                    <a:pt x="31" y="71"/>
                    <a:pt x="31" y="85"/>
                  </a:cubicBezTo>
                  <a:moveTo>
                    <a:pt x="74" y="110"/>
                  </a:moveTo>
                  <a:cubicBezTo>
                    <a:pt x="62" y="118"/>
                    <a:pt x="49" y="122"/>
                    <a:pt x="35" y="122"/>
                  </a:cubicBezTo>
                  <a:cubicBezTo>
                    <a:pt x="13" y="122"/>
                    <a:pt x="0" y="107"/>
                    <a:pt x="0" y="88"/>
                  </a:cubicBezTo>
                  <a:cubicBezTo>
                    <a:pt x="0" y="61"/>
                    <a:pt x="24" y="47"/>
                    <a:pt x="74" y="42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4" y="27"/>
                    <a:pt x="68" y="22"/>
                    <a:pt x="56" y="22"/>
                  </a:cubicBezTo>
                  <a:cubicBezTo>
                    <a:pt x="44" y="22"/>
                    <a:pt x="34" y="26"/>
                    <a:pt x="27" y="3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17" y="8"/>
                    <a:pt x="34" y="0"/>
                    <a:pt x="56" y="0"/>
                  </a:cubicBezTo>
                  <a:cubicBezTo>
                    <a:pt x="87" y="0"/>
                    <a:pt x="104" y="14"/>
                    <a:pt x="104" y="35"/>
                  </a:cubicBezTo>
                  <a:cubicBezTo>
                    <a:pt x="104" y="35"/>
                    <a:pt x="104" y="120"/>
                    <a:pt x="104" y="120"/>
                  </a:cubicBezTo>
                  <a:cubicBezTo>
                    <a:pt x="77" y="120"/>
                    <a:pt x="77" y="120"/>
                    <a:pt x="77" y="120"/>
                  </a:cubicBezTo>
                  <a:lnTo>
                    <a:pt x="74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878931" y="2650392"/>
              <a:ext cx="143311" cy="164031"/>
            </a:xfrm>
            <a:custGeom>
              <a:avLst/>
              <a:gdLst>
                <a:gd name="T0" fmla="*/ 0 w 105"/>
                <a:gd name="T1" fmla="*/ 6 h 120"/>
                <a:gd name="T2" fmla="*/ 25 w 105"/>
                <a:gd name="T3" fmla="*/ 2 h 120"/>
                <a:gd name="T4" fmla="*/ 28 w 105"/>
                <a:gd name="T5" fmla="*/ 16 h 120"/>
                <a:gd name="T6" fmla="*/ 68 w 105"/>
                <a:gd name="T7" fmla="*/ 0 h 120"/>
                <a:gd name="T8" fmla="*/ 105 w 105"/>
                <a:gd name="T9" fmla="*/ 38 h 120"/>
                <a:gd name="T10" fmla="*/ 105 w 105"/>
                <a:gd name="T11" fmla="*/ 120 h 120"/>
                <a:gd name="T12" fmla="*/ 74 w 105"/>
                <a:gd name="T13" fmla="*/ 120 h 120"/>
                <a:gd name="T14" fmla="*/ 74 w 105"/>
                <a:gd name="T15" fmla="*/ 44 h 120"/>
                <a:gd name="T16" fmla="*/ 59 w 105"/>
                <a:gd name="T17" fmla="*/ 23 h 120"/>
                <a:gd name="T18" fmla="*/ 30 w 105"/>
                <a:gd name="T19" fmla="*/ 36 h 120"/>
                <a:gd name="T20" fmla="*/ 30 w 105"/>
                <a:gd name="T21" fmla="*/ 120 h 120"/>
                <a:gd name="T22" fmla="*/ 0 w 105"/>
                <a:gd name="T23" fmla="*/ 120 h 120"/>
                <a:gd name="T24" fmla="*/ 0 w 105"/>
                <a:gd name="T25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0">
                  <a:moveTo>
                    <a:pt x="0" y="6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42" y="6"/>
                    <a:pt x="54" y="0"/>
                    <a:pt x="68" y="0"/>
                  </a:cubicBezTo>
                  <a:cubicBezTo>
                    <a:pt x="92" y="0"/>
                    <a:pt x="105" y="13"/>
                    <a:pt x="105" y="38"/>
                  </a:cubicBezTo>
                  <a:cubicBezTo>
                    <a:pt x="105" y="120"/>
                    <a:pt x="105" y="120"/>
                    <a:pt x="105" y="120"/>
                  </a:cubicBezTo>
                  <a:cubicBezTo>
                    <a:pt x="74" y="120"/>
                    <a:pt x="74" y="120"/>
                    <a:pt x="74" y="120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29"/>
                    <a:pt x="70" y="23"/>
                    <a:pt x="59" y="23"/>
                  </a:cubicBezTo>
                  <a:cubicBezTo>
                    <a:pt x="50" y="23"/>
                    <a:pt x="41" y="27"/>
                    <a:pt x="30" y="36"/>
                  </a:cubicBezTo>
                  <a:cubicBezTo>
                    <a:pt x="30" y="120"/>
                    <a:pt x="30" y="120"/>
                    <a:pt x="30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8" name="Freeform 8"/>
            <p:cNvSpPr>
              <a:spLocks noEditPoints="1"/>
            </p:cNvSpPr>
            <p:nvPr/>
          </p:nvSpPr>
          <p:spPr bwMode="auto">
            <a:xfrm>
              <a:off x="1225411" y="2650392"/>
              <a:ext cx="149067" cy="166334"/>
            </a:xfrm>
            <a:custGeom>
              <a:avLst/>
              <a:gdLst>
                <a:gd name="T0" fmla="*/ 79 w 109"/>
                <a:gd name="T1" fmla="*/ 46 h 122"/>
                <a:gd name="T2" fmla="*/ 55 w 109"/>
                <a:gd name="T3" fmla="*/ 21 h 122"/>
                <a:gd name="T4" fmla="*/ 31 w 109"/>
                <a:gd name="T5" fmla="*/ 46 h 122"/>
                <a:gd name="T6" fmla="*/ 79 w 109"/>
                <a:gd name="T7" fmla="*/ 46 h 122"/>
                <a:gd name="T8" fmla="*/ 56 w 109"/>
                <a:gd name="T9" fmla="*/ 122 h 122"/>
                <a:gd name="T10" fmla="*/ 0 w 109"/>
                <a:gd name="T11" fmla="*/ 62 h 122"/>
                <a:gd name="T12" fmla="*/ 55 w 109"/>
                <a:gd name="T13" fmla="*/ 0 h 122"/>
                <a:gd name="T14" fmla="*/ 109 w 109"/>
                <a:gd name="T15" fmla="*/ 60 h 122"/>
                <a:gd name="T16" fmla="*/ 109 w 109"/>
                <a:gd name="T17" fmla="*/ 66 h 122"/>
                <a:gd name="T18" fmla="*/ 31 w 109"/>
                <a:gd name="T19" fmla="*/ 66 h 122"/>
                <a:gd name="T20" fmla="*/ 58 w 109"/>
                <a:gd name="T21" fmla="*/ 100 h 122"/>
                <a:gd name="T22" fmla="*/ 85 w 109"/>
                <a:gd name="T23" fmla="*/ 84 h 122"/>
                <a:gd name="T24" fmla="*/ 108 w 109"/>
                <a:gd name="T25" fmla="*/ 97 h 122"/>
                <a:gd name="T26" fmla="*/ 56 w 109"/>
                <a:gd name="T27" fmla="*/ 122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9" h="122">
                  <a:moveTo>
                    <a:pt x="79" y="46"/>
                  </a:moveTo>
                  <a:cubicBezTo>
                    <a:pt x="79" y="30"/>
                    <a:pt x="70" y="21"/>
                    <a:pt x="55" y="21"/>
                  </a:cubicBezTo>
                  <a:cubicBezTo>
                    <a:pt x="41" y="21"/>
                    <a:pt x="32" y="30"/>
                    <a:pt x="31" y="46"/>
                  </a:cubicBezTo>
                  <a:lnTo>
                    <a:pt x="79" y="46"/>
                  </a:lnTo>
                  <a:close/>
                  <a:moveTo>
                    <a:pt x="56" y="122"/>
                  </a:moveTo>
                  <a:cubicBezTo>
                    <a:pt x="21" y="122"/>
                    <a:pt x="0" y="100"/>
                    <a:pt x="0" y="62"/>
                  </a:cubicBezTo>
                  <a:cubicBezTo>
                    <a:pt x="0" y="22"/>
                    <a:pt x="21" y="0"/>
                    <a:pt x="55" y="0"/>
                  </a:cubicBezTo>
                  <a:cubicBezTo>
                    <a:pt x="89" y="0"/>
                    <a:pt x="109" y="22"/>
                    <a:pt x="109" y="60"/>
                  </a:cubicBezTo>
                  <a:cubicBezTo>
                    <a:pt x="109" y="62"/>
                    <a:pt x="109" y="64"/>
                    <a:pt x="109" y="66"/>
                  </a:cubicBezTo>
                  <a:cubicBezTo>
                    <a:pt x="31" y="66"/>
                    <a:pt x="31" y="66"/>
                    <a:pt x="31" y="66"/>
                  </a:cubicBezTo>
                  <a:cubicBezTo>
                    <a:pt x="31" y="88"/>
                    <a:pt x="40" y="100"/>
                    <a:pt x="58" y="100"/>
                  </a:cubicBezTo>
                  <a:cubicBezTo>
                    <a:pt x="70" y="100"/>
                    <a:pt x="78" y="95"/>
                    <a:pt x="85" y="84"/>
                  </a:cubicBezTo>
                  <a:cubicBezTo>
                    <a:pt x="108" y="97"/>
                    <a:pt x="108" y="97"/>
                    <a:pt x="108" y="97"/>
                  </a:cubicBezTo>
                  <a:cubicBezTo>
                    <a:pt x="98" y="114"/>
                    <a:pt x="80" y="122"/>
                    <a:pt x="56" y="12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415039" y="2650392"/>
              <a:ext cx="158276" cy="169211"/>
            </a:xfrm>
            <a:custGeom>
              <a:avLst/>
              <a:gdLst>
                <a:gd name="T0" fmla="*/ 58 w 116"/>
                <a:gd name="T1" fmla="*/ 26 h 124"/>
                <a:gd name="T2" fmla="*/ 31 w 116"/>
                <a:gd name="T3" fmla="*/ 62 h 124"/>
                <a:gd name="T4" fmla="*/ 58 w 116"/>
                <a:gd name="T5" fmla="*/ 98 h 124"/>
                <a:gd name="T6" fmla="*/ 85 w 116"/>
                <a:gd name="T7" fmla="*/ 62 h 124"/>
                <a:gd name="T8" fmla="*/ 58 w 116"/>
                <a:gd name="T9" fmla="*/ 26 h 124"/>
                <a:gd name="T10" fmla="*/ 58 w 116"/>
                <a:gd name="T11" fmla="*/ 124 h 124"/>
                <a:gd name="T12" fmla="*/ 0 w 116"/>
                <a:gd name="T13" fmla="*/ 62 h 124"/>
                <a:gd name="T14" fmla="*/ 58 w 116"/>
                <a:gd name="T15" fmla="*/ 0 h 124"/>
                <a:gd name="T16" fmla="*/ 116 w 116"/>
                <a:gd name="T17" fmla="*/ 62 h 124"/>
                <a:gd name="T18" fmla="*/ 58 w 116"/>
                <a:gd name="T19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6" h="124">
                  <a:moveTo>
                    <a:pt x="58" y="26"/>
                  </a:moveTo>
                  <a:cubicBezTo>
                    <a:pt x="35" y="26"/>
                    <a:pt x="31" y="47"/>
                    <a:pt x="31" y="62"/>
                  </a:cubicBezTo>
                  <a:cubicBezTo>
                    <a:pt x="31" y="77"/>
                    <a:pt x="35" y="98"/>
                    <a:pt x="58" y="98"/>
                  </a:cubicBezTo>
                  <a:cubicBezTo>
                    <a:pt x="81" y="98"/>
                    <a:pt x="85" y="77"/>
                    <a:pt x="85" y="62"/>
                  </a:cubicBezTo>
                  <a:cubicBezTo>
                    <a:pt x="85" y="47"/>
                    <a:pt x="81" y="26"/>
                    <a:pt x="58" y="26"/>
                  </a:cubicBezTo>
                  <a:moveTo>
                    <a:pt x="58" y="124"/>
                  </a:moveTo>
                  <a:cubicBezTo>
                    <a:pt x="27" y="124"/>
                    <a:pt x="0" y="104"/>
                    <a:pt x="0" y="62"/>
                  </a:cubicBezTo>
                  <a:cubicBezTo>
                    <a:pt x="0" y="19"/>
                    <a:pt x="27" y="0"/>
                    <a:pt x="58" y="0"/>
                  </a:cubicBezTo>
                  <a:cubicBezTo>
                    <a:pt x="88" y="0"/>
                    <a:pt x="116" y="19"/>
                    <a:pt x="116" y="62"/>
                  </a:cubicBezTo>
                  <a:cubicBezTo>
                    <a:pt x="116" y="104"/>
                    <a:pt x="88" y="124"/>
                    <a:pt x="58" y="12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602092" y="2650392"/>
              <a:ext cx="89785" cy="164031"/>
            </a:xfrm>
            <a:custGeom>
              <a:avLst/>
              <a:gdLst>
                <a:gd name="T0" fmla="*/ 0 w 66"/>
                <a:gd name="T1" fmla="*/ 3 h 120"/>
                <a:gd name="T2" fmla="*/ 30 w 66"/>
                <a:gd name="T3" fmla="*/ 3 h 120"/>
                <a:gd name="T4" fmla="*/ 30 w 66"/>
                <a:gd name="T5" fmla="*/ 17 h 120"/>
                <a:gd name="T6" fmla="*/ 62 w 66"/>
                <a:gd name="T7" fmla="*/ 0 h 120"/>
                <a:gd name="T8" fmla="*/ 66 w 66"/>
                <a:gd name="T9" fmla="*/ 1 h 120"/>
                <a:gd name="T10" fmla="*/ 66 w 66"/>
                <a:gd name="T11" fmla="*/ 30 h 120"/>
                <a:gd name="T12" fmla="*/ 64 w 66"/>
                <a:gd name="T13" fmla="*/ 30 h 120"/>
                <a:gd name="T14" fmla="*/ 32 w 66"/>
                <a:gd name="T15" fmla="*/ 42 h 120"/>
                <a:gd name="T16" fmla="*/ 32 w 66"/>
                <a:gd name="T17" fmla="*/ 120 h 120"/>
                <a:gd name="T18" fmla="*/ 0 w 66"/>
                <a:gd name="T19" fmla="*/ 120 h 120"/>
                <a:gd name="T20" fmla="*/ 0 w 66"/>
                <a:gd name="T21" fmla="*/ 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6" h="120">
                  <a:moveTo>
                    <a:pt x="0" y="3"/>
                  </a:moveTo>
                  <a:cubicBezTo>
                    <a:pt x="30" y="3"/>
                    <a:pt x="30" y="3"/>
                    <a:pt x="30" y="3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5" y="9"/>
                    <a:pt x="49" y="0"/>
                    <a:pt x="62" y="0"/>
                  </a:cubicBezTo>
                  <a:cubicBezTo>
                    <a:pt x="63" y="0"/>
                    <a:pt x="65" y="0"/>
                    <a:pt x="66" y="1"/>
                  </a:cubicBezTo>
                  <a:cubicBezTo>
                    <a:pt x="66" y="30"/>
                    <a:pt x="66" y="30"/>
                    <a:pt x="66" y="30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51" y="30"/>
                    <a:pt x="36" y="32"/>
                    <a:pt x="32" y="42"/>
                  </a:cubicBezTo>
                  <a:cubicBezTo>
                    <a:pt x="32" y="120"/>
                    <a:pt x="32" y="120"/>
                    <a:pt x="32" y="120"/>
                  </a:cubicBezTo>
                  <a:cubicBezTo>
                    <a:pt x="0" y="120"/>
                    <a:pt x="0" y="120"/>
                    <a:pt x="0" y="12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1051020" y="2650392"/>
              <a:ext cx="149642" cy="226766"/>
            </a:xfrm>
            <a:custGeom>
              <a:avLst/>
              <a:gdLst>
                <a:gd name="T0" fmla="*/ 110 w 110"/>
                <a:gd name="T1" fmla="*/ 2 h 166"/>
                <a:gd name="T2" fmla="*/ 110 w 110"/>
                <a:gd name="T3" fmla="*/ 114 h 166"/>
                <a:gd name="T4" fmla="*/ 52 w 110"/>
                <a:gd name="T5" fmla="*/ 166 h 166"/>
                <a:gd name="T6" fmla="*/ 3 w 110"/>
                <a:gd name="T7" fmla="*/ 137 h 166"/>
                <a:gd name="T8" fmla="*/ 34 w 110"/>
                <a:gd name="T9" fmla="*/ 132 h 166"/>
                <a:gd name="T10" fmla="*/ 56 w 110"/>
                <a:gd name="T11" fmla="*/ 143 h 166"/>
                <a:gd name="T12" fmla="*/ 80 w 110"/>
                <a:gd name="T13" fmla="*/ 117 h 166"/>
                <a:gd name="T14" fmla="*/ 80 w 110"/>
                <a:gd name="T15" fmla="*/ 104 h 166"/>
                <a:gd name="T16" fmla="*/ 79 w 110"/>
                <a:gd name="T17" fmla="*/ 103 h 166"/>
                <a:gd name="T18" fmla="*/ 49 w 110"/>
                <a:gd name="T19" fmla="*/ 120 h 166"/>
                <a:gd name="T20" fmla="*/ 0 w 110"/>
                <a:gd name="T21" fmla="*/ 62 h 166"/>
                <a:gd name="T22" fmla="*/ 47 w 110"/>
                <a:gd name="T23" fmla="*/ 0 h 166"/>
                <a:gd name="T24" fmla="*/ 81 w 110"/>
                <a:gd name="T25" fmla="*/ 17 h 166"/>
                <a:gd name="T26" fmla="*/ 81 w 110"/>
                <a:gd name="T27" fmla="*/ 16 h 166"/>
                <a:gd name="T28" fmla="*/ 84 w 110"/>
                <a:gd name="T29" fmla="*/ 2 h 166"/>
                <a:gd name="T30" fmla="*/ 110 w 110"/>
                <a:gd name="T31" fmla="*/ 2 h 166"/>
                <a:gd name="T32" fmla="*/ 55 w 110"/>
                <a:gd name="T33" fmla="*/ 95 h 166"/>
                <a:gd name="T34" fmla="*/ 80 w 110"/>
                <a:gd name="T35" fmla="*/ 55 h 166"/>
                <a:gd name="T36" fmla="*/ 54 w 110"/>
                <a:gd name="T37" fmla="*/ 22 h 166"/>
                <a:gd name="T38" fmla="*/ 31 w 110"/>
                <a:gd name="T39" fmla="*/ 57 h 166"/>
                <a:gd name="T40" fmla="*/ 55 w 110"/>
                <a:gd name="T41" fmla="*/ 95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0" h="166">
                  <a:moveTo>
                    <a:pt x="110" y="2"/>
                  </a:moveTo>
                  <a:cubicBezTo>
                    <a:pt x="110" y="114"/>
                    <a:pt x="110" y="114"/>
                    <a:pt x="110" y="114"/>
                  </a:cubicBezTo>
                  <a:cubicBezTo>
                    <a:pt x="110" y="133"/>
                    <a:pt x="108" y="166"/>
                    <a:pt x="52" y="166"/>
                  </a:cubicBezTo>
                  <a:cubicBezTo>
                    <a:pt x="29" y="166"/>
                    <a:pt x="8" y="157"/>
                    <a:pt x="3" y="137"/>
                  </a:cubicBezTo>
                  <a:cubicBezTo>
                    <a:pt x="34" y="132"/>
                    <a:pt x="34" y="132"/>
                    <a:pt x="34" y="132"/>
                  </a:cubicBezTo>
                  <a:cubicBezTo>
                    <a:pt x="35" y="138"/>
                    <a:pt x="39" y="143"/>
                    <a:pt x="56" y="143"/>
                  </a:cubicBezTo>
                  <a:cubicBezTo>
                    <a:pt x="72" y="143"/>
                    <a:pt x="80" y="136"/>
                    <a:pt x="80" y="117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79" y="103"/>
                    <a:pt x="79" y="103"/>
                    <a:pt x="79" y="103"/>
                  </a:cubicBezTo>
                  <a:cubicBezTo>
                    <a:pt x="74" y="112"/>
                    <a:pt x="67" y="120"/>
                    <a:pt x="49" y="120"/>
                  </a:cubicBezTo>
                  <a:cubicBezTo>
                    <a:pt x="22" y="120"/>
                    <a:pt x="0" y="101"/>
                    <a:pt x="0" y="62"/>
                  </a:cubicBezTo>
                  <a:cubicBezTo>
                    <a:pt x="0" y="22"/>
                    <a:pt x="22" y="0"/>
                    <a:pt x="47" y="0"/>
                  </a:cubicBezTo>
                  <a:cubicBezTo>
                    <a:pt x="71" y="0"/>
                    <a:pt x="79" y="11"/>
                    <a:pt x="81" y="17"/>
                  </a:cubicBezTo>
                  <a:cubicBezTo>
                    <a:pt x="81" y="16"/>
                    <a:pt x="81" y="16"/>
                    <a:pt x="81" y="16"/>
                  </a:cubicBezTo>
                  <a:cubicBezTo>
                    <a:pt x="84" y="2"/>
                    <a:pt x="84" y="2"/>
                    <a:pt x="84" y="2"/>
                  </a:cubicBezTo>
                  <a:lnTo>
                    <a:pt x="110" y="2"/>
                  </a:lnTo>
                  <a:close/>
                  <a:moveTo>
                    <a:pt x="55" y="95"/>
                  </a:moveTo>
                  <a:cubicBezTo>
                    <a:pt x="78" y="95"/>
                    <a:pt x="80" y="71"/>
                    <a:pt x="80" y="55"/>
                  </a:cubicBezTo>
                  <a:cubicBezTo>
                    <a:pt x="80" y="37"/>
                    <a:pt x="71" y="22"/>
                    <a:pt x="54" y="22"/>
                  </a:cubicBezTo>
                  <a:cubicBezTo>
                    <a:pt x="43" y="22"/>
                    <a:pt x="31" y="30"/>
                    <a:pt x="31" y="57"/>
                  </a:cubicBezTo>
                  <a:cubicBezTo>
                    <a:pt x="31" y="71"/>
                    <a:pt x="32" y="95"/>
                    <a:pt x="55" y="9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1348002" y="2593413"/>
              <a:ext cx="112232" cy="52950"/>
            </a:xfrm>
            <a:custGeom>
              <a:avLst/>
              <a:gdLst>
                <a:gd name="T0" fmla="*/ 195 w 195"/>
                <a:gd name="T1" fmla="*/ 92 h 92"/>
                <a:gd name="T2" fmla="*/ 178 w 195"/>
                <a:gd name="T3" fmla="*/ 92 h 92"/>
                <a:gd name="T4" fmla="*/ 178 w 195"/>
                <a:gd name="T5" fmla="*/ 16 h 92"/>
                <a:gd name="T6" fmla="*/ 178 w 195"/>
                <a:gd name="T7" fmla="*/ 16 h 92"/>
                <a:gd name="T8" fmla="*/ 147 w 195"/>
                <a:gd name="T9" fmla="*/ 92 h 92"/>
                <a:gd name="T10" fmla="*/ 138 w 195"/>
                <a:gd name="T11" fmla="*/ 92 h 92"/>
                <a:gd name="T12" fmla="*/ 110 w 195"/>
                <a:gd name="T13" fmla="*/ 16 h 92"/>
                <a:gd name="T14" fmla="*/ 107 w 195"/>
                <a:gd name="T15" fmla="*/ 16 h 92"/>
                <a:gd name="T16" fmla="*/ 107 w 195"/>
                <a:gd name="T17" fmla="*/ 92 h 92"/>
                <a:gd name="T18" fmla="*/ 93 w 195"/>
                <a:gd name="T19" fmla="*/ 92 h 92"/>
                <a:gd name="T20" fmla="*/ 93 w 195"/>
                <a:gd name="T21" fmla="*/ 0 h 92"/>
                <a:gd name="T22" fmla="*/ 117 w 195"/>
                <a:gd name="T23" fmla="*/ 0 h 92"/>
                <a:gd name="T24" fmla="*/ 145 w 195"/>
                <a:gd name="T25" fmla="*/ 71 h 92"/>
                <a:gd name="T26" fmla="*/ 171 w 195"/>
                <a:gd name="T27" fmla="*/ 0 h 92"/>
                <a:gd name="T28" fmla="*/ 195 w 195"/>
                <a:gd name="T29" fmla="*/ 0 h 92"/>
                <a:gd name="T30" fmla="*/ 195 w 195"/>
                <a:gd name="T31" fmla="*/ 92 h 92"/>
                <a:gd name="T32" fmla="*/ 74 w 195"/>
                <a:gd name="T33" fmla="*/ 14 h 92"/>
                <a:gd name="T34" fmla="*/ 46 w 195"/>
                <a:gd name="T35" fmla="*/ 14 h 92"/>
                <a:gd name="T36" fmla="*/ 46 w 195"/>
                <a:gd name="T37" fmla="*/ 92 h 92"/>
                <a:gd name="T38" fmla="*/ 31 w 195"/>
                <a:gd name="T39" fmla="*/ 92 h 92"/>
                <a:gd name="T40" fmla="*/ 31 w 195"/>
                <a:gd name="T41" fmla="*/ 14 h 92"/>
                <a:gd name="T42" fmla="*/ 0 w 195"/>
                <a:gd name="T43" fmla="*/ 14 h 92"/>
                <a:gd name="T44" fmla="*/ 0 w 195"/>
                <a:gd name="T45" fmla="*/ 0 h 92"/>
                <a:gd name="T46" fmla="*/ 74 w 195"/>
                <a:gd name="T47" fmla="*/ 0 h 92"/>
                <a:gd name="T48" fmla="*/ 74 w 195"/>
                <a:gd name="T49" fmla="*/ 1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5" h="92">
                  <a:moveTo>
                    <a:pt x="195" y="92"/>
                  </a:moveTo>
                  <a:lnTo>
                    <a:pt x="178" y="92"/>
                  </a:lnTo>
                  <a:lnTo>
                    <a:pt x="178" y="16"/>
                  </a:lnTo>
                  <a:lnTo>
                    <a:pt x="178" y="16"/>
                  </a:lnTo>
                  <a:lnTo>
                    <a:pt x="147" y="92"/>
                  </a:lnTo>
                  <a:lnTo>
                    <a:pt x="138" y="92"/>
                  </a:lnTo>
                  <a:lnTo>
                    <a:pt x="110" y="16"/>
                  </a:lnTo>
                  <a:lnTo>
                    <a:pt x="107" y="16"/>
                  </a:lnTo>
                  <a:lnTo>
                    <a:pt x="107" y="92"/>
                  </a:lnTo>
                  <a:lnTo>
                    <a:pt x="93" y="92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45" y="71"/>
                  </a:lnTo>
                  <a:lnTo>
                    <a:pt x="171" y="0"/>
                  </a:lnTo>
                  <a:lnTo>
                    <a:pt x="195" y="0"/>
                  </a:lnTo>
                  <a:lnTo>
                    <a:pt x="195" y="92"/>
                  </a:lnTo>
                  <a:close/>
                  <a:moveTo>
                    <a:pt x="74" y="14"/>
                  </a:moveTo>
                  <a:lnTo>
                    <a:pt x="46" y="14"/>
                  </a:lnTo>
                  <a:lnTo>
                    <a:pt x="46" y="92"/>
                  </a:lnTo>
                  <a:lnTo>
                    <a:pt x="31" y="92"/>
                  </a:lnTo>
                  <a:lnTo>
                    <a:pt x="31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 75 Bold" panose="020B08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470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eaLnBrk="1" fontAlgn="base" hangingPunct="1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eaLnBrk="1" fontAlgn="base" hangingPunct="1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339724"/>
            <a:ext cx="8470900" cy="621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550" y="1304385"/>
            <a:ext cx="8474075" cy="31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336550" y="4471988"/>
            <a:ext cx="275010" cy="334961"/>
          </a:xfrm>
          <a:prstGeom prst="rect">
            <a:avLst/>
          </a:prstGeom>
        </p:spPr>
        <p:txBody>
          <a:bodyPr wrap="square" lIns="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‹#›</a:t>
            </a:fld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  <p:sp>
        <p:nvSpPr>
          <p:cNvPr id="6" name="Text Placeholder 10"/>
          <p:cNvSpPr txBox="1">
            <a:spLocks/>
          </p:cNvSpPr>
          <p:nvPr/>
        </p:nvSpPr>
        <p:spPr>
          <a:xfrm>
            <a:off x="656231" y="4467225"/>
            <a:ext cx="8151220" cy="339726"/>
          </a:xfrm>
          <a:prstGeom prst="rect">
            <a:avLst/>
          </a:prstGeom>
        </p:spPr>
        <p:txBody>
          <a:bodyPr wrap="square" lIns="0" tIns="0" rIns="0" bIns="0" anchor="b"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Orange Restricted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78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ts val="0"/>
        </a:spcAft>
        <a:defRPr sz="20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ts val="1200"/>
        </a:spcAft>
        <a:defRPr sz="1600">
          <a:solidFill>
            <a:schemeClr val="tx2"/>
          </a:solidFill>
          <a:latin typeface="Helvetica 75" pitchFamily="34" charset="0"/>
          <a:ea typeface="ＭＳ Ｐゴシック" pitchFamily="34" charset="-128"/>
        </a:defRPr>
      </a:lvl9pPr>
    </p:titleStyle>
    <p:bodyStyle>
      <a:lvl1pPr algn="l" defTabSz="514350" rtl="0" fontAlgn="base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rgbClr val="FF6600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ts val="800"/>
        </a:spcAft>
        <a:buFont typeface="Arial" pitchFamily="34" charset="0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2pPr>
      <a:lvl3pPr marL="133350" indent="-133350" algn="l" defTabSz="514350" rtl="0" fontAlgn="base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3pPr>
      <a:lvl4pPr marL="271463" indent="-134938" algn="l" defTabSz="514350" rtl="0" fontAlgn="base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4pPr>
      <a:lvl5pPr marL="406400" indent="-134938" algn="l" defTabSz="514350" rtl="0" fontAlgn="base">
        <a:lnSpc>
          <a:spcPct val="90000"/>
        </a:lnSpc>
        <a:spcBef>
          <a:spcPct val="0"/>
        </a:spcBef>
        <a:spcAft>
          <a:spcPts val="800"/>
        </a:spcAft>
        <a:buClr>
          <a:schemeClr val="tx1"/>
        </a:buClr>
        <a:buFont typeface="Helvetica 75" panose="020B0804020202020204" pitchFamily="34" charset="0"/>
        <a:buChar char="−"/>
        <a:defRPr sz="1400" kern="1200">
          <a:solidFill>
            <a:schemeClr val="tx1"/>
          </a:solidFill>
          <a:latin typeface="Helvetica 75 Bold" panose="020B0804020202020204" pitchFamily="34" charset="0"/>
          <a:ea typeface="ＭＳ Ｐゴシック" pitchFamily="34" charset="-128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39725" y="339725"/>
            <a:ext cx="8120707" cy="346075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sk-SK" dirty="0" err="1" smtClean="0">
                <a:solidFill>
                  <a:schemeClr val="accent1"/>
                </a:solidFill>
              </a:rPr>
              <a:t>Self-service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spcAft>
                <a:spcPts val="0"/>
              </a:spcAft>
            </a:pPr>
            <a:endParaRPr lang="sk-SK" dirty="0" smtClean="0"/>
          </a:p>
          <a:p>
            <a:r>
              <a:rPr lang="en-US" sz="4800" dirty="0" smtClean="0"/>
              <a:t>C</a:t>
            </a:r>
            <a:r>
              <a:rPr lang="sk-SK" sz="4800" dirty="0" err="1" smtClean="0"/>
              <a:t>esta</a:t>
            </a:r>
            <a:r>
              <a:rPr lang="sk-SK" sz="4800" dirty="0" smtClean="0"/>
              <a:t> </a:t>
            </a:r>
            <a:r>
              <a:rPr lang="sk-SK" sz="4800" dirty="0"/>
              <a:t>k nákladovej efektivite a spokojnosti </a:t>
            </a:r>
            <a:r>
              <a:rPr lang="sk-SK" sz="4800" dirty="0" smtClean="0"/>
              <a:t>zákazníka</a:t>
            </a:r>
            <a:endParaRPr lang="en-US" sz="48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k-SK" smtClean="0"/>
              <a:t> </a:t>
            </a:r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339725" y="422793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Ji</a:t>
            </a:r>
            <a:r>
              <a:rPr lang="sk-SK" dirty="0" err="1" smtClean="0"/>
              <a:t>ří</a:t>
            </a:r>
            <a:r>
              <a:rPr lang="sk-SK" dirty="0" smtClean="0"/>
              <a:t> </a:t>
            </a:r>
            <a:r>
              <a:rPr lang="sk-SK" dirty="0" err="1" smtClean="0"/>
              <a:t>Láznička</a:t>
            </a:r>
            <a:r>
              <a:rPr lang="sk-SK" dirty="0" smtClean="0"/>
              <a:t>, O</a:t>
            </a:r>
            <a:r>
              <a:rPr lang="en-US" dirty="0" err="1" smtClean="0"/>
              <a:t>kt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31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r="10256" b="35094"/>
          <a:stretch/>
        </p:blipFill>
        <p:spPr>
          <a:xfrm>
            <a:off x="4572000" y="123478"/>
            <a:ext cx="3600400" cy="476181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23528" y="771550"/>
            <a:ext cx="39604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b="1" dirty="0" smtClean="0">
              <a:solidFill>
                <a:schemeClr val="accent1"/>
              </a:solidFill>
            </a:endParaRPr>
          </a:p>
          <a:p>
            <a:endParaRPr lang="en-US" sz="2600" b="1" dirty="0">
              <a:solidFill>
                <a:schemeClr val="accent1"/>
              </a:solidFill>
            </a:endParaRPr>
          </a:p>
          <a:p>
            <a:r>
              <a:rPr lang="en-US" sz="2600" b="1" dirty="0" smtClean="0">
                <a:solidFill>
                  <a:schemeClr val="accent1"/>
                </a:solidFill>
              </a:rPr>
              <a:t>Self-Service </a:t>
            </a:r>
            <a:r>
              <a:rPr lang="en-US" sz="2600" b="1" dirty="0" err="1" smtClean="0">
                <a:solidFill>
                  <a:schemeClr val="accent1"/>
                </a:solidFill>
              </a:rPr>
              <a:t>tro</a:t>
            </a:r>
            <a:r>
              <a:rPr lang="sk-SK" sz="2600" b="1" dirty="0" smtClean="0">
                <a:solidFill>
                  <a:schemeClr val="accent1"/>
                </a:solidFill>
              </a:rPr>
              <a:t>c</a:t>
            </a:r>
            <a:r>
              <a:rPr lang="en-US" sz="2600" b="1" dirty="0" err="1" smtClean="0">
                <a:solidFill>
                  <a:schemeClr val="accent1"/>
                </a:solidFill>
              </a:rPr>
              <a:t>hu</a:t>
            </a:r>
            <a:r>
              <a:rPr lang="en-US" sz="2600" b="1" dirty="0" smtClean="0">
                <a:solidFill>
                  <a:schemeClr val="accent1"/>
                </a:solidFill>
              </a:rPr>
              <a:t> </a:t>
            </a:r>
            <a:r>
              <a:rPr lang="en-US" sz="2600" b="1" dirty="0" err="1" smtClean="0">
                <a:solidFill>
                  <a:schemeClr val="accent1"/>
                </a:solidFill>
              </a:rPr>
              <a:t>inak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algn="ctr"/>
            <a:endParaRPr lang="en-US" sz="2600" b="1" dirty="0" smtClean="0">
              <a:solidFill>
                <a:schemeClr val="accent1"/>
              </a:solidFill>
            </a:endParaRPr>
          </a:p>
          <a:p>
            <a:pPr algn="ctr"/>
            <a:r>
              <a:rPr lang="en-US" sz="2600" b="1" dirty="0" smtClean="0">
                <a:solidFill>
                  <a:schemeClr val="accent1"/>
                </a:solidFill>
              </a:rPr>
              <a:t>…</a:t>
            </a:r>
            <a:r>
              <a:rPr lang="en-US" sz="2600" b="1" dirty="0" err="1" smtClean="0">
                <a:solidFill>
                  <a:schemeClr val="accent1"/>
                </a:solidFill>
              </a:rPr>
              <a:t>aj</a:t>
            </a:r>
            <a:r>
              <a:rPr lang="en-US" sz="2600" b="1" dirty="0" smtClean="0">
                <a:solidFill>
                  <a:schemeClr val="accent1"/>
                </a:solidFill>
              </a:rPr>
              <a:t> </a:t>
            </a:r>
            <a:r>
              <a:rPr lang="en-US" sz="2600" b="1" dirty="0" err="1" smtClean="0">
                <a:solidFill>
                  <a:schemeClr val="accent1"/>
                </a:solidFill>
              </a:rPr>
              <a:t>fakt</a:t>
            </a:r>
            <a:r>
              <a:rPr lang="sk-SK" sz="2600" b="1" dirty="0">
                <a:solidFill>
                  <a:schemeClr val="accent1"/>
                </a:solidFill>
              </a:rPr>
              <a:t>ú</a:t>
            </a:r>
            <a:r>
              <a:rPr lang="en-US" sz="2600" b="1" dirty="0" err="1" smtClean="0">
                <a:solidFill>
                  <a:schemeClr val="accent1"/>
                </a:solidFill>
              </a:rPr>
              <a:t>ra</a:t>
            </a:r>
            <a:r>
              <a:rPr lang="en-US" sz="2600" b="1" dirty="0" smtClean="0">
                <a:solidFill>
                  <a:schemeClr val="accent1"/>
                </a:solidFill>
              </a:rPr>
              <a:t> m</a:t>
            </a:r>
            <a:r>
              <a:rPr lang="sk-SK" sz="2600" b="1" dirty="0" err="1" smtClean="0">
                <a:solidFill>
                  <a:schemeClr val="accent1"/>
                </a:solidFill>
              </a:rPr>
              <a:t>ôže</a:t>
            </a:r>
            <a:r>
              <a:rPr lang="sk-SK" sz="2600" b="1" dirty="0" smtClean="0">
                <a:solidFill>
                  <a:schemeClr val="accent1"/>
                </a:solidFill>
              </a:rPr>
              <a:t> vyzerať dobre</a:t>
            </a:r>
            <a:endParaRPr lang="en-US" sz="2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6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9725" y="3030240"/>
            <a:ext cx="4016251" cy="1557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5174" y="3030240"/>
            <a:ext cx="4016251" cy="15577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5173" y="1347614"/>
            <a:ext cx="4016251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725" y="1347614"/>
            <a:ext cx="4016251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9725" y="1347614"/>
            <a:ext cx="8480747" cy="3384376"/>
          </a:xfrm>
          <a:prstGeom prst="rect">
            <a:avLst/>
          </a:prstGeom>
        </p:spPr>
        <p:txBody>
          <a:bodyPr wrap="square" numCol="2" spcCol="360000">
            <a:noAutofit/>
          </a:bodyPr>
          <a:lstStyle/>
          <a:p>
            <a:pPr>
              <a:lnSpc>
                <a:spcPct val="150000"/>
              </a:lnSpc>
            </a:pPr>
            <a:r>
              <a:rPr lang="sk-SK" sz="1800" b="1" dirty="0" err="1" smtClean="0"/>
              <a:t>Reporting</a:t>
            </a:r>
            <a:r>
              <a:rPr lang="sk-SK" sz="1800" b="1" dirty="0" smtClean="0"/>
              <a:t> </a:t>
            </a:r>
            <a:r>
              <a:rPr lang="sk-SK" sz="1800" b="1" dirty="0" err="1" smtClean="0"/>
              <a:t>portal</a:t>
            </a:r>
            <a:endParaRPr lang="sk-SK" sz="1800" b="1" dirty="0" smtClean="0"/>
          </a:p>
          <a:p>
            <a:pPr lvl="1" indent="0">
              <a:lnSpc>
                <a:spcPct val="150000"/>
              </a:lnSpc>
            </a:pPr>
            <a:r>
              <a:rPr lang="sk-SK" sz="1200" dirty="0" smtClean="0"/>
              <a:t>Užívatelia maj</a:t>
            </a:r>
            <a:r>
              <a:rPr lang="sk-SK" sz="1200" dirty="0"/>
              <a:t>ú</a:t>
            </a:r>
            <a:r>
              <a:rPr lang="sk-SK" sz="1200" dirty="0" smtClean="0"/>
              <a:t> predpripravené reporty, stále dostupné s možnosťou ich ďalej auton</a:t>
            </a:r>
            <a:r>
              <a:rPr lang="sk-SK" sz="1200" dirty="0"/>
              <a:t>ó</a:t>
            </a:r>
            <a:r>
              <a:rPr lang="sk-SK" sz="1200" dirty="0" smtClean="0"/>
              <a:t>mne upravovať ak je to potrebné</a:t>
            </a:r>
            <a:endParaRPr lang="sk-SK" sz="1200" dirty="0"/>
          </a:p>
          <a:p>
            <a:pPr lvl="1" indent="0">
              <a:lnSpc>
                <a:spcPct val="150000"/>
              </a:lnSpc>
            </a:pPr>
            <a:endParaRPr lang="sk-SK" sz="700" dirty="0" smtClean="0"/>
          </a:p>
          <a:p>
            <a:pPr lvl="1" indent="0"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sz="1800" b="1" dirty="0"/>
              <a:t>Interné procesy – schvaľovania</a:t>
            </a:r>
          </a:p>
          <a:p>
            <a:pPr lvl="1" indent="0">
              <a:lnSpc>
                <a:spcPct val="150000"/>
              </a:lnSpc>
            </a:pPr>
            <a:r>
              <a:rPr lang="sk-SK" sz="1200" dirty="0"/>
              <a:t>Procesné oddelenie autonómne </a:t>
            </a:r>
            <a:r>
              <a:rPr lang="sk-SK" sz="1200" dirty="0" err="1"/>
              <a:t>dizajnuje</a:t>
            </a:r>
            <a:r>
              <a:rPr lang="sk-SK" sz="1200" dirty="0"/>
              <a:t> a spracuje elektronické formuláre a schvaľovacie </a:t>
            </a:r>
            <a:r>
              <a:rPr lang="sk-SK" sz="1200" dirty="0" smtClean="0"/>
              <a:t>procesy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sz="1800" b="1" dirty="0" err="1" smtClean="0"/>
              <a:t>Campaign</a:t>
            </a:r>
            <a:r>
              <a:rPr lang="sk-SK" sz="1800" b="1" dirty="0" smtClean="0"/>
              <a:t> management</a:t>
            </a:r>
          </a:p>
          <a:p>
            <a:pPr lvl="1" indent="0">
              <a:lnSpc>
                <a:spcPct val="150000"/>
              </a:lnSpc>
            </a:pPr>
            <a:r>
              <a:rPr lang="sk-SK" sz="1200" dirty="0" smtClean="0"/>
              <a:t>MKT oddelenie autonómne analyzuje dáta a pripravuje kampane</a:t>
            </a:r>
            <a:endParaRPr lang="en-US" sz="1200" dirty="0" smtClean="0"/>
          </a:p>
          <a:p>
            <a:pPr marL="527050" lvl="1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sk-SK" sz="1200" dirty="0" smtClean="0"/>
          </a:p>
          <a:p>
            <a:pPr>
              <a:lnSpc>
                <a:spcPct val="150000"/>
              </a:lnSpc>
            </a:pPr>
            <a:endParaRPr lang="sk-SK" dirty="0" smtClean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sk-SK" sz="1800" b="1" dirty="0" smtClean="0"/>
              <a:t>Notifikačný portál</a:t>
            </a:r>
          </a:p>
          <a:p>
            <a:pPr lvl="1" indent="0">
              <a:lnSpc>
                <a:spcPct val="150000"/>
              </a:lnSpc>
            </a:pPr>
            <a:r>
              <a:rPr lang="en-US" sz="1200" dirty="0" smtClean="0"/>
              <a:t>Na </a:t>
            </a:r>
            <a:r>
              <a:rPr lang="en-US" sz="1200" dirty="0" err="1" smtClean="0"/>
              <a:t>oddelen</a:t>
            </a:r>
            <a:r>
              <a:rPr lang="sk-SK" sz="1200" dirty="0" smtClean="0"/>
              <a:t>í</a:t>
            </a:r>
            <a:r>
              <a:rPr lang="en-US" sz="1200" dirty="0" smtClean="0"/>
              <a:t> </a:t>
            </a:r>
            <a:r>
              <a:rPr lang="en-US" sz="1200" dirty="0"/>
              <a:t>s</a:t>
            </a:r>
            <a:r>
              <a:rPr lang="sk-SK" sz="1200" dirty="0" smtClean="0"/>
              <a:t>luž</a:t>
            </a:r>
            <a:r>
              <a:rPr lang="en-US" sz="1200" dirty="0" err="1" smtClean="0"/>
              <a:t>ie</a:t>
            </a:r>
            <a:r>
              <a:rPr lang="sk-SK" sz="1200" dirty="0" smtClean="0"/>
              <a:t>b </a:t>
            </a:r>
            <a:r>
              <a:rPr lang="sk-SK" sz="1200" dirty="0" err="1" smtClean="0"/>
              <a:t>záka</a:t>
            </a:r>
            <a:r>
              <a:rPr lang="en-US" sz="1200" dirty="0" smtClean="0"/>
              <a:t>z</a:t>
            </a:r>
            <a:r>
              <a:rPr lang="sk-SK" sz="1200" dirty="0" err="1" smtClean="0"/>
              <a:t>níkom</a:t>
            </a:r>
            <a:r>
              <a:rPr lang="sk-SK" sz="1200" dirty="0" smtClean="0"/>
              <a:t> vedia sami konfigurovať automatizované notifikácie pre zákazníkov (SMS, e-maily, ..rôzne úrovne a podmienky)</a:t>
            </a:r>
            <a:endParaRPr lang="sk-SK" dirty="0" smtClean="0"/>
          </a:p>
          <a:p>
            <a:pPr>
              <a:lnSpc>
                <a:spcPct val="150000"/>
              </a:lnSpc>
            </a:pPr>
            <a:endParaRPr lang="sk-SK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726" y="339725"/>
            <a:ext cx="8804274" cy="863873"/>
          </a:xfrm>
        </p:spPr>
        <p:txBody>
          <a:bodyPr/>
          <a:lstStyle/>
          <a:p>
            <a:r>
              <a:rPr lang="sk-SK" dirty="0" err="1" smtClean="0"/>
              <a:t>Self</a:t>
            </a:r>
            <a:r>
              <a:rPr lang="en-US" dirty="0" smtClean="0"/>
              <a:t>-service v </a:t>
            </a:r>
            <a:r>
              <a:rPr lang="en-US" dirty="0" err="1" smtClean="0"/>
              <a:t>internom</a:t>
            </a:r>
            <a:r>
              <a:rPr lang="en-US" dirty="0" smtClean="0"/>
              <a:t> </a:t>
            </a:r>
            <a:r>
              <a:rPr lang="en-US" dirty="0" err="1" smtClean="0"/>
              <a:t>prostred</a:t>
            </a:r>
            <a:r>
              <a:rPr lang="sk-SK" dirty="0" smtClean="0"/>
              <a:t>í firmy</a:t>
            </a:r>
          </a:p>
          <a:p>
            <a:r>
              <a:rPr lang="sk-SK" dirty="0"/>
              <a:t>4</a:t>
            </a:r>
            <a:r>
              <a:rPr lang="sk-SK" dirty="0" smtClean="0"/>
              <a:t> príklady z Orange prostredia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dirty="0" err="1" smtClean="0">
                <a:solidFill>
                  <a:schemeClr val="accent1"/>
                </a:solidFill>
              </a:rPr>
              <a:t>Self-service</a:t>
            </a:r>
            <a:r>
              <a:rPr lang="sk-SK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=</a:t>
            </a:r>
            <a:r>
              <a:rPr lang="sk-SK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>
                <a:solidFill>
                  <a:schemeClr val="accent1"/>
                </a:solidFill>
              </a:rPr>
              <a:t>V</a:t>
            </a:r>
            <a:r>
              <a:rPr lang="sk-SK" sz="3200" dirty="0" smtClean="0">
                <a:solidFill>
                  <a:schemeClr val="accent1"/>
                </a:solidFill>
              </a:rPr>
              <a:t>ý</a:t>
            </a:r>
            <a:r>
              <a:rPr lang="en-US" sz="3200" dirty="0" smtClean="0">
                <a:solidFill>
                  <a:schemeClr val="accent1"/>
                </a:solidFill>
              </a:rPr>
              <a:t>born</a:t>
            </a:r>
            <a:r>
              <a:rPr lang="sk-SK" sz="3200" dirty="0" smtClean="0">
                <a:solidFill>
                  <a:schemeClr val="accent1"/>
                </a:solidFill>
              </a:rPr>
              <a:t>á stratégia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059582"/>
            <a:ext cx="4354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Na čo pri aplikácii takejto stratégie nezabudnúť ..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59" y="1463328"/>
            <a:ext cx="83529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latin typeface="Helvetica 75 Bold" panose="020B0804020202020204" pitchFamily="34" charset="0"/>
              </a:rPr>
              <a:t>Merajte, monitorujte </a:t>
            </a:r>
            <a:r>
              <a:rPr lang="sk-SK" sz="2800" dirty="0">
                <a:latin typeface="Helvetica 75 Bold" panose="020B0804020202020204" pitchFamily="34" charset="0"/>
              </a:rPr>
              <a:t>používanie, či už </a:t>
            </a:r>
            <a:r>
              <a:rPr lang="sk-SK" sz="2800" dirty="0" smtClean="0">
                <a:latin typeface="Helvetica 75 Bold" panose="020B0804020202020204" pitchFamily="34" charset="0"/>
              </a:rPr>
              <a:t>zákazník</a:t>
            </a:r>
            <a:r>
              <a:rPr lang="en-US" sz="2800" dirty="0" smtClean="0">
                <a:latin typeface="Helvetica 75 Bold" panose="020B0804020202020204" pitchFamily="34" charset="0"/>
              </a:rPr>
              <a:t>mi</a:t>
            </a:r>
            <a:r>
              <a:rPr lang="sk-SK" sz="2800" dirty="0" smtClean="0">
                <a:latin typeface="Helvetica 75 Bold" panose="020B0804020202020204" pitchFamily="34" charset="0"/>
              </a:rPr>
              <a:t> </a:t>
            </a:r>
            <a:r>
              <a:rPr lang="sk-SK" sz="2800" dirty="0">
                <a:latin typeface="Helvetica 75 Bold" panose="020B0804020202020204" pitchFamily="34" charset="0"/>
              </a:rPr>
              <a:t>alebo </a:t>
            </a:r>
            <a:r>
              <a:rPr lang="sk-SK" sz="2800" dirty="0" smtClean="0">
                <a:latin typeface="Helvetica 75 Bold" panose="020B0804020202020204" pitchFamily="34" charset="0"/>
              </a:rPr>
              <a:t>interný</a:t>
            </a:r>
            <a:r>
              <a:rPr lang="en-US" sz="2800" dirty="0" smtClean="0">
                <a:latin typeface="Helvetica 75 Bold" panose="020B0804020202020204" pitchFamily="34" charset="0"/>
              </a:rPr>
              <a:t>mi</a:t>
            </a:r>
            <a:r>
              <a:rPr lang="sk-SK" sz="2800" dirty="0" smtClean="0">
                <a:latin typeface="Helvetica 75 Bold" panose="020B0804020202020204" pitchFamily="34" charset="0"/>
              </a:rPr>
              <a:t> zamestnancami</a:t>
            </a:r>
            <a:endParaRPr lang="sk-SK" sz="2800" dirty="0">
              <a:latin typeface="Helvetica 75 Bold" panose="020B08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k-SK" sz="2800" dirty="0" smtClean="0">
              <a:latin typeface="Helvetica 75 Bold" panose="020B08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2800" dirty="0" smtClean="0">
                <a:latin typeface="Helvetica 75 Bold" panose="020B0804020202020204" pitchFamily="34" charset="0"/>
              </a:rPr>
              <a:t>Uistite </a:t>
            </a:r>
            <a:r>
              <a:rPr lang="sk-SK" sz="2800" dirty="0">
                <a:latin typeface="Helvetica 75 Bold" panose="020B0804020202020204" pitchFamily="34" charset="0"/>
              </a:rPr>
              <a:t>sa, že máte </a:t>
            </a:r>
            <a:r>
              <a:rPr lang="en-US" sz="2800" dirty="0">
                <a:latin typeface="Helvetica 75 Bold" panose="020B0804020202020204" pitchFamily="34" charset="0"/>
              </a:rPr>
              <a:t>100% </a:t>
            </a:r>
            <a:r>
              <a:rPr lang="en-US" sz="2800" dirty="0" err="1">
                <a:latin typeface="Helvetica 75 Bold" panose="020B0804020202020204" pitchFamily="34" charset="0"/>
              </a:rPr>
              <a:t>automatiz</a:t>
            </a:r>
            <a:r>
              <a:rPr lang="sk-SK" sz="2800" dirty="0" err="1">
                <a:latin typeface="Helvetica 75 Bold" panose="020B0804020202020204" pitchFamily="34" charset="0"/>
              </a:rPr>
              <a:t>áciu</a:t>
            </a:r>
            <a:r>
              <a:rPr lang="sk-SK" sz="2800" dirty="0">
                <a:latin typeface="Helvetica 75 Bold" panose="020B0804020202020204" pitchFamily="34" charset="0"/>
              </a:rPr>
              <a:t> súvisiacich procesov na pozadí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46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726" y="339725"/>
            <a:ext cx="8470899" cy="4536281"/>
          </a:xfrm>
        </p:spPr>
        <p:txBody>
          <a:bodyPr anchor="ctr"/>
          <a:lstStyle/>
          <a:p>
            <a:r>
              <a:rPr lang="sk-SK" dirty="0" smtClean="0">
                <a:solidFill>
                  <a:schemeClr val="accent1"/>
                </a:solidFill>
              </a:rPr>
              <a:t>ďakujem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361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k-SK" sz="2800" dirty="0" smtClean="0">
                <a:solidFill>
                  <a:schemeClr val="tx1"/>
                </a:solidFill>
              </a:rPr>
              <a:t>Podľa G</a:t>
            </a:r>
            <a:r>
              <a:rPr lang="en-US" sz="2800" dirty="0" err="1" smtClean="0">
                <a:solidFill>
                  <a:schemeClr val="tx1"/>
                </a:solidFill>
              </a:rPr>
              <a:t>artne</a:t>
            </a:r>
            <a:r>
              <a:rPr lang="sk-SK" sz="2800" dirty="0" smtClean="0">
                <a:solidFill>
                  <a:schemeClr val="tx1"/>
                </a:solidFill>
              </a:rPr>
              <a:t>r, </a:t>
            </a:r>
            <a:endParaRPr lang="sk-SK" sz="2800" dirty="0" smtClean="0">
              <a:solidFill>
                <a:schemeClr val="tx1"/>
              </a:solidFill>
            </a:endParaRPr>
          </a:p>
          <a:p>
            <a:r>
              <a:rPr lang="sk-SK" sz="2800" dirty="0" smtClean="0">
                <a:solidFill>
                  <a:schemeClr val="tx1"/>
                </a:solidFill>
              </a:rPr>
              <a:t>Do roku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2020, </a:t>
            </a:r>
            <a:r>
              <a:rPr lang="sk-SK" sz="2800" dirty="0">
                <a:solidFill>
                  <a:schemeClr val="tx1"/>
                </a:solidFill>
              </a:rPr>
              <a:t>bude zákazník riešiť </a:t>
            </a:r>
            <a:r>
              <a:rPr lang="en-US" sz="2800" dirty="0" smtClean="0">
                <a:solidFill>
                  <a:schemeClr val="tx1"/>
                </a:solidFill>
              </a:rPr>
              <a:t>85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sk-SK" sz="2800" dirty="0" smtClean="0">
                <a:solidFill>
                  <a:schemeClr val="tx1"/>
                </a:solidFill>
              </a:rPr>
              <a:t>svojich interakcií s firmou </a:t>
            </a:r>
            <a:r>
              <a:rPr lang="en-US" sz="2800" dirty="0" err="1" smtClean="0">
                <a:solidFill>
                  <a:schemeClr val="tx1"/>
                </a:solidFill>
              </a:rPr>
              <a:t>elektronicky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sk-SK" sz="2800" dirty="0" smtClean="0">
                <a:solidFill>
                  <a:schemeClr val="tx1"/>
                </a:solidFill>
              </a:rPr>
              <a:t>bez komunikácie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sk-SK" sz="2800" dirty="0" smtClean="0">
                <a:solidFill>
                  <a:schemeClr val="tx1"/>
                </a:solidFill>
              </a:rPr>
              <a:t> človekom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accent1"/>
                </a:solidFill>
              </a:rPr>
              <a:t>Self-Service je </a:t>
            </a:r>
            <a:r>
              <a:rPr lang="en-US" sz="2800" dirty="0" err="1" smtClean="0">
                <a:solidFill>
                  <a:schemeClr val="accent1"/>
                </a:solidFill>
              </a:rPr>
              <a:t>nevyhnutnos</a:t>
            </a:r>
            <a:r>
              <a:rPr lang="sk-SK" sz="2800" dirty="0" smtClean="0">
                <a:solidFill>
                  <a:schemeClr val="accent1"/>
                </a:solidFill>
              </a:rPr>
              <a:t>ť</a:t>
            </a:r>
            <a:r>
              <a:rPr lang="en-US" sz="2800" dirty="0" smtClean="0">
                <a:solidFill>
                  <a:schemeClr val="accent1"/>
                </a:solidFill>
              </a:rPr>
              <a:t>’</a:t>
            </a:r>
            <a:r>
              <a:rPr lang="sk-SK" sz="2800" dirty="0" smtClean="0">
                <a:solidFill>
                  <a:schemeClr val="accent1"/>
                </a:solidFill>
              </a:rPr>
              <a:t>..</a:t>
            </a:r>
          </a:p>
          <a:p>
            <a:r>
              <a:rPr lang="sk-SK" sz="2800" dirty="0" smtClean="0">
                <a:solidFill>
                  <a:schemeClr val="tx1"/>
                </a:solidFill>
              </a:rPr>
              <a:t>... </a:t>
            </a:r>
            <a:r>
              <a:rPr lang="sk-SK" sz="2800" dirty="0">
                <a:solidFill>
                  <a:schemeClr val="tx1"/>
                </a:solidFill>
              </a:rPr>
              <a:t>a</a:t>
            </a:r>
            <a:r>
              <a:rPr lang="sk-SK" sz="2800" dirty="0" smtClean="0">
                <a:solidFill>
                  <a:schemeClr val="tx1"/>
                </a:solidFill>
              </a:rPr>
              <a:t> musí byť dostupný 24/7!</a:t>
            </a:r>
            <a:endParaRPr lang="en-US" sz="2800" dirty="0">
              <a:solidFill>
                <a:schemeClr val="tx1"/>
              </a:solidFill>
            </a:endParaRPr>
          </a:p>
          <a:p>
            <a:endParaRPr lang="sk-SK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34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3255" y="411510"/>
            <a:ext cx="7797177" cy="4130675"/>
          </a:xfrm>
        </p:spPr>
        <p:txBody>
          <a:bodyPr/>
          <a:lstStyle/>
          <a:p>
            <a:r>
              <a:rPr lang="sk-SK" dirty="0" smtClean="0"/>
              <a:t>Prečo </a:t>
            </a:r>
            <a:r>
              <a:rPr lang="sk-SK" dirty="0" err="1" smtClean="0"/>
              <a:t>self-service</a:t>
            </a:r>
            <a:r>
              <a:rPr lang="sk-SK" dirty="0"/>
              <a:t>?</a:t>
            </a:r>
            <a:endParaRPr lang="sk-SK" dirty="0" smtClean="0"/>
          </a:p>
          <a:p>
            <a:endParaRPr lang="sk-SK" sz="1400" dirty="0" smtClean="0">
              <a:solidFill>
                <a:schemeClr val="bg2"/>
              </a:solidFill>
            </a:endParaRPr>
          </a:p>
          <a:p>
            <a:r>
              <a:rPr lang="sk-SK" sz="2000" b="1" dirty="0">
                <a:solidFill>
                  <a:schemeClr val="bg2"/>
                </a:solidFill>
                <a:latin typeface="+mn-lt"/>
              </a:rPr>
              <a:t>Nákladová efektivita</a:t>
            </a:r>
          </a:p>
          <a:p>
            <a:r>
              <a:rPr lang="sk-SK" sz="2000" dirty="0">
                <a:solidFill>
                  <a:schemeClr val="tx1"/>
                </a:solidFill>
                <a:latin typeface="+mn-lt"/>
              </a:rPr>
              <a:t>Jednou službou alebo aplikáciou dokážeme obslúžiť teoreticky nekonečné množstvo </a:t>
            </a:r>
            <a:r>
              <a:rPr lang="sk-SK" sz="2000" dirty="0" smtClean="0">
                <a:solidFill>
                  <a:schemeClr val="tx1"/>
                </a:solidFill>
                <a:latin typeface="+mn-lt"/>
              </a:rPr>
              <a:t>zákazníkov</a:t>
            </a:r>
          </a:p>
          <a:p>
            <a:endParaRPr lang="sk-SK" sz="1000" b="1" dirty="0" smtClean="0">
              <a:solidFill>
                <a:schemeClr val="bg2"/>
              </a:solidFill>
              <a:latin typeface="+mn-lt"/>
            </a:endParaRPr>
          </a:p>
          <a:p>
            <a:r>
              <a:rPr lang="sk-SK" sz="2000" b="1" dirty="0" smtClean="0">
                <a:solidFill>
                  <a:schemeClr val="bg2"/>
                </a:solidFill>
                <a:latin typeface="+mn-lt"/>
              </a:rPr>
              <a:t>Rýchlosť</a:t>
            </a:r>
          </a:p>
          <a:p>
            <a:r>
              <a:rPr lang="sk-SK" sz="2000" dirty="0" smtClean="0">
                <a:solidFill>
                  <a:schemeClr val="tx1"/>
                </a:solidFill>
                <a:latin typeface="+mn-lt"/>
              </a:rPr>
              <a:t>Zákazník, ktorý hľadá riešenie sám, nemá pocit, že musí čakať na obslúženie, lebo je zaneprázdnený hľadaním. </a:t>
            </a:r>
          </a:p>
          <a:p>
            <a:endParaRPr lang="sk-SK" sz="1000" b="1" dirty="0">
              <a:solidFill>
                <a:schemeClr val="bg2"/>
              </a:solidFill>
              <a:latin typeface="+mn-lt"/>
            </a:endParaRPr>
          </a:p>
          <a:p>
            <a:r>
              <a:rPr lang="sk-SK" sz="2000" b="1" dirty="0" smtClean="0">
                <a:solidFill>
                  <a:schemeClr val="bg2"/>
                </a:solidFill>
                <a:latin typeface="+mn-lt"/>
              </a:rPr>
              <a:t>Jednoduchosť</a:t>
            </a:r>
          </a:p>
          <a:p>
            <a:r>
              <a:rPr lang="sk-SK" sz="2000" dirty="0" smtClean="0">
                <a:solidFill>
                  <a:schemeClr val="tx1"/>
                </a:solidFill>
                <a:latin typeface="+mn-lt"/>
              </a:rPr>
              <a:t>Ak sa </a:t>
            </a:r>
            <a:r>
              <a:rPr lang="sk-SK" sz="2000" dirty="0" err="1" smtClean="0">
                <a:solidFill>
                  <a:schemeClr val="tx1"/>
                </a:solidFill>
                <a:latin typeface="+mn-lt"/>
              </a:rPr>
              <a:t>self-service</a:t>
            </a:r>
            <a:r>
              <a:rPr lang="sk-SK" sz="2000" dirty="0" smtClean="0">
                <a:solidFill>
                  <a:schemeClr val="tx1"/>
                </a:solidFill>
                <a:latin typeface="+mn-lt"/>
              </a:rPr>
              <a:t> urobí správne, nie je potrebné zákazníkovi vysvetľova</a:t>
            </a:r>
            <a:r>
              <a:rPr lang="sk-SK" sz="2000" dirty="0" smtClean="0">
                <a:solidFill>
                  <a:schemeClr val="tx1"/>
                </a:solidFill>
                <a:latin typeface="+mn-lt"/>
              </a:rPr>
              <a:t>ť kontext a situáciu, lebo ju má zobrazenú priamo pod palcom.</a:t>
            </a:r>
            <a:endParaRPr lang="sk-SK" sz="2000" dirty="0" smtClean="0">
              <a:solidFill>
                <a:schemeClr val="tx1"/>
              </a:solidFill>
              <a:latin typeface="+mn-lt"/>
            </a:endParaRPr>
          </a:p>
          <a:p>
            <a:endParaRPr lang="en-US" sz="1000" b="1" dirty="0" smtClean="0">
              <a:solidFill>
                <a:schemeClr val="bg2"/>
              </a:solidFill>
              <a:latin typeface="+mn-lt"/>
            </a:endParaRPr>
          </a:p>
          <a:p>
            <a:r>
              <a:rPr lang="sk-SK" sz="2000" b="1" dirty="0" smtClean="0">
                <a:solidFill>
                  <a:schemeClr val="bg2"/>
                </a:solidFill>
                <a:latin typeface="+mn-lt"/>
              </a:rPr>
              <a:t>Personalizácia</a:t>
            </a:r>
          </a:p>
          <a:p>
            <a:r>
              <a:rPr lang="sk-SK" sz="2000" dirty="0" smtClean="0">
                <a:solidFill>
                  <a:schemeClr val="tx1"/>
                </a:solidFill>
                <a:latin typeface="+mn-lt"/>
              </a:rPr>
              <a:t>Dnes dokáže počítač na základe dát o zákazníkovi, dať lepšie odporučenie ako predajca v predajni</a:t>
            </a:r>
          </a:p>
          <a:p>
            <a:endParaRPr lang="en-US" sz="1600" dirty="0" smtClean="0">
              <a:solidFill>
                <a:schemeClr val="bg2"/>
              </a:solidFill>
              <a:latin typeface="+mn-lt"/>
            </a:endParaRPr>
          </a:p>
          <a:p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endParaRPr lang="sk-SK" sz="1600" dirty="0" smtClean="0">
              <a:solidFill>
                <a:schemeClr val="tx1"/>
              </a:solidFill>
              <a:latin typeface="+mn-lt"/>
            </a:endParaRPr>
          </a:p>
          <a:p>
            <a:endParaRPr lang="sk-SK" sz="1600" dirty="0" smtClean="0">
              <a:solidFill>
                <a:schemeClr val="tx1"/>
              </a:solidFill>
              <a:latin typeface="+mn-lt"/>
            </a:endParaRPr>
          </a:p>
          <a:p>
            <a:endParaRPr lang="en-GB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3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k-SK" sz="2800" dirty="0" smtClean="0">
                <a:solidFill>
                  <a:schemeClr val="accent1"/>
                </a:solidFill>
              </a:rPr>
              <a:t>Čo to vlastne pre nás znamená?</a:t>
            </a:r>
          </a:p>
          <a:p>
            <a:endParaRPr lang="sk-SK" sz="2800" dirty="0" smtClean="0">
              <a:solidFill>
                <a:schemeClr val="tx1"/>
              </a:solidFill>
            </a:endParaRPr>
          </a:p>
          <a:p>
            <a:pPr marL="1793875" indent="-1081088">
              <a:buFont typeface="Arial" panose="020B0604020202020204" pitchFamily="34" charset="0"/>
              <a:buChar char="•"/>
            </a:pPr>
            <a:r>
              <a:rPr lang="sk-SK" sz="2800" dirty="0">
                <a:solidFill>
                  <a:schemeClr val="tx1"/>
                </a:solidFill>
              </a:rPr>
              <a:t>Naučiť-zaujať zákazníkov </a:t>
            </a:r>
            <a:r>
              <a:rPr lang="en-US" sz="2800" dirty="0" err="1">
                <a:solidFill>
                  <a:schemeClr val="tx1"/>
                </a:solidFill>
              </a:rPr>
              <a:t>pracova</a:t>
            </a:r>
            <a:r>
              <a:rPr lang="sk-SK" sz="2800" dirty="0">
                <a:solidFill>
                  <a:schemeClr val="tx1"/>
                </a:solidFill>
              </a:rPr>
              <a:t>ť </a:t>
            </a:r>
            <a:r>
              <a:rPr lang="sk-SK" sz="2800" dirty="0" smtClean="0">
                <a:solidFill>
                  <a:schemeClr val="tx1"/>
                </a:solidFill>
              </a:rPr>
              <a:t/>
            </a:r>
            <a:br>
              <a:rPr lang="sk-SK" sz="2800" dirty="0" smtClean="0">
                <a:solidFill>
                  <a:schemeClr val="tx1"/>
                </a:solidFill>
              </a:rPr>
            </a:br>
            <a:r>
              <a:rPr lang="sk-SK" sz="2800" dirty="0" smtClean="0">
                <a:solidFill>
                  <a:schemeClr val="tx1"/>
                </a:solidFill>
              </a:rPr>
              <a:t>v </a:t>
            </a:r>
            <a:r>
              <a:rPr lang="sk-SK" sz="2800" dirty="0">
                <a:solidFill>
                  <a:schemeClr val="tx1"/>
                </a:solidFill>
              </a:rPr>
              <a:t>digitálnom priestore </a:t>
            </a:r>
            <a:br>
              <a:rPr lang="sk-SK" sz="2800" dirty="0">
                <a:solidFill>
                  <a:schemeClr val="tx1"/>
                </a:solidFill>
              </a:rPr>
            </a:br>
            <a:r>
              <a:rPr lang="sk-SK" sz="1800" dirty="0">
                <a:solidFill>
                  <a:schemeClr val="tx1"/>
                </a:solidFill>
              </a:rPr>
              <a:t>(Zákaznícka zóna, e</a:t>
            </a:r>
            <a:r>
              <a:rPr lang="en-US" sz="1800" dirty="0">
                <a:solidFill>
                  <a:schemeClr val="tx1"/>
                </a:solidFill>
              </a:rPr>
              <a:t>-shop, </a:t>
            </a:r>
            <a:r>
              <a:rPr lang="en-US" sz="1800" dirty="0" err="1">
                <a:solidFill>
                  <a:schemeClr val="tx1"/>
                </a:solidFill>
              </a:rPr>
              <a:t>mobiln</a:t>
            </a:r>
            <a:r>
              <a:rPr lang="sk-SK" sz="1800" dirty="0">
                <a:solidFill>
                  <a:schemeClr val="tx1"/>
                </a:solidFill>
              </a:rPr>
              <a:t>é aplikácie)</a:t>
            </a:r>
          </a:p>
          <a:p>
            <a:pPr marL="1793875" indent="-1081088">
              <a:buFont typeface="Arial" panose="020B0604020202020204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marL="1793875" indent="-1081088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100 % </a:t>
            </a:r>
            <a:r>
              <a:rPr lang="en-US" sz="2800" dirty="0" err="1" smtClean="0">
                <a:solidFill>
                  <a:schemeClr val="tx1"/>
                </a:solidFill>
              </a:rPr>
              <a:t>automatiz</a:t>
            </a:r>
            <a:r>
              <a:rPr lang="sk-SK" sz="2800" dirty="0" smtClean="0">
                <a:solidFill>
                  <a:schemeClr val="tx1"/>
                </a:solidFill>
              </a:rPr>
              <a:t>á</a:t>
            </a:r>
            <a:r>
              <a:rPr lang="en-US" sz="2800" dirty="0" err="1" smtClean="0">
                <a:solidFill>
                  <a:schemeClr val="tx1"/>
                </a:solidFill>
              </a:rPr>
              <a:t>cia</a:t>
            </a:r>
            <a:r>
              <a:rPr lang="en-US" sz="2800" dirty="0" smtClean="0">
                <a:solidFill>
                  <a:schemeClr val="tx1"/>
                </a:solidFill>
              </a:rPr>
              <a:t> fir</a:t>
            </a:r>
            <a:r>
              <a:rPr lang="sk-SK" sz="2800" dirty="0" smtClean="0">
                <a:solidFill>
                  <a:schemeClr val="tx1"/>
                </a:solidFill>
              </a:rPr>
              <a:t>e</a:t>
            </a:r>
            <a:r>
              <a:rPr lang="en-US" sz="2800" dirty="0" err="1" smtClean="0">
                <a:solidFill>
                  <a:schemeClr val="tx1"/>
                </a:solidFill>
              </a:rPr>
              <a:t>mn</a:t>
            </a:r>
            <a:r>
              <a:rPr lang="sk-SK" sz="2800" dirty="0" smtClean="0">
                <a:solidFill>
                  <a:schemeClr val="tx1"/>
                </a:solidFill>
              </a:rPr>
              <a:t>ý</a:t>
            </a:r>
            <a:r>
              <a:rPr lang="en-US" sz="2800" dirty="0" err="1" smtClean="0">
                <a:solidFill>
                  <a:schemeClr val="tx1"/>
                </a:solidFill>
              </a:rPr>
              <a:t>ch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procesov</a:t>
            </a:r>
            <a:endParaRPr lang="sk-SK" sz="2800" dirty="0">
              <a:solidFill>
                <a:schemeClr val="tx1"/>
              </a:solidFill>
            </a:endParaRPr>
          </a:p>
          <a:p>
            <a:pPr marL="1793875" indent="-1081088">
              <a:buFont typeface="Arial" panose="020B0604020202020204" pitchFamily="34" charset="0"/>
              <a:buChar char="•"/>
            </a:pPr>
            <a:endParaRPr lang="sk-SK" sz="2800" dirty="0" smtClean="0">
              <a:solidFill>
                <a:schemeClr val="tx1"/>
              </a:solidFill>
            </a:endParaRPr>
          </a:p>
          <a:p>
            <a:pPr marL="1793875" indent="-1081088">
              <a:buFont typeface="Arial" panose="020B0604020202020204" pitchFamily="34" charset="0"/>
              <a:buChar char="•"/>
            </a:pPr>
            <a:endParaRPr lang="sk-SK" sz="2800" dirty="0">
              <a:solidFill>
                <a:schemeClr val="tx1"/>
              </a:solidFill>
            </a:endParaRPr>
          </a:p>
          <a:p>
            <a:pPr marL="1793875" indent="-1081088">
              <a:buFont typeface="Arial" panose="020B0604020202020204" pitchFamily="34" charset="0"/>
              <a:buChar char="•"/>
            </a:pPr>
            <a:r>
              <a:rPr lang="sk-SK" sz="2800" dirty="0" smtClean="0">
                <a:solidFill>
                  <a:schemeClr val="tx1"/>
                </a:solidFill>
              </a:rPr>
              <a:t>Hľadať nové smery pre </a:t>
            </a:r>
            <a:r>
              <a:rPr lang="en-US" sz="2800" dirty="0" err="1" smtClean="0">
                <a:solidFill>
                  <a:schemeClr val="tx1"/>
                </a:solidFill>
              </a:rPr>
              <a:t>kamenn</a:t>
            </a:r>
            <a:r>
              <a:rPr lang="sk-SK" sz="2800" dirty="0" smtClean="0">
                <a:solidFill>
                  <a:schemeClr val="tx1"/>
                </a:solidFill>
              </a:rPr>
              <a:t>é predajne</a:t>
            </a:r>
          </a:p>
        </p:txBody>
      </p:sp>
      <p:sp>
        <p:nvSpPr>
          <p:cNvPr id="3" name="Oval 2"/>
          <p:cNvSpPr/>
          <p:nvPr/>
        </p:nvSpPr>
        <p:spPr>
          <a:xfrm>
            <a:off x="250329" y="2240262"/>
            <a:ext cx="1639986" cy="79208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IT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271834" y="1039907"/>
            <a:ext cx="1619672" cy="800741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Marketing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51520" y="3678312"/>
            <a:ext cx="1639986" cy="79208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/>
              <a:t>Retail</a:t>
            </a:r>
            <a:endParaRPr lang="en-US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3341572"/>
            <a:ext cx="813690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61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 smtClean="0">
                <a:solidFill>
                  <a:schemeClr val="accent1"/>
                </a:solidFill>
              </a:rPr>
              <a:t>Súboj </a:t>
            </a:r>
            <a:r>
              <a:rPr lang="en-US" sz="2800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svetov</a:t>
            </a:r>
            <a:r>
              <a:rPr lang="en-US" sz="2800" dirty="0" smtClean="0">
                <a:solidFill>
                  <a:schemeClr val="accent1"/>
                </a:solidFill>
              </a:rPr>
              <a:t>..</a:t>
            </a:r>
            <a:r>
              <a:rPr lang="sk-SK" sz="2800" dirty="0" smtClean="0">
                <a:solidFill>
                  <a:schemeClr val="accent1"/>
                </a:solidFill>
              </a:rPr>
              <a:t>.... </a:t>
            </a:r>
            <a:r>
              <a:rPr lang="sk-SK" sz="2800" dirty="0" smtClean="0">
                <a:solidFill>
                  <a:schemeClr val="accent1"/>
                </a:solidFill>
              </a:rPr>
              <a:t>Korporácie </a:t>
            </a:r>
            <a:r>
              <a:rPr lang="sk-SK" sz="2800" dirty="0" err="1" smtClean="0">
                <a:solidFill>
                  <a:schemeClr val="accent1"/>
                </a:solidFill>
              </a:rPr>
              <a:t>vs</a:t>
            </a:r>
            <a:r>
              <a:rPr lang="sk-SK" sz="2800" dirty="0" smtClean="0">
                <a:solidFill>
                  <a:schemeClr val="accent1"/>
                </a:solidFill>
              </a:rPr>
              <a:t>. </a:t>
            </a:r>
            <a:r>
              <a:rPr lang="sk-SK" sz="2800" dirty="0" smtClean="0">
                <a:solidFill>
                  <a:schemeClr val="accent1"/>
                </a:solidFill>
              </a:rPr>
              <a:t>Vyzývatelia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1587" y="1580676"/>
            <a:ext cx="1708934" cy="152165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Predajne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86777" y="3291829"/>
            <a:ext cx="1653675" cy="144016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/>
              <a:t>Call</a:t>
            </a:r>
            <a:endParaRPr lang="sk-SK" b="1" dirty="0" smtClean="0"/>
          </a:p>
          <a:p>
            <a:pPr algn="ctr"/>
            <a:r>
              <a:rPr lang="sk-SK" b="1" dirty="0" smtClean="0"/>
              <a:t>center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2432535" y="2427375"/>
            <a:ext cx="1655347" cy="151216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/>
              <a:t>Self</a:t>
            </a:r>
            <a:r>
              <a:rPr lang="en-US" b="1" dirty="0"/>
              <a:t>-</a:t>
            </a:r>
            <a:r>
              <a:rPr lang="sk-SK" b="1" dirty="0" smtClean="0"/>
              <a:t>Service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5004047" y="1851669"/>
            <a:ext cx="1222463" cy="9095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POS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05720" y="3102326"/>
            <a:ext cx="1222463" cy="9095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/>
              <a:t>Call</a:t>
            </a:r>
            <a:endParaRPr lang="sk-SK" dirty="0" smtClean="0"/>
          </a:p>
          <a:p>
            <a:pPr algn="ctr"/>
            <a:r>
              <a:rPr lang="sk-SK" dirty="0" smtClean="0"/>
              <a:t>center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32240" y="2427734"/>
            <a:ext cx="1584176" cy="151216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/>
              <a:t>Self</a:t>
            </a:r>
            <a:r>
              <a:rPr lang="en-US" b="1" dirty="0" smtClean="0"/>
              <a:t>-</a:t>
            </a:r>
            <a:r>
              <a:rPr lang="sk-SK" b="1" dirty="0" smtClean="0"/>
              <a:t>Service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644008" y="1627634"/>
            <a:ext cx="0" cy="280831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56382" y="2630917"/>
            <a:ext cx="276153" cy="130335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31431" y="3603161"/>
            <a:ext cx="278796" cy="128768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60032" y="1491630"/>
            <a:ext cx="1584176" cy="136815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04047" y="1707654"/>
            <a:ext cx="1296145" cy="115212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60032" y="3039802"/>
            <a:ext cx="1584176" cy="111612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076893" y="3039802"/>
            <a:ext cx="1149617" cy="1189782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25889" y="935735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Korpor</a:t>
            </a:r>
            <a:r>
              <a:rPr lang="sk-SK" sz="2000" b="1" dirty="0" err="1" smtClean="0"/>
              <a:t>ácie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81073" y="935735"/>
            <a:ext cx="1556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dirty="0" smtClean="0"/>
              <a:t>Vyzývatelia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21182" y="1338038"/>
            <a:ext cx="185560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Riešia </a:t>
            </a:r>
            <a:r>
              <a:rPr lang="sk-SK" dirty="0" err="1" smtClean="0"/>
              <a:t>všetk</a:t>
            </a:r>
            <a:r>
              <a:rPr lang="en-US" dirty="0" smtClean="0"/>
              <a:t>y </a:t>
            </a:r>
            <a:r>
              <a:rPr lang="en-US" dirty="0" err="1" smtClean="0"/>
              <a:t>kan</a:t>
            </a:r>
            <a:r>
              <a:rPr lang="sk-SK" dirty="0" err="1" smtClean="0"/>
              <a:t>ály</a:t>
            </a:r>
            <a:r>
              <a:rPr lang="sk-SK" dirty="0" smtClean="0"/>
              <a:t>, lebo majú históriu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88725" y="1318948"/>
            <a:ext cx="156143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Riešia výhradne </a:t>
            </a:r>
            <a:r>
              <a:rPr lang="sk-SK" dirty="0" err="1" smtClean="0"/>
              <a:t>self-service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150674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725" y="267779"/>
            <a:ext cx="8470900" cy="621329"/>
          </a:xfrm>
        </p:spPr>
        <p:txBody>
          <a:bodyPr/>
          <a:lstStyle/>
          <a:p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en-US" sz="2800" dirty="0" smtClean="0"/>
              <a:t>Na </a:t>
            </a:r>
            <a:r>
              <a:rPr lang="sk-SK" sz="2800" dirty="0" smtClean="0"/>
              <a:t>čo sa v </a:t>
            </a:r>
            <a:r>
              <a:rPr lang="sk-SK" sz="2800" dirty="0" err="1" smtClean="0"/>
              <a:t>self-service</a:t>
            </a:r>
            <a:r>
              <a:rPr lang="sk-SK" sz="2800" dirty="0" smtClean="0"/>
              <a:t> zamerať?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339725" y="2091000"/>
            <a:ext cx="1622610" cy="151216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/>
              <a:t>SelfService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2150099" y="1252504"/>
            <a:ext cx="2790083" cy="3096238"/>
            <a:chOff x="2150099" y="1252504"/>
            <a:chExt cx="2790083" cy="3096238"/>
          </a:xfrm>
        </p:grpSpPr>
        <p:sp>
          <p:nvSpPr>
            <p:cNvPr id="3" name="Left Brace 2"/>
            <p:cNvSpPr/>
            <p:nvPr/>
          </p:nvSpPr>
          <p:spPr>
            <a:xfrm>
              <a:off x="2150099" y="1923678"/>
              <a:ext cx="576064" cy="2137032"/>
            </a:xfrm>
            <a:prstGeom prst="leftBrac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61631" y="1702105"/>
              <a:ext cx="1944216" cy="576064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sz="2400" dirty="0" smtClean="0"/>
                <a:t>‘</a:t>
              </a:r>
              <a:r>
                <a:rPr lang="en-US" sz="2400" dirty="0" smtClean="0"/>
                <a:t>Hunt</a:t>
              </a:r>
              <a:r>
                <a:rPr lang="sk-SK" sz="2400" dirty="0" err="1" smtClean="0"/>
                <a:t>ing</a:t>
              </a:r>
              <a:r>
                <a:rPr lang="en-US" sz="2400" dirty="0" smtClean="0"/>
                <a:t>’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5966" y="3772678"/>
              <a:ext cx="1944216" cy="576064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algn="ctr"/>
              <a:r>
                <a:rPr lang="en-US" sz="2400" dirty="0" smtClean="0"/>
                <a:t>‘</a:t>
              </a:r>
              <a:r>
                <a:rPr lang="en-US" sz="2400" dirty="0" smtClean="0"/>
                <a:t>Farm</a:t>
              </a:r>
              <a:r>
                <a:rPr lang="sk-SK" sz="2400" dirty="0" err="1" smtClean="0"/>
                <a:t>ing</a:t>
              </a:r>
              <a:r>
                <a:rPr lang="en-US" sz="2400" dirty="0" smtClean="0"/>
                <a:t>’</a:t>
              </a:r>
              <a:endParaRPr lang="en-US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61494" y="1252504"/>
              <a:ext cx="10214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Cie</a:t>
              </a:r>
              <a:r>
                <a:rPr lang="sk-SK" b="1" dirty="0" smtClean="0"/>
                <a:t>ľ </a:t>
              </a:r>
              <a:r>
                <a:rPr lang="en-US" b="1" dirty="0" err="1" smtClean="0"/>
                <a:t>firmy</a:t>
              </a:r>
              <a:endParaRPr lang="en-US" b="1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175650" y="1218158"/>
            <a:ext cx="3072623" cy="1543957"/>
            <a:chOff x="5175650" y="1218158"/>
            <a:chExt cx="3072623" cy="1543957"/>
          </a:xfrm>
        </p:grpSpPr>
        <p:sp>
          <p:nvSpPr>
            <p:cNvPr id="2" name="Oval 1"/>
            <p:cNvSpPr/>
            <p:nvPr/>
          </p:nvSpPr>
          <p:spPr>
            <a:xfrm>
              <a:off x="6372200" y="1218158"/>
              <a:ext cx="1777902" cy="154395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smtClean="0"/>
                <a:t>Predaj</a:t>
              </a:r>
              <a:endParaRPr lang="en-US" b="1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175650" y="1923678"/>
              <a:ext cx="836510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 rot="20471941">
              <a:off x="7555455" y="1290898"/>
              <a:ext cx="692818" cy="3077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sk-SK" dirty="0" err="1" smtClean="0"/>
                <a:t>Eshop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75650" y="3288731"/>
            <a:ext cx="3301051" cy="1578146"/>
            <a:chOff x="5175650" y="3288731"/>
            <a:chExt cx="3301051" cy="1578146"/>
          </a:xfrm>
        </p:grpSpPr>
        <p:sp>
          <p:nvSpPr>
            <p:cNvPr id="25" name="Oval 24"/>
            <p:cNvSpPr/>
            <p:nvPr/>
          </p:nvSpPr>
          <p:spPr>
            <a:xfrm>
              <a:off x="6372200" y="3288731"/>
              <a:ext cx="1777902" cy="1543957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b="1" dirty="0" err="1" smtClean="0"/>
                <a:t>Strarostli</a:t>
              </a:r>
              <a:r>
                <a:rPr lang="sk-SK" b="1" dirty="0" smtClean="0"/>
                <a:t/>
              </a:r>
              <a:br>
                <a:rPr lang="sk-SK" b="1" dirty="0" smtClean="0"/>
              </a:br>
              <a:r>
                <a:rPr lang="sk-SK" b="1" dirty="0" err="1" smtClean="0"/>
                <a:t>vosť</a:t>
              </a:r>
              <a:endParaRPr lang="en-US" b="1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175650" y="4060709"/>
              <a:ext cx="836510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20471941">
              <a:off x="7327027" y="4343657"/>
              <a:ext cx="1149674" cy="52322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k-SK" dirty="0" smtClean="0"/>
                <a:t>Zákaznícka </a:t>
              </a:r>
            </a:p>
            <a:p>
              <a:pPr algn="ctr"/>
              <a:r>
                <a:rPr lang="sk-SK" dirty="0" smtClean="0"/>
                <a:t>zóna</a:t>
              </a:r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6742042" y="2524100"/>
            <a:ext cx="1038218" cy="914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/>
              <a:t>Mobilná aplikácia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224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8033" y="267875"/>
            <a:ext cx="8470900" cy="621329"/>
          </a:xfrm>
        </p:spPr>
        <p:txBody>
          <a:bodyPr/>
          <a:lstStyle/>
          <a:p>
            <a:r>
              <a:rPr lang="sk-SK" sz="3200" dirty="0" smtClean="0">
                <a:solidFill>
                  <a:schemeClr val="accent1"/>
                </a:solidFill>
              </a:rPr>
              <a:t>Orange cesta</a:t>
            </a:r>
            <a:r>
              <a:rPr lang="sk-SK" sz="3200" dirty="0" smtClean="0">
                <a:solidFill>
                  <a:schemeClr val="accent1"/>
                </a:solidFill>
              </a:rPr>
              <a:t>.. Krok za krokom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93802" y="4848106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9023" y="1416538"/>
            <a:ext cx="1269082" cy="107585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k-SK" dirty="0" err="1" smtClean="0"/>
              <a:t>Self</a:t>
            </a:r>
            <a:r>
              <a:rPr lang="sk-SK" dirty="0" smtClean="0"/>
              <a:t>-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1637" y="1798647"/>
            <a:ext cx="533243" cy="52554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k-S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Predaj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7494" y="1807646"/>
            <a:ext cx="533243" cy="525548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k-SK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Starostlivosť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8018" y="962562"/>
            <a:ext cx="1278533" cy="3769428"/>
            <a:chOff x="158018" y="962562"/>
            <a:chExt cx="1278533" cy="3769428"/>
          </a:xfrm>
        </p:grpSpPr>
        <p:sp>
          <p:nvSpPr>
            <p:cNvPr id="6" name="Rectangle 5"/>
            <p:cNvSpPr/>
            <p:nvPr/>
          </p:nvSpPr>
          <p:spPr>
            <a:xfrm>
              <a:off x="161893" y="2566879"/>
              <a:ext cx="1266212" cy="104283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smtClean="0"/>
                <a:t>Predajňa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8018" y="3689152"/>
              <a:ext cx="1278533" cy="104283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Call </a:t>
              </a:r>
              <a:r>
                <a:rPr lang="en-US" dirty="0" smtClean="0"/>
                <a:t>Center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985" y="962562"/>
              <a:ext cx="9011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b="1" dirty="0" smtClean="0"/>
                <a:t>Cieľ</a:t>
              </a:r>
              <a:endParaRPr lang="en-US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250832" y="2897628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846689" y="290662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253317" y="4032563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849174" y="4041562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85233" y="962562"/>
            <a:ext cx="1499249" cy="3761558"/>
            <a:chOff x="1685233" y="818546"/>
            <a:chExt cx="1499249" cy="3761558"/>
          </a:xfrm>
        </p:grpSpPr>
        <p:sp>
          <p:nvSpPr>
            <p:cNvPr id="79" name="Rectangle 78"/>
            <p:cNvSpPr/>
            <p:nvPr/>
          </p:nvSpPr>
          <p:spPr>
            <a:xfrm>
              <a:off x="1792842" y="1264652"/>
              <a:ext cx="1269082" cy="107585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err="1"/>
                <a:t>Self</a:t>
              </a:r>
              <a:r>
                <a:rPr lang="sk-SK" dirty="0"/>
                <a:t>-</a:t>
              </a:r>
              <a:r>
                <a:rPr lang="en-US" dirty="0"/>
                <a:t> service</a:t>
              </a:r>
              <a:endParaRPr lang="en-US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795712" y="2414993"/>
              <a:ext cx="1266212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/>
                <a:t>Predajňa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791837" y="3537266"/>
              <a:ext cx="1278533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Call Center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1685233" y="818546"/>
              <a:ext cx="14992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1. </a:t>
              </a:r>
              <a:r>
                <a:rPr lang="en-US" b="1" dirty="0" smtClean="0"/>
                <a:t>Na </a:t>
              </a:r>
              <a:r>
                <a:rPr lang="en-US" b="1" dirty="0" err="1" smtClean="0"/>
                <a:t>za</a:t>
              </a:r>
              <a:r>
                <a:rPr lang="sk-SK" b="1" dirty="0" err="1" smtClean="0"/>
                <a:t>čiatku</a:t>
              </a:r>
              <a:endParaRPr lang="en-US" b="1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1867808" y="275162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2477828" y="3884342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451956" y="949091"/>
            <a:ext cx="1278533" cy="3775029"/>
            <a:chOff x="3451956" y="805075"/>
            <a:chExt cx="1278533" cy="3775029"/>
          </a:xfrm>
        </p:grpSpPr>
        <p:sp>
          <p:nvSpPr>
            <p:cNvPr id="27" name="TextBox 26"/>
            <p:cNvSpPr txBox="1"/>
            <p:nvPr/>
          </p:nvSpPr>
          <p:spPr>
            <a:xfrm>
              <a:off x="3506714" y="805075"/>
              <a:ext cx="1068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2. </a:t>
              </a:r>
              <a:r>
                <a:rPr lang="sk-SK" b="1" dirty="0" err="1" smtClean="0"/>
                <a:t>Eshop</a:t>
              </a:r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452961" y="1264652"/>
              <a:ext cx="1269082" cy="107585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err="1"/>
                <a:t>Self</a:t>
              </a:r>
              <a:r>
                <a:rPr lang="sk-SK" dirty="0"/>
                <a:t>-</a:t>
              </a:r>
              <a:r>
                <a:rPr lang="en-US" dirty="0"/>
                <a:t> service</a:t>
              </a:r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455831" y="2414993"/>
              <a:ext cx="1266212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/>
                <a:t>Predajňa</a:t>
              </a:r>
              <a:endParaRPr lang="en-US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451956" y="3537266"/>
              <a:ext cx="1278533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Call Center</a:t>
              </a:r>
              <a:endParaRPr lang="en-US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545096" y="2793945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4155116" y="3926660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3545095" y="164992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74574" y="955651"/>
            <a:ext cx="1315198" cy="3776339"/>
            <a:chOff x="4774574" y="811635"/>
            <a:chExt cx="1315198" cy="3776339"/>
          </a:xfrm>
        </p:grpSpPr>
        <p:sp>
          <p:nvSpPr>
            <p:cNvPr id="28" name="TextBox 27"/>
            <p:cNvSpPr txBox="1"/>
            <p:nvPr/>
          </p:nvSpPr>
          <p:spPr>
            <a:xfrm>
              <a:off x="4774574" y="811635"/>
              <a:ext cx="12383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3. </a:t>
              </a:r>
              <a:r>
                <a:rPr lang="sk-SK" b="1" dirty="0" smtClean="0"/>
                <a:t>CS 2 POS</a:t>
              </a:r>
              <a:endParaRPr lang="en-US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812244" y="1272522"/>
              <a:ext cx="1269082" cy="107585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err="1"/>
                <a:t>Self</a:t>
              </a:r>
              <a:r>
                <a:rPr lang="sk-SK" dirty="0"/>
                <a:t>-</a:t>
              </a:r>
              <a:r>
                <a:rPr lang="en-US" dirty="0"/>
                <a:t> service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815114" y="2422863"/>
              <a:ext cx="1266212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/>
                <a:t>Predajňa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811239" y="3545136"/>
              <a:ext cx="1278533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Call Center</a:t>
              </a:r>
              <a:endParaRPr lang="en-US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4882208" y="2808192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492228" y="394090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4882207" y="1664174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5504647" y="2821703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173438" y="853601"/>
            <a:ext cx="1336389" cy="3878389"/>
            <a:chOff x="6173438" y="709585"/>
            <a:chExt cx="1336389" cy="3878389"/>
          </a:xfrm>
        </p:grpSpPr>
        <p:sp>
          <p:nvSpPr>
            <p:cNvPr id="45" name="TextBox 44"/>
            <p:cNvSpPr txBox="1"/>
            <p:nvPr/>
          </p:nvSpPr>
          <p:spPr>
            <a:xfrm>
              <a:off x="6173438" y="709585"/>
              <a:ext cx="13363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4. </a:t>
              </a:r>
              <a:r>
                <a:rPr lang="en-US" b="1" dirty="0" smtClean="0"/>
                <a:t>Z</a:t>
              </a:r>
              <a:r>
                <a:rPr lang="sk-SK" b="1" dirty="0" err="1" smtClean="0"/>
                <a:t>ákaznícka</a:t>
              </a:r>
              <a:r>
                <a:rPr lang="sk-SK" b="1" dirty="0" smtClean="0"/>
                <a:t> zóna</a:t>
              </a:r>
              <a:endParaRPr lang="en-US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174443" y="1272522"/>
              <a:ext cx="1269082" cy="107585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err="1"/>
                <a:t>Self</a:t>
              </a:r>
              <a:r>
                <a:rPr lang="sk-SK" dirty="0"/>
                <a:t>-</a:t>
              </a:r>
              <a:r>
                <a:rPr lang="en-US" dirty="0"/>
                <a:t> service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177313" y="2422863"/>
              <a:ext cx="1266212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/>
                <a:t>Predajňa</a:t>
              </a: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173438" y="3545136"/>
              <a:ext cx="1278533" cy="1042838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Call Center</a:t>
              </a:r>
              <a:endParaRPr lang="en-US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6289003" y="2793945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6899023" y="3926660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6289002" y="164992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6911442" y="2807456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899022" y="164992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41398" y="978288"/>
            <a:ext cx="1365981" cy="3753702"/>
            <a:chOff x="7441398" y="834272"/>
            <a:chExt cx="1365981" cy="3753702"/>
          </a:xfrm>
        </p:grpSpPr>
        <p:sp>
          <p:nvSpPr>
            <p:cNvPr id="37" name="TextBox 36"/>
            <p:cNvSpPr txBox="1"/>
            <p:nvPr/>
          </p:nvSpPr>
          <p:spPr>
            <a:xfrm>
              <a:off x="7441398" y="834272"/>
              <a:ext cx="12383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5. </a:t>
              </a:r>
              <a:r>
                <a:rPr lang="sk-SK" b="1" dirty="0" err="1" smtClean="0"/>
                <a:t>Telesales</a:t>
              </a:r>
              <a:endParaRPr lang="en-US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29851" y="1272522"/>
              <a:ext cx="1269082" cy="1075857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 err="1"/>
                <a:t>Self</a:t>
              </a:r>
              <a:r>
                <a:rPr lang="sk-SK" dirty="0"/>
                <a:t>-</a:t>
              </a:r>
              <a:r>
                <a:rPr lang="en-US" dirty="0"/>
                <a:t> service</a:t>
              </a:r>
              <a:endParaRPr lang="en-US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32721" y="2422863"/>
              <a:ext cx="1266212" cy="104283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k-SK" dirty="0"/>
                <a:t>Predajňa</a:t>
              </a:r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528846" y="3545136"/>
              <a:ext cx="1278533" cy="104283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/>
                <a:t>Call Center</a:t>
              </a:r>
              <a:endParaRPr lang="en-US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7583425" y="1649452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8179282" y="1658451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7612620" y="2748433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8208477" y="2757432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7615105" y="3883368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Predaj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8210962" y="3892367"/>
              <a:ext cx="533243" cy="525548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k-SK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Starostlivosť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235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339725" y="339724"/>
            <a:ext cx="8470900" cy="791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sk-SK" sz="3200" dirty="0" smtClean="0">
                <a:solidFill>
                  <a:schemeClr val="accent1"/>
                </a:solidFill>
              </a:rPr>
              <a:t>Orange</a:t>
            </a:r>
          </a:p>
          <a:p>
            <a:r>
              <a:rPr lang="en-US" sz="3200" dirty="0" smtClean="0">
                <a:solidFill>
                  <a:schemeClr val="accent1"/>
                </a:solidFill>
              </a:rPr>
              <a:t>Z</a:t>
            </a:r>
            <a:r>
              <a:rPr lang="sk-SK" sz="3200" dirty="0" err="1" smtClean="0">
                <a:solidFill>
                  <a:schemeClr val="accent1"/>
                </a:solidFill>
              </a:rPr>
              <a:t>ákaznícka</a:t>
            </a:r>
            <a:r>
              <a:rPr lang="sk-SK" sz="3200" dirty="0" smtClean="0">
                <a:solidFill>
                  <a:schemeClr val="accent1"/>
                </a:solidFill>
              </a:rPr>
              <a:t> zóna </a:t>
            </a:r>
            <a:r>
              <a:rPr lang="en-US" sz="3200" dirty="0" smtClean="0">
                <a:solidFill>
                  <a:schemeClr val="accent1"/>
                </a:solidFill>
              </a:rPr>
              <a:t>/ </a:t>
            </a:r>
            <a:r>
              <a:rPr lang="sk-SK" sz="3200" dirty="0" smtClean="0">
                <a:solidFill>
                  <a:schemeClr val="accent1"/>
                </a:solidFill>
              </a:rPr>
              <a:t>August </a:t>
            </a:r>
            <a:r>
              <a:rPr lang="en-US" sz="3200" dirty="0" smtClean="0">
                <a:solidFill>
                  <a:schemeClr val="accent1"/>
                </a:solidFill>
              </a:rPr>
              <a:t>2016</a:t>
            </a:r>
            <a:endParaRPr lang="en-US" sz="3000" dirty="0">
              <a:solidFill>
                <a:schemeClr val="accent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745038" y="1804044"/>
            <a:ext cx="4065587" cy="316547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Top </a:t>
            </a:r>
            <a:r>
              <a:rPr lang="sk-SK" dirty="0" smtClean="0">
                <a:solidFill>
                  <a:schemeClr val="tx1"/>
                </a:solidFill>
              </a:rPr>
              <a:t>sekcie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Kontrola spotreby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Faktúry a Platby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Moje služby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aktiv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</a:rPr>
              <a:t>á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cia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1779662"/>
            <a:ext cx="31790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950 000 </a:t>
            </a:r>
          </a:p>
          <a:p>
            <a:pPr algn="ctr"/>
            <a:r>
              <a:rPr lang="sk-SK" sz="3000" dirty="0" smtClean="0"/>
              <a:t>návštev </a:t>
            </a:r>
            <a:endParaRPr lang="en-US" sz="3000" dirty="0" smtClean="0"/>
          </a:p>
          <a:p>
            <a:pPr algn="ctr"/>
            <a:r>
              <a:rPr lang="sk-SK" sz="3000" dirty="0" smtClean="0"/>
              <a:t>zákazníkov</a:t>
            </a: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5"/>
          <a:stretch/>
        </p:blipFill>
        <p:spPr>
          <a:xfrm>
            <a:off x="7164288" y="1462763"/>
            <a:ext cx="1067770" cy="24189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2662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Starostlivos</a:t>
            </a:r>
            <a:r>
              <a:rPr lang="sk-SK" sz="3200" dirty="0" smtClean="0"/>
              <a:t>ť </a:t>
            </a:r>
            <a:r>
              <a:rPr lang="sk-SK" sz="3200" dirty="0" err="1" smtClean="0"/>
              <a:t>vs</a:t>
            </a:r>
            <a:r>
              <a:rPr lang="sk-SK" sz="3200" dirty="0" smtClean="0"/>
              <a:t>. Nákladovosť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152524" y="961054"/>
            <a:ext cx="2048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err="1" smtClean="0"/>
              <a:t>Call</a:t>
            </a:r>
            <a:r>
              <a:rPr lang="sk-SK" sz="2400" b="1" dirty="0" smtClean="0"/>
              <a:t> centrum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22719"/>
            <a:ext cx="3409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&gt; </a:t>
            </a:r>
            <a:r>
              <a:rPr lang="sk-SK" sz="3200" dirty="0" smtClean="0"/>
              <a:t>4 EUR </a:t>
            </a:r>
            <a:r>
              <a:rPr lang="en-US" sz="3200" dirty="0" smtClean="0"/>
              <a:t>/ </a:t>
            </a:r>
            <a:r>
              <a:rPr lang="en-US" sz="3200" dirty="0" err="1" smtClean="0"/>
              <a:t>kontakt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811810" y="1431446"/>
            <a:ext cx="3180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&lt; </a:t>
            </a:r>
            <a:r>
              <a:rPr lang="en-US" sz="3200" dirty="0" err="1" smtClean="0"/>
              <a:t>centy</a:t>
            </a:r>
            <a:r>
              <a:rPr lang="sk-SK" sz="3200" dirty="0" smtClean="0"/>
              <a:t> </a:t>
            </a:r>
            <a:r>
              <a:rPr lang="en-US" sz="3200" dirty="0" smtClean="0"/>
              <a:t>/ </a:t>
            </a:r>
            <a:r>
              <a:rPr lang="en-US" sz="3200" dirty="0" err="1" smtClean="0"/>
              <a:t>kontakt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234214" y="696141"/>
            <a:ext cx="2784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Self-service</a:t>
            </a:r>
            <a:endParaRPr lang="sk-SK" sz="2400" b="1" dirty="0" smtClean="0"/>
          </a:p>
          <a:p>
            <a:r>
              <a:rPr lang="en-US" sz="2400" b="1" dirty="0" smtClean="0"/>
              <a:t>(z</a:t>
            </a:r>
            <a:r>
              <a:rPr lang="sk-SK" sz="2400" b="1" dirty="0" err="1" smtClean="0"/>
              <a:t>ákaznícka</a:t>
            </a:r>
            <a:r>
              <a:rPr lang="sk-SK" sz="2400" b="1" dirty="0" smtClean="0"/>
              <a:t> zóna)</a:t>
            </a:r>
            <a:endParaRPr lang="en-US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7647" t="3476" r="14117" b="1693"/>
          <a:stretch/>
        </p:blipFill>
        <p:spPr>
          <a:xfrm>
            <a:off x="2339752" y="2211710"/>
            <a:ext cx="4176464" cy="25922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5276" y="2283718"/>
            <a:ext cx="2079230" cy="181588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 smtClean="0"/>
              <a:t>Za </a:t>
            </a:r>
            <a:r>
              <a:rPr lang="sk-SK" sz="1600" b="1" dirty="0"/>
              <a:t>2</a:t>
            </a:r>
            <a:r>
              <a:rPr lang="sk-SK" sz="1600" b="1" dirty="0" smtClean="0"/>
              <a:t> roky:</a:t>
            </a:r>
          </a:p>
          <a:p>
            <a:pPr algn="ctr"/>
            <a:endParaRPr lang="sk-SK" sz="1600" b="1" dirty="0" smtClean="0"/>
          </a:p>
          <a:p>
            <a:pPr algn="ctr"/>
            <a:r>
              <a:rPr lang="sk-SK" sz="1600" b="1" dirty="0" smtClean="0"/>
              <a:t>- </a:t>
            </a:r>
            <a:r>
              <a:rPr lang="en-US" sz="1600" b="1" dirty="0" smtClean="0"/>
              <a:t>30 000</a:t>
            </a:r>
            <a:r>
              <a:rPr lang="sk-SK" sz="1600" b="1" dirty="0" smtClean="0"/>
              <a:t> </a:t>
            </a:r>
            <a:r>
              <a:rPr lang="en-US" sz="1600" b="1" dirty="0" err="1" smtClean="0"/>
              <a:t>volan</a:t>
            </a:r>
            <a:r>
              <a:rPr lang="sk-SK" sz="1600" b="1" dirty="0" smtClean="0"/>
              <a:t>í mesačne</a:t>
            </a:r>
          </a:p>
          <a:p>
            <a:pPr algn="ctr"/>
            <a:endParaRPr lang="sk-SK" sz="1600" b="1" dirty="0" smtClean="0"/>
          </a:p>
          <a:p>
            <a:pPr algn="ctr"/>
            <a:r>
              <a:rPr lang="sk-SK" sz="1600" b="1" dirty="0" smtClean="0"/>
              <a:t>- </a:t>
            </a:r>
            <a:r>
              <a:rPr lang="en-US" sz="1600" b="1" dirty="0" smtClean="0"/>
              <a:t>2</a:t>
            </a:r>
            <a:r>
              <a:rPr lang="sk-SK" sz="1600" b="1" dirty="0"/>
              <a:t>4</a:t>
            </a:r>
            <a:r>
              <a:rPr lang="en-US" sz="1600" b="1" dirty="0" smtClean="0"/>
              <a:t> % </a:t>
            </a:r>
            <a:r>
              <a:rPr lang="en-US" sz="1600" b="1" dirty="0" err="1" smtClean="0"/>
              <a:t>vol</a:t>
            </a:r>
            <a:r>
              <a:rPr lang="sk-SK" sz="1600" b="1" dirty="0" smtClean="0"/>
              <a:t>a</a:t>
            </a:r>
            <a:r>
              <a:rPr lang="en-US" sz="1600" b="1" dirty="0" smtClean="0"/>
              <a:t>n</a:t>
            </a:r>
            <a:r>
              <a:rPr lang="sk-SK" sz="1600" b="1" dirty="0" smtClean="0"/>
              <a:t>í mesačne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317394"/>
            <a:ext cx="20792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600" b="1" dirty="0" smtClean="0"/>
              <a:t>Za </a:t>
            </a:r>
            <a:r>
              <a:rPr lang="sk-SK" sz="1600" b="1" dirty="0"/>
              <a:t>2</a:t>
            </a:r>
            <a:r>
              <a:rPr lang="sk-SK" sz="1600" b="1" dirty="0" smtClean="0"/>
              <a:t> roky:</a:t>
            </a:r>
          </a:p>
          <a:p>
            <a:pPr algn="ctr"/>
            <a:endParaRPr lang="sk-SK" sz="1600" b="1" dirty="0" smtClean="0"/>
          </a:p>
          <a:p>
            <a:pPr algn="ctr"/>
            <a:r>
              <a:rPr lang="en-US" sz="1600" b="1" dirty="0" smtClean="0"/>
              <a:t>+ 375 000</a:t>
            </a:r>
            <a:r>
              <a:rPr lang="sk-SK" sz="1600" b="1" dirty="0" smtClean="0"/>
              <a:t> </a:t>
            </a:r>
            <a:r>
              <a:rPr lang="en-US" sz="1600" b="1" dirty="0" smtClean="0"/>
              <a:t>n</a:t>
            </a:r>
            <a:r>
              <a:rPr lang="sk-SK" sz="1600" b="1" dirty="0" smtClean="0"/>
              <a:t>á</a:t>
            </a:r>
            <a:r>
              <a:rPr lang="en-US" sz="1600" b="1" dirty="0" smtClean="0"/>
              <a:t>v</a:t>
            </a:r>
            <a:r>
              <a:rPr lang="sk-SK" sz="1600" b="1" dirty="0" smtClean="0"/>
              <a:t>š</a:t>
            </a:r>
            <a:r>
              <a:rPr lang="en-US" sz="1600" b="1" dirty="0" err="1" smtClean="0"/>
              <a:t>tev</a:t>
            </a:r>
            <a:r>
              <a:rPr lang="sk-SK" sz="1600" b="1" dirty="0" smtClean="0"/>
              <a:t> mesačne </a:t>
            </a:r>
          </a:p>
          <a:p>
            <a:pPr algn="ctr"/>
            <a:endParaRPr lang="sk-SK" sz="1600" b="1" dirty="0" smtClean="0"/>
          </a:p>
          <a:p>
            <a:pPr algn="ctr"/>
            <a:r>
              <a:rPr lang="en-US" sz="1600" b="1" dirty="0" smtClean="0"/>
              <a:t>+ 71 % n</a:t>
            </a:r>
            <a:r>
              <a:rPr lang="sk-SK" sz="1600" b="1" dirty="0" err="1" smtClean="0"/>
              <a:t>ávštev</a:t>
            </a:r>
            <a:r>
              <a:rPr lang="sk-SK" sz="1600" b="1" dirty="0" smtClean="0"/>
              <a:t> mesačne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281320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0fd420e2f369681ff7d579defce5493287913"/>
</p:tagLst>
</file>

<file path=ppt/theme/theme1.xml><?xml version="1.0" encoding="utf-8"?>
<a:theme xmlns:a="http://schemas.openxmlformats.org/drawingml/2006/main" name="ORA_template_EN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ange_PPTTemplate_v3.potx" id="{7EFB1CC4-B630-4DC5-B88F-B33ED10FA70B}" vid="{E661C32F-4836-4DD1-B604-E27281C607A6}"/>
    </a:ext>
  </a:extLst>
</a:theme>
</file>

<file path=ppt/theme/theme2.xml><?xml version="1.0" encoding="utf-8"?>
<a:theme xmlns:a="http://schemas.openxmlformats.org/drawingml/2006/main" name="Orange Template - Black">
  <a:themeElements>
    <a:clrScheme name="Orange Black">
      <a:dk1>
        <a:srgbClr val="FFFFFF"/>
      </a:dk1>
      <a:lt1>
        <a:srgbClr val="000000"/>
      </a:lt1>
      <a:dk2>
        <a:srgbClr val="FF6600"/>
      </a:dk2>
      <a:lt2>
        <a:srgbClr val="8E908F"/>
      </a:lt2>
      <a:accent1>
        <a:srgbClr val="FF6600"/>
      </a:accent1>
      <a:accent2>
        <a:srgbClr val="323232"/>
      </a:accent2>
      <a:accent3>
        <a:srgbClr val="5C5C5C"/>
      </a:accent3>
      <a:accent4>
        <a:srgbClr val="8E908F"/>
      </a:accent4>
      <a:accent5>
        <a:srgbClr val="ADADAD"/>
      </a:accent5>
      <a:accent6>
        <a:srgbClr val="CCCCCC"/>
      </a:accent6>
      <a:hlink>
        <a:srgbClr val="000000"/>
      </a:hlink>
      <a:folHlink>
        <a:srgbClr val="000000"/>
      </a:folHlink>
    </a:clrScheme>
    <a:fontScheme name="Orange">
      <a:majorFont>
        <a:latin typeface="Helvetica 75"/>
        <a:ea typeface=""/>
        <a:cs typeface=""/>
      </a:majorFont>
      <a:minorFont>
        <a:latin typeface="Helvetica 75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ange_PPTTemplate_v3.potx" id="{7EFB1CC4-B630-4DC5-B88F-B33ED10FA70B}" vid="{E661C32F-4836-4DD1-B604-E27281C607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GMV_OrangeSlovakia</Template>
  <TotalTime>2562</TotalTime>
  <Words>630</Words>
  <Application>Microsoft Office PowerPoint</Application>
  <PresentationFormat>On-screen Show (16:9)</PresentationFormat>
  <Paragraphs>176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Helvetica 55 Roman</vt:lpstr>
      <vt:lpstr>Helvetica 75</vt:lpstr>
      <vt:lpstr>Helvetica 75 Bold</vt:lpstr>
      <vt:lpstr>Wingdings</vt:lpstr>
      <vt:lpstr>ORA_template_EN</vt:lpstr>
      <vt:lpstr>Orange Template - Black</vt:lpstr>
      <vt:lpstr>PowerPoint Presentation</vt:lpstr>
      <vt:lpstr>PowerPoint Presentation</vt:lpstr>
      <vt:lpstr>PowerPoint Presentation</vt:lpstr>
      <vt:lpstr>PowerPoint Presentation</vt:lpstr>
      <vt:lpstr>Súboj 2 svetov...... Korporácie vs. Vyzývatelia</vt:lpstr>
      <vt:lpstr> Na čo sa v self-service zamerať?</vt:lpstr>
      <vt:lpstr>Orange cesta.. Krok za krokom</vt:lpstr>
      <vt:lpstr> </vt:lpstr>
      <vt:lpstr>Starostlivosť vs. Nákladovosť</vt:lpstr>
      <vt:lpstr>PowerPoint Presentation</vt:lpstr>
      <vt:lpstr>PowerPoint Presentation</vt:lpstr>
      <vt:lpstr>Self-service = Výborná stratégia</vt:lpstr>
      <vt:lpstr>PowerPoint Presentation</vt:lpstr>
    </vt:vector>
  </TitlesOfParts>
  <Company>Orange Slovensko,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LUKACKOVALuciaOSK</dc:creator>
  <cp:lastModifiedBy>LAZNICKAJiri</cp:lastModifiedBy>
  <cp:revision>146</cp:revision>
  <cp:lastPrinted>2013-05-24T16:35:47Z</cp:lastPrinted>
  <dcterms:created xsi:type="dcterms:W3CDTF">2016-10-18T07:40:17Z</dcterms:created>
  <dcterms:modified xsi:type="dcterms:W3CDTF">2016-10-25T21:17:16Z</dcterms:modified>
</cp:coreProperties>
</file>