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000" r:id="rId2"/>
    <p:sldMasterId id="2147484012" r:id="rId3"/>
  </p:sldMasterIdLst>
  <p:notesMasterIdLst>
    <p:notesMasterId r:id="rId19"/>
  </p:notesMasterIdLst>
  <p:handoutMasterIdLst>
    <p:handoutMasterId r:id="rId20"/>
  </p:handoutMasterIdLst>
  <p:sldIdLst>
    <p:sldId id="786" r:id="rId4"/>
    <p:sldId id="788" r:id="rId5"/>
    <p:sldId id="771" r:id="rId6"/>
    <p:sldId id="778" r:id="rId7"/>
    <p:sldId id="772" r:id="rId8"/>
    <p:sldId id="773" r:id="rId9"/>
    <p:sldId id="784" r:id="rId10"/>
    <p:sldId id="780" r:id="rId11"/>
    <p:sldId id="785" r:id="rId12"/>
    <p:sldId id="775" r:id="rId13"/>
    <p:sldId id="783" r:id="rId14"/>
    <p:sldId id="776" r:id="rId15"/>
    <p:sldId id="777" r:id="rId16"/>
    <p:sldId id="779" r:id="rId17"/>
    <p:sldId id="787" r:id="rId1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275C"/>
    <a:srgbClr val="FFFFFF"/>
    <a:srgbClr val="003881"/>
    <a:srgbClr val="99CCFF"/>
    <a:srgbClr val="FF6600"/>
    <a:srgbClr val="EAEAEA"/>
    <a:srgbClr val="DDDDDD"/>
    <a:srgbClr val="CCE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6" autoAdjust="0"/>
    <p:restoredTop sz="89725" autoAdjust="0"/>
  </p:normalViewPr>
  <p:slideViewPr>
    <p:cSldViewPr>
      <p:cViewPr>
        <p:scale>
          <a:sx n="70" d="100"/>
          <a:sy n="70" d="100"/>
        </p:scale>
        <p:origin x="-2754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ndera\Documents\po&#269;ty%20&#225;ut_hist_199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nbs.sk\DFS\Public\OMP\OMEA\DATABAZA_NBS\03_PRICES\NIPEforecas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nbs.sk\DFS\Public\OMP\OMEA\DATABAZA\tomas\predikcie_graf_minmax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nbs.sk\DFS\Public\OMP\OMEA\DATABAZA\tomas\predikcie_graf_minmax_inf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51717048552948E-2"/>
          <c:y val="3.3689053480272887E-2"/>
          <c:w val="0.90925729943649003"/>
          <c:h val="0.68400679989237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'Vplyv automobiliek 2'!$C$4</c:f>
              <c:strCache>
                <c:ptCount val="1"/>
                <c:pt idx="0">
                  <c:v>Rast HDP bez vplyvu JLR (%)</c:v>
                </c:pt>
              </c:strCache>
            </c:strRef>
          </c:tx>
          <c:invertIfNegative val="0"/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'Vplyv automobiliek 2'!$D$3:$G$3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'Vplyv automobiliek 2'!$D$4:$G$4</c:f>
              <c:numCache>
                <c:formatCode>0.0</c:formatCode>
                <c:ptCount val="4"/>
                <c:pt idx="0">
                  <c:v>3.5950030659229242</c:v>
                </c:pt>
                <c:pt idx="1">
                  <c:v>3.35656621202412</c:v>
                </c:pt>
                <c:pt idx="2">
                  <c:v>3.2256860708190231</c:v>
                </c:pt>
                <c:pt idx="3">
                  <c:v>3.9976626068959717</c:v>
                </c:pt>
              </c:numCache>
            </c:numRef>
          </c:val>
        </c:ser>
        <c:ser>
          <c:idx val="1"/>
          <c:order val="1"/>
          <c:tx>
            <c:strRef>
              <c:f>'Vplyv automobiliek 2'!$C$5</c:f>
              <c:strCache>
                <c:ptCount val="1"/>
                <c:pt idx="0">
                  <c:v>Vplyv investície JLR (p.b.)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numRef>
              <c:f>'Vplyv automobiliek 2'!$D$3:$G$3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'Vplyv automobiliek 2'!$D$5:$G$5</c:f>
              <c:numCache>
                <c:formatCode>0.0</c:formatCode>
                <c:ptCount val="4"/>
                <c:pt idx="0">
                  <c:v>0</c:v>
                </c:pt>
                <c:pt idx="1">
                  <c:v>0.17273725009596319</c:v>
                </c:pt>
                <c:pt idx="2">
                  <c:v>0.1136245073257669</c:v>
                </c:pt>
                <c:pt idx="3">
                  <c:v>0.19392920845186268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72165248"/>
        <c:axId val="72166784"/>
      </c:barChart>
      <c:lineChart>
        <c:grouping val="standard"/>
        <c:varyColors val="0"/>
        <c:ser>
          <c:idx val="3"/>
          <c:order val="2"/>
          <c:tx>
            <c:strRef>
              <c:f>'Vplyv automobiliek 2'!$C$7</c:f>
              <c:strCache>
                <c:ptCount val="1"/>
                <c:pt idx="0">
                  <c:v>Rast HDP podľa NBS P3Q-2016 (%)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'Vplyv automobiliek 2'!$D$7:$G$7</c:f>
              <c:numCache>
                <c:formatCode>0.0</c:formatCode>
                <c:ptCount val="4"/>
                <c:pt idx="0">
                  <c:v>3.5950030659229242</c:v>
                </c:pt>
                <c:pt idx="1">
                  <c:v>3.5293034621200832</c:v>
                </c:pt>
                <c:pt idx="2">
                  <c:v>3.33931057814479</c:v>
                </c:pt>
                <c:pt idx="3">
                  <c:v>4.1915918153478344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65248"/>
        <c:axId val="72166784"/>
      </c:lineChart>
      <c:catAx>
        <c:axId val="7216524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low"/>
        <c:crossAx val="72166784"/>
        <c:crosses val="autoZero"/>
        <c:auto val="1"/>
        <c:lblAlgn val="ctr"/>
        <c:lblOffset val="100"/>
        <c:noMultiLvlLbl val="0"/>
      </c:catAx>
      <c:valAx>
        <c:axId val="72166784"/>
        <c:scaling>
          <c:orientation val="minMax"/>
          <c:min val="1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crossAx val="72165248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1.7813428504604087E-2"/>
          <c:y val="0.80867309499931861"/>
          <c:w val="0.98008902506784534"/>
          <c:h val="0.19132690500068139"/>
        </c:manualLayout>
      </c:layout>
      <c:overlay val="0"/>
      <c:txPr>
        <a:bodyPr/>
        <a:lstStyle/>
        <a:p>
          <a:pPr>
            <a:defRPr sz="11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Book Antiqua" panose="02040602050305030304" pitchFamily="18" charset="0"/>
        </a:defRPr>
      </a:pPr>
      <a:endParaRPr lang="sk-SK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378490281745064E-2"/>
          <c:y val="3.6869279775475459E-2"/>
          <c:w val="0.8871185019343405"/>
          <c:h val="0.682921270855944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'Vplyv automobiliek 2'!$C$13</c:f>
              <c:strCache>
                <c:ptCount val="1"/>
                <c:pt idx="0">
                  <c:v>Rast investícií bez vplyvu JLR (%)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6.7398604901948295E-3"/>
                  <c:y val="-2.26114477308789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'Vplyv automobiliek 2'!$D$3:$G$3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'Vplyv automobiliek 2'!$D$13:$G$13</c:f>
              <c:numCache>
                <c:formatCode>0.0</c:formatCode>
                <c:ptCount val="4"/>
                <c:pt idx="0">
                  <c:v>13.970922066291067</c:v>
                </c:pt>
                <c:pt idx="1">
                  <c:v>-0.39236798570426856</c:v>
                </c:pt>
                <c:pt idx="2">
                  <c:v>4.0233917330976681</c:v>
                </c:pt>
                <c:pt idx="3">
                  <c:v>5.3652904398146859</c:v>
                </c:pt>
              </c:numCache>
            </c:numRef>
          </c:val>
        </c:ser>
        <c:ser>
          <c:idx val="1"/>
          <c:order val="1"/>
          <c:tx>
            <c:strRef>
              <c:f>'Vplyv automobiliek 2'!$C$14</c:f>
              <c:strCache>
                <c:ptCount val="1"/>
                <c:pt idx="0">
                  <c:v>Vplyv investície JLR (p.b.)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numRef>
              <c:f>'Vplyv automobiliek 2'!$D$3:$G$3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'Vplyv automobiliek 2'!$D$14:$G$14</c:f>
              <c:numCache>
                <c:formatCode>0.0</c:formatCode>
                <c:ptCount val="4"/>
                <c:pt idx="0">
                  <c:v>0</c:v>
                </c:pt>
                <c:pt idx="1">
                  <c:v>1.2731836720254393</c:v>
                </c:pt>
                <c:pt idx="2">
                  <c:v>1.7052811970294215</c:v>
                </c:pt>
                <c:pt idx="3">
                  <c:v>0.45714244372281598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72742784"/>
        <c:axId val="72744320"/>
      </c:barChart>
      <c:lineChart>
        <c:grouping val="standard"/>
        <c:varyColors val="0"/>
        <c:ser>
          <c:idx val="3"/>
          <c:order val="2"/>
          <c:tx>
            <c:strRef>
              <c:f>'Vplyv automobiliek 2'!$C$16</c:f>
              <c:strCache>
                <c:ptCount val="1"/>
                <c:pt idx="0">
                  <c:v>Rast investícií podľa NBS P3Q-2016 (%)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5.1809891355571687E-2"/>
                  <c:y val="-8.5413942610365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330290456973087E-2"/>
                  <c:y val="-6.9263794930182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'Vplyv automobiliek 2'!$D$3:$G$3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'Vplyv automobiliek 2'!$D$16:$G$16</c:f>
              <c:numCache>
                <c:formatCode>0.0</c:formatCode>
                <c:ptCount val="4"/>
                <c:pt idx="0">
                  <c:v>13.970922066291067</c:v>
                </c:pt>
                <c:pt idx="1">
                  <c:v>0.88081568632117069</c:v>
                </c:pt>
                <c:pt idx="2">
                  <c:v>5.7286729301270896</c:v>
                </c:pt>
                <c:pt idx="3">
                  <c:v>5.8224328835375019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742784"/>
        <c:axId val="72744320"/>
      </c:lineChart>
      <c:catAx>
        <c:axId val="7274278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low"/>
        <c:crossAx val="72744320"/>
        <c:crosses val="autoZero"/>
        <c:auto val="1"/>
        <c:lblAlgn val="ctr"/>
        <c:lblOffset val="100"/>
        <c:noMultiLvlLbl val="0"/>
      </c:catAx>
      <c:valAx>
        <c:axId val="7274432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crossAx val="72742784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82007946410512789"/>
          <c:w val="0.99634137021894464"/>
          <c:h val="0.16377062092815897"/>
        </c:manualLayout>
      </c:layout>
      <c:overlay val="0"/>
      <c:txPr>
        <a:bodyPr/>
        <a:lstStyle/>
        <a:p>
          <a:pPr>
            <a:defRPr sz="11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Book Antiqua" panose="02040602050305030304" pitchFamily="18" charset="0"/>
        </a:defRPr>
      </a:pPr>
      <a:endParaRPr lang="sk-SK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68714950915375"/>
          <c:y val="3.9556126135629699E-2"/>
          <c:w val="0.87452187069406284"/>
          <c:h val="0.68316527314995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'Vplyv automobiliek 2'!$C$22</c:f>
              <c:strCache>
                <c:ptCount val="1"/>
                <c:pt idx="0">
                  <c:v>Rast exportu bez vplyvu JLR (%)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0"/>
                  <c:y val="2.64766573866329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7.94299721598989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'Vplyv automobiliek 2'!$D$3:$G$3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'Vplyv automobiliek 2'!$D$22:$G$22</c:f>
              <c:numCache>
                <c:formatCode>0.0</c:formatCode>
                <c:ptCount val="4"/>
                <c:pt idx="0">
                  <c:v>6.9987439192868806</c:v>
                </c:pt>
                <c:pt idx="1">
                  <c:v>5.2356013106398223</c:v>
                </c:pt>
                <c:pt idx="2">
                  <c:v>5.7680603423021921</c:v>
                </c:pt>
                <c:pt idx="3">
                  <c:v>6.7660157562332586</c:v>
                </c:pt>
              </c:numCache>
            </c:numRef>
          </c:val>
        </c:ser>
        <c:ser>
          <c:idx val="1"/>
          <c:order val="1"/>
          <c:tx>
            <c:strRef>
              <c:f>'Vplyv automobiliek 2'!$C$23</c:f>
              <c:strCache>
                <c:ptCount val="1"/>
                <c:pt idx="0">
                  <c:v>Vplyv investície JLR (p.b.)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numRef>
              <c:f>'Vplyv automobiliek 2'!$D$3:$G$3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'Vplyv automobiliek 2'!$D$23:$G$23</c:f>
              <c:numCache>
                <c:formatCode>0.0</c:formatCode>
                <c:ptCount val="4"/>
                <c:pt idx="0">
                  <c:v>0</c:v>
                </c:pt>
                <c:pt idx="1">
                  <c:v>7.4819203184830485E-3</c:v>
                </c:pt>
                <c:pt idx="2">
                  <c:v>-1.4301818298889657E-2</c:v>
                </c:pt>
                <c:pt idx="3">
                  <c:v>0.9658781239383103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74905856"/>
        <c:axId val="74780672"/>
      </c:barChart>
      <c:lineChart>
        <c:grouping val="standard"/>
        <c:varyColors val="0"/>
        <c:ser>
          <c:idx val="3"/>
          <c:order val="2"/>
          <c:tx>
            <c:strRef>
              <c:f>'Vplyv automobiliek 2'!$C$25</c:f>
              <c:strCache>
                <c:ptCount val="1"/>
                <c:pt idx="0">
                  <c:v>Rast exportu podľa NBS P3Q-2016 (%)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'Vplyv automobiliek 2'!$D$3:$G$3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'Vplyv automobiliek 2'!$D$25:$G$25</c:f>
              <c:numCache>
                <c:formatCode>0.0</c:formatCode>
                <c:ptCount val="4"/>
                <c:pt idx="0">
                  <c:v>6.9987439192868806</c:v>
                </c:pt>
                <c:pt idx="1">
                  <c:v>5.2430832309583053</c:v>
                </c:pt>
                <c:pt idx="2">
                  <c:v>5.7537585240033025</c:v>
                </c:pt>
                <c:pt idx="3">
                  <c:v>7.7318938801715689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05856"/>
        <c:axId val="74780672"/>
      </c:lineChart>
      <c:catAx>
        <c:axId val="74905856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low"/>
        <c:crossAx val="74780672"/>
        <c:crosses val="autoZero"/>
        <c:auto val="1"/>
        <c:lblAlgn val="ctr"/>
        <c:lblOffset val="100"/>
        <c:noMultiLvlLbl val="0"/>
      </c:catAx>
      <c:valAx>
        <c:axId val="74780672"/>
        <c:scaling>
          <c:orientation val="minMax"/>
          <c:max val="12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crossAx val="74905856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8.7789488036682795E-2"/>
          <c:y val="0.79627705233283275"/>
          <c:w val="0.87252174000868599"/>
          <c:h val="0.19916736943336139"/>
        </c:manualLayout>
      </c:layout>
      <c:overlay val="0"/>
      <c:txPr>
        <a:bodyPr/>
        <a:lstStyle/>
        <a:p>
          <a:pPr>
            <a:defRPr sz="1100"/>
          </a:pPr>
          <a:endParaRPr lang="sk-SK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Book Antiqua" panose="02040602050305030304" pitchFamily="18" charset="0"/>
        </a:defRPr>
      </a:pPr>
      <a:endParaRPr lang="sk-SK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9088892769801E-2"/>
          <c:y val="0.11158573928258968"/>
          <c:w val="0.8654485168839855"/>
          <c:h val="0.688382944372008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VW</c:v>
                </c:pt>
              </c:strCache>
            </c:strRef>
          </c:tx>
          <c:invertIfNegative val="0"/>
          <c:cat>
            <c:numRef>
              <c:f>Sheet1!$C$1:$AD$1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Sheet1!$C$2:$AD$2</c:f>
              <c:numCache>
                <c:formatCode>General</c:formatCode>
                <c:ptCount val="28"/>
                <c:pt idx="0">
                  <c:v>2009</c:v>
                </c:pt>
                <c:pt idx="1">
                  <c:v>6000</c:v>
                </c:pt>
                <c:pt idx="2">
                  <c:v>19700</c:v>
                </c:pt>
                <c:pt idx="3" formatCode="#,##0">
                  <c:v>30200</c:v>
                </c:pt>
                <c:pt idx="4" formatCode="#,##0">
                  <c:v>40885</c:v>
                </c:pt>
                <c:pt idx="5" formatCode="#,##0">
                  <c:v>125089</c:v>
                </c:pt>
                <c:pt idx="6" formatCode="#,##0">
                  <c:v>126503</c:v>
                </c:pt>
                <c:pt idx="7" formatCode="#,##0">
                  <c:v>180803</c:v>
                </c:pt>
                <c:pt idx="8" formatCode="#,##0">
                  <c:v>181618</c:v>
                </c:pt>
                <c:pt idx="9" formatCode="#,##0">
                  <c:v>225442</c:v>
                </c:pt>
                <c:pt idx="10" formatCode="#,##0">
                  <c:v>281160</c:v>
                </c:pt>
                <c:pt idx="11" formatCode="#,##0">
                  <c:v>223542</c:v>
                </c:pt>
                <c:pt idx="12" formatCode="#,##0">
                  <c:v>218349</c:v>
                </c:pt>
                <c:pt idx="13" formatCode="#,##0">
                  <c:v>238680</c:v>
                </c:pt>
                <c:pt idx="14" formatCode="#,##0">
                  <c:v>246071</c:v>
                </c:pt>
                <c:pt idx="15" formatCode="#,##0">
                  <c:v>184276</c:v>
                </c:pt>
                <c:pt idx="16" formatCode="#,##0">
                  <c:v>108140</c:v>
                </c:pt>
                <c:pt idx="17" formatCode="#,##0">
                  <c:v>146283</c:v>
                </c:pt>
                <c:pt idx="18" formatCode="#,##0">
                  <c:v>209513</c:v>
                </c:pt>
                <c:pt idx="19" formatCode="#,##0">
                  <c:v>419555</c:v>
                </c:pt>
                <c:pt idx="20" formatCode="#,##0">
                  <c:v>425718</c:v>
                </c:pt>
                <c:pt idx="21" formatCode="#,##0">
                  <c:v>394474</c:v>
                </c:pt>
                <c:pt idx="22" formatCode="#,##0">
                  <c:v>400000</c:v>
                </c:pt>
                <c:pt idx="23">
                  <c:v>408000</c:v>
                </c:pt>
                <c:pt idx="24">
                  <c:v>416160</c:v>
                </c:pt>
                <c:pt idx="25">
                  <c:v>466160</c:v>
                </c:pt>
                <c:pt idx="26">
                  <c:v>546160</c:v>
                </c:pt>
                <c:pt idx="27">
                  <c:v>557083.19999999995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PSA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Sheet1!$C$1:$AD$1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Sheet1!$C$4:$AD$4</c:f>
              <c:numCache>
                <c:formatCode>#,##0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52000</c:v>
                </c:pt>
                <c:pt idx="14">
                  <c:v>180000</c:v>
                </c:pt>
                <c:pt idx="15">
                  <c:v>190000</c:v>
                </c:pt>
                <c:pt idx="16">
                  <c:v>205000</c:v>
                </c:pt>
                <c:pt idx="17">
                  <c:v>186150</c:v>
                </c:pt>
                <c:pt idx="18">
                  <c:v>178000</c:v>
                </c:pt>
                <c:pt idx="19">
                  <c:v>215000</c:v>
                </c:pt>
                <c:pt idx="20">
                  <c:v>249000</c:v>
                </c:pt>
                <c:pt idx="21">
                  <c:v>256200</c:v>
                </c:pt>
                <c:pt idx="22">
                  <c:v>303000</c:v>
                </c:pt>
                <c:pt idx="23">
                  <c:v>300000</c:v>
                </c:pt>
                <c:pt idx="24">
                  <c:v>360000</c:v>
                </c:pt>
                <c:pt idx="25" formatCode="General">
                  <c:v>367200</c:v>
                </c:pt>
                <c:pt idx="26" formatCode="General">
                  <c:v>374544</c:v>
                </c:pt>
                <c:pt idx="27" formatCode="General">
                  <c:v>382034.88</c:v>
                </c:pt>
              </c:numCache>
            </c:numRef>
          </c:val>
        </c:ser>
        <c:ser>
          <c:idx val="1"/>
          <c:order val="2"/>
          <c:tx>
            <c:strRef>
              <c:f>Sheet1!$A$3</c:f>
              <c:strCache>
                <c:ptCount val="1"/>
                <c:pt idx="0">
                  <c:v>KIA</c:v>
                </c:pt>
              </c:strCache>
            </c:strRef>
          </c:tx>
          <c:invertIfNegative val="0"/>
          <c:cat>
            <c:numRef>
              <c:f>Sheet1!$C$1:$AD$1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Sheet1!$C$3:$AD$3</c:f>
              <c:numCache>
                <c:formatCode>#,##0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4700</c:v>
                </c:pt>
                <c:pt idx="14">
                  <c:v>145000</c:v>
                </c:pt>
                <c:pt idx="15">
                  <c:v>201500</c:v>
                </c:pt>
                <c:pt idx="16">
                  <c:v>150000</c:v>
                </c:pt>
                <c:pt idx="17">
                  <c:v>229500</c:v>
                </c:pt>
                <c:pt idx="18">
                  <c:v>252250</c:v>
                </c:pt>
                <c:pt idx="19">
                  <c:v>292000</c:v>
                </c:pt>
                <c:pt idx="20">
                  <c:v>313000</c:v>
                </c:pt>
                <c:pt idx="21">
                  <c:v>323000</c:v>
                </c:pt>
                <c:pt idx="22">
                  <c:v>338000</c:v>
                </c:pt>
                <c:pt idx="23" formatCode="General">
                  <c:v>344760</c:v>
                </c:pt>
                <c:pt idx="24" formatCode="General">
                  <c:v>351655.2</c:v>
                </c:pt>
                <c:pt idx="25" formatCode="General">
                  <c:v>358688.304</c:v>
                </c:pt>
                <c:pt idx="26" formatCode="General">
                  <c:v>365862.07008000003</c:v>
                </c:pt>
                <c:pt idx="27" formatCode="General">
                  <c:v>373179.31148160005</c:v>
                </c:pt>
              </c:numCache>
            </c:numRef>
          </c:val>
        </c:ser>
        <c:ser>
          <c:idx val="4"/>
          <c:order val="3"/>
          <c:tx>
            <c:v>JLR</c:v>
          </c:tx>
          <c:invertIfNegative val="0"/>
          <c:val>
            <c:numRef>
              <c:f>Sheet1!$C$6:$AD$6</c:f>
              <c:numCache>
                <c:formatCode>General</c:formatCode>
                <c:ptCount val="28"/>
                <c:pt idx="25">
                  <c:v>30000</c:v>
                </c:pt>
                <c:pt idx="26">
                  <c:v>122000</c:v>
                </c:pt>
                <c:pt idx="27">
                  <c:v>150000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65168128"/>
        <c:axId val="65169664"/>
      </c:barChart>
      <c:catAx>
        <c:axId val="6516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sk-SK"/>
          </a:p>
        </c:txPr>
        <c:crossAx val="65169664"/>
        <c:crosses val="autoZero"/>
        <c:auto val="1"/>
        <c:lblAlgn val="ctr"/>
        <c:lblOffset val="100"/>
        <c:noMultiLvlLbl val="0"/>
      </c:catAx>
      <c:valAx>
        <c:axId val="6516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6516812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902668416447942E-3"/>
                <c:y val="2.8252405949256338E-2"/>
              </c:manualLayout>
            </c:layout>
            <c:tx>
              <c:rich>
                <a:bodyPr rot="0" vert="horz"/>
                <a:lstStyle/>
                <a:p>
                  <a:pPr>
                    <a:defRPr b="0"/>
                  </a:pPr>
                  <a:r>
                    <a:rPr lang="sk-SK" dirty="0" smtClean="0"/>
                    <a:t>Mil.</a:t>
                  </a:r>
                  <a:r>
                    <a:rPr lang="sk-SK" baseline="0" dirty="0" smtClean="0"/>
                    <a:t> kusov</a:t>
                  </a:r>
                  <a:endParaRPr lang="sk-SK" dirty="0"/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2.937352246557005E-2"/>
          <c:y val="0.87513573165436298"/>
          <c:w val="0.95514173228346455"/>
          <c:h val="0.11457750072907553"/>
        </c:manualLayout>
      </c:layout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89330011292442E-2"/>
          <c:y val="4.0843971896124077E-2"/>
          <c:w val="0.87364515761921036"/>
          <c:h val="0.749888338589959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'Scenár Brexit 09_2016_ppt_BR'!$B$4</c:f>
              <c:strCache>
                <c:ptCount val="1"/>
                <c:pt idx="0">
                  <c:v>Úrokové sadzby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'Scenár Brexit 09_2016_ppt_BR'!$C$3:$G$3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'Scenár Brexit 09_2016_ppt_BR'!$C$4:$G$4</c:f>
              <c:numCache>
                <c:formatCode>0.00_ ;\-0.00\ </c:formatCode>
                <c:ptCount val="3"/>
                <c:pt idx="0">
                  <c:v>4.2540163670565789E-3</c:v>
                </c:pt>
                <c:pt idx="1">
                  <c:v>3.8913182422817272E-3</c:v>
                </c:pt>
                <c:pt idx="2">
                  <c:v>5.3292312041293144E-3</c:v>
                </c:pt>
              </c:numCache>
            </c:numRef>
          </c:val>
        </c:ser>
        <c:ser>
          <c:idx val="2"/>
          <c:order val="1"/>
          <c:tx>
            <c:strRef>
              <c:f>'Scenár Brexit 09_2016_ppt_BR'!$B$6</c:f>
              <c:strCache>
                <c:ptCount val="1"/>
                <c:pt idx="0">
                  <c:v>Výmenný kurz</c:v>
                </c:pt>
              </c:strCache>
            </c:strRef>
          </c:tx>
          <c:spPr>
            <a:solidFill>
              <a:srgbClr val="0070C0">
                <a:alpha val="99000"/>
              </a:srgbClr>
            </a:solidFill>
          </c:spPr>
          <c:invertIfNegative val="0"/>
          <c:cat>
            <c:numRef>
              <c:f>'Scenár Brexit 09_2016_ppt_BR'!$C$3:$G$3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'Scenár Brexit 09_2016_ppt_BR'!$C$6:$G$6</c:f>
              <c:numCache>
                <c:formatCode>0.00_ ;\-0.00\ </c:formatCode>
                <c:ptCount val="3"/>
                <c:pt idx="0">
                  <c:v>-2.0700725594622327E-3</c:v>
                </c:pt>
                <c:pt idx="1">
                  <c:v>-1.8189428754482151E-2</c:v>
                </c:pt>
                <c:pt idx="2">
                  <c:v>-1.6076626642117731E-2</c:v>
                </c:pt>
              </c:numCache>
            </c:numRef>
          </c:val>
        </c:ser>
        <c:ser>
          <c:idx val="3"/>
          <c:order val="2"/>
          <c:tx>
            <c:strRef>
              <c:f>'Scenár Brexit 09_2016_ppt_BR'!$B$9</c:f>
              <c:strCache>
                <c:ptCount val="1"/>
                <c:pt idx="0">
                  <c:v>Zahraničný dopyt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'Scenár Brexit 09_2016_ppt_BR'!$C$3:$G$3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'Scenár Brexit 09_2016_ppt_BR'!$C$9:$G$9</c:f>
              <c:numCache>
                <c:formatCode>0.00_ ;\-0.00\ </c:formatCode>
                <c:ptCount val="3"/>
                <c:pt idx="0">
                  <c:v>-9.3359034946544739E-2</c:v>
                </c:pt>
                <c:pt idx="1">
                  <c:v>-0.26257117413625508</c:v>
                </c:pt>
                <c:pt idx="2">
                  <c:v>-3.1272086050506687E-2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512512"/>
        <c:axId val="82518400"/>
      </c:barChart>
      <c:lineChart>
        <c:grouping val="standard"/>
        <c:varyColors val="0"/>
        <c:ser>
          <c:idx val="4"/>
          <c:order val="3"/>
          <c:tx>
            <c:strRef>
              <c:f>'Scenár Brexit 09_2016_ppt_BR'!$B$10</c:f>
              <c:strCache>
                <c:ptCount val="1"/>
                <c:pt idx="0">
                  <c:v>Celkový dopad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1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3.250494961732809E-2"/>
                  <c:y val="-8.109220343160458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594958777813895E-2"/>
                  <c:y val="4.05461017158024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549954197570994E-2"/>
                  <c:y val="-1.621844068632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sk-SK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'Scenár Brexit 09_2016_ppt_BR'!$C$14:$G$14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'Scenár Brexit 09_2016_ppt_BR'!$C$10:$G$10</c:f>
              <c:numCache>
                <c:formatCode>0.00_ ;\-0.00\ </c:formatCode>
                <c:ptCount val="3"/>
                <c:pt idx="0">
                  <c:v>-9.1175091138950393E-2</c:v>
                </c:pt>
                <c:pt idx="1">
                  <c:v>-0.2768692846484555</c:v>
                </c:pt>
                <c:pt idx="2">
                  <c:v>-4.2019481488495103E-2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512512"/>
        <c:axId val="82518400"/>
      </c:lineChart>
      <c:catAx>
        <c:axId val="82512512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low"/>
        <c:crossAx val="82518400"/>
        <c:crosses val="autoZero"/>
        <c:auto val="1"/>
        <c:lblAlgn val="ctr"/>
        <c:lblOffset val="100"/>
        <c:noMultiLvlLbl val="0"/>
      </c:catAx>
      <c:valAx>
        <c:axId val="8251840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0_ ;\-0.00\ " sourceLinked="1"/>
        <c:majorTickMark val="out"/>
        <c:minorTickMark val="none"/>
        <c:tickLblPos val="nextTo"/>
        <c:crossAx val="82512512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2795772771386033"/>
          <c:y val="0.87482439899266973"/>
          <c:w val="0.79623231593560639"/>
          <c:h val="0.1067239613322165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sk-S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443221765553E-2"/>
          <c:y val="5.0236537190341407E-2"/>
          <c:w val="0.87506025380931718"/>
          <c:h val="0.659708324932778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'DPg2'!$B$38</c:f>
              <c:strCache>
                <c:ptCount val="1"/>
                <c:pt idx="0">
                  <c:v>Potraviny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'DPg2'!$F$37:$H$37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'DPg2'!$F$38:$H$38</c:f>
              <c:numCache>
                <c:formatCode>0.00</c:formatCode>
                <c:ptCount val="3"/>
                <c:pt idx="0">
                  <c:v>-0.1251735037366537</c:v>
                </c:pt>
                <c:pt idx="1">
                  <c:v>-0.26946612003939452</c:v>
                </c:pt>
                <c:pt idx="2">
                  <c:v>-6.5064311644206341E-2</c:v>
                </c:pt>
              </c:numCache>
            </c:numRef>
          </c:val>
        </c:ser>
        <c:ser>
          <c:idx val="1"/>
          <c:order val="1"/>
          <c:tx>
            <c:strRef>
              <c:f>'DPg2'!$B$39</c:f>
              <c:strCache>
                <c:ptCount val="1"/>
                <c:pt idx="0">
                  <c:v>Energie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'DPg2'!$F$37:$H$37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'DPg2'!$F$39:$H$39</c:f>
              <c:numCache>
                <c:formatCode>0.00</c:formatCode>
                <c:ptCount val="3"/>
                <c:pt idx="0">
                  <c:v>-3.1196294933912849E-3</c:v>
                </c:pt>
                <c:pt idx="1">
                  <c:v>0.10194924378749659</c:v>
                </c:pt>
                <c:pt idx="2">
                  <c:v>5.0616352313623068E-2</c:v>
                </c:pt>
              </c:numCache>
            </c:numRef>
          </c:val>
        </c:ser>
        <c:ser>
          <c:idx val="2"/>
          <c:order val="2"/>
          <c:tx>
            <c:strRef>
              <c:f>'DPg2'!$B$40</c:f>
              <c:strCache>
                <c:ptCount val="1"/>
                <c:pt idx="0">
                  <c:v>Čistá inflácia bez pohonných látok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'DPg2'!$F$37:$H$37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'DPg2'!$F$40:$H$40</c:f>
              <c:numCache>
                <c:formatCode>0.00</c:formatCode>
                <c:ptCount val="3"/>
                <c:pt idx="0">
                  <c:v>-3.4602800031098613E-2</c:v>
                </c:pt>
                <c:pt idx="1">
                  <c:v>4.3867285856584504E-2</c:v>
                </c:pt>
                <c:pt idx="2">
                  <c:v>-6.7210034739966007E-2</c:v>
                </c:pt>
              </c:numCache>
            </c:numRef>
          </c:val>
        </c:ser>
        <c:ser>
          <c:idx val="3"/>
          <c:order val="3"/>
          <c:tx>
            <c:strRef>
              <c:f>'DPg2'!$B$41</c:f>
              <c:strCache>
                <c:ptCount val="1"/>
                <c:pt idx="0">
                  <c:v>Administratívne ceny bez energií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'DPg2'!$F$37:$H$37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'DPg2'!$F$41:$H$41</c:f>
              <c:numCache>
                <c:formatCode>0.00</c:formatCode>
                <c:ptCount val="3"/>
                <c:pt idx="0">
                  <c:v>8.6982114559397139E-3</c:v>
                </c:pt>
                <c:pt idx="1">
                  <c:v>1.0111090079142598E-2</c:v>
                </c:pt>
                <c:pt idx="2">
                  <c:v>-2.3581247474490037E-2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63923712"/>
        <c:axId val="63925632"/>
      </c:barChart>
      <c:lineChart>
        <c:grouping val="standard"/>
        <c:varyColors val="0"/>
        <c:ser>
          <c:idx val="4"/>
          <c:order val="4"/>
          <c:tx>
            <c:strRef>
              <c:f>'DPg2'!$B$42</c:f>
              <c:strCache>
                <c:ptCount val="1"/>
                <c:pt idx="0">
                  <c:v>HICP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'DPg2'!$F$37:$H$37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'DPg2'!$F$42:$H$42</c:f>
              <c:numCache>
                <c:formatCode>0.00</c:formatCode>
                <c:ptCount val="3"/>
                <c:pt idx="0">
                  <c:v>-0.15174846725331292</c:v>
                </c:pt>
                <c:pt idx="1">
                  <c:v>-0.10567449518322292</c:v>
                </c:pt>
                <c:pt idx="2">
                  <c:v>-0.10546288009392413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923712"/>
        <c:axId val="63925632"/>
      </c:lineChart>
      <c:catAx>
        <c:axId val="6392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63925632"/>
        <c:crosses val="autoZero"/>
        <c:auto val="1"/>
        <c:lblAlgn val="ctr"/>
        <c:lblOffset val="100"/>
        <c:noMultiLvlLbl val="0"/>
      </c:catAx>
      <c:valAx>
        <c:axId val="63925632"/>
        <c:scaling>
          <c:orientation val="minMax"/>
          <c:max val="0.2"/>
          <c:min val="-0.60000000000000009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.0" sourceLinked="0"/>
        <c:majorTickMark val="out"/>
        <c:minorTickMark val="none"/>
        <c:tickLblPos val="nextTo"/>
        <c:crossAx val="63923712"/>
        <c:crosses val="autoZero"/>
        <c:crossBetween val="between"/>
        <c:majorUnit val="0.2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78732491771861846"/>
          <c:w val="0.99949721128608937"/>
          <c:h val="0.18489755447235762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9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sk-SK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918514896440919E-2"/>
          <c:y val="4.6439628482972138E-2"/>
          <c:w val="0.92847053892633857"/>
          <c:h val="0.79566563467492257"/>
        </c:manualLayout>
      </c:layout>
      <c:areaChart>
        <c:grouping val="stacked"/>
        <c:varyColors val="0"/>
        <c:ser>
          <c:idx val="2"/>
          <c:order val="3"/>
          <c:tx>
            <c:strRef>
              <c:f>data!$E$12</c:f>
              <c:strCache>
                <c:ptCount val="1"/>
                <c:pt idx="0">
                  <c:v>analytici mini</c:v>
                </c:pt>
              </c:strCache>
            </c:strRef>
          </c:tx>
          <c:spPr>
            <a:noFill/>
            <a:ln w="12700">
              <a:solidFill>
                <a:srgbClr val="000000"/>
              </a:solidFill>
              <a:prstDash val="solid"/>
            </a:ln>
          </c:spPr>
          <c:cat>
            <c:numRef>
              <c:f>data!$BH$71:$BT$71</c:f>
              <c:numCache>
                <c:formatCode>mmm\-yy</c:formatCode>
                <c:ptCount val="13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</c:numCache>
            </c:numRef>
          </c:cat>
          <c:val>
            <c:numRef>
              <c:f>data!$BH$75:$BT$75</c:f>
              <c:numCache>
                <c:formatCode>General</c:formatCode>
                <c:ptCount val="13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3.2</c:v>
                </c:pt>
                <c:pt idx="7">
                  <c:v>3.2</c:v>
                </c:pt>
                <c:pt idx="8">
                  <c:v>3.2</c:v>
                </c:pt>
                <c:pt idx="9">
                  <c:v>3.2</c:v>
                </c:pt>
                <c:pt idx="10">
                  <c:v>3.1</c:v>
                </c:pt>
                <c:pt idx="11">
                  <c:v>3.2</c:v>
                </c:pt>
                <c:pt idx="12">
                  <c:v>3.1</c:v>
                </c:pt>
              </c:numCache>
            </c:numRef>
          </c:val>
        </c:ser>
        <c:ser>
          <c:idx val="1"/>
          <c:order val="4"/>
          <c:tx>
            <c:v>Analytici (min;max)</c:v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data!$BH$71:$BT$71</c:f>
              <c:numCache>
                <c:formatCode>mmm\-yy</c:formatCode>
                <c:ptCount val="13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</c:numCache>
            </c:numRef>
          </c:cat>
          <c:val>
            <c:numRef>
              <c:f>data!$BH$82:$BT$82</c:f>
              <c:numCache>
                <c:formatCode>General</c:formatCode>
                <c:ptCount val="1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0.29999999999999982</c:v>
                </c:pt>
                <c:pt idx="7">
                  <c:v>0.29999999999999982</c:v>
                </c:pt>
                <c:pt idx="8">
                  <c:v>0.29999999999999982</c:v>
                </c:pt>
                <c:pt idx="9">
                  <c:v>0.29999999999999982</c:v>
                </c:pt>
                <c:pt idx="10">
                  <c:v>0.39999999999999991</c:v>
                </c:pt>
                <c:pt idx="11">
                  <c:v>0.39999999999999991</c:v>
                </c:pt>
                <c:pt idx="12">
                  <c:v>0.39999999999999991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214144"/>
        <c:axId val="64216064"/>
      </c:areaChart>
      <c:lineChart>
        <c:grouping val="standard"/>
        <c:varyColors val="0"/>
        <c:ser>
          <c:idx val="0"/>
          <c:order val="0"/>
          <c:tx>
            <c:strRef>
              <c:f>data!$E$10</c:f>
              <c:strCache>
                <c:ptCount val="1"/>
                <c:pt idx="0">
                  <c:v>NBS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3"/>
            <c:spPr>
              <a:solidFill>
                <a:srgbClr val="443BF1"/>
              </a:solidFill>
              <a:ln>
                <a:solidFill>
                  <a:srgbClr val="443BF1"/>
                </a:solidFill>
                <a:prstDash val="solid"/>
              </a:ln>
            </c:spPr>
          </c:marker>
          <c:cat>
            <c:numRef>
              <c:f>data!$BH$71:$BU$71</c:f>
              <c:numCache>
                <c:formatCode>mmm\-yy</c:formatCode>
                <c:ptCount val="14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</c:numCache>
            </c:numRef>
          </c:cat>
          <c:val>
            <c:numRef>
              <c:f>data!$BH$73:$BU$73</c:f>
              <c:numCache>
                <c:formatCode>General</c:formatCode>
                <c:ptCount val="14"/>
                <c:pt idx="0">
                  <c:v>3.4</c:v>
                </c:pt>
                <c:pt idx="3">
                  <c:v>3.1</c:v>
                </c:pt>
                <c:pt idx="4">
                  <c:v>3.2</c:v>
                </c:pt>
                <c:pt idx="6">
                  <c:v>3.2</c:v>
                </c:pt>
                <c:pt idx="9">
                  <c:v>3.3</c:v>
                </c:pt>
                <c:pt idx="12">
                  <c:v>3.5</c:v>
                </c:pt>
              </c:numCache>
            </c:numRef>
          </c:val>
          <c:smooth val="0"/>
        </c:ser>
        <c:ser>
          <c:idx val="4"/>
          <c:order val="1"/>
          <c:tx>
            <c:v>EK</c:v>
          </c:tx>
          <c:spPr>
            <a:ln w="28575">
              <a:noFill/>
            </a:ln>
          </c:spPr>
          <c:marker>
            <c:symbol val="triangle"/>
            <c:size val="13"/>
            <c:spPr>
              <a:solidFill>
                <a:srgbClr val="FFCC00"/>
              </a:solidFill>
              <a:ln>
                <a:solidFill>
                  <a:srgbClr val="FFCC00"/>
                </a:solidFill>
                <a:prstDash val="solid"/>
              </a:ln>
            </c:spPr>
          </c:marker>
          <c:cat>
            <c:numRef>
              <c:f>data!$BH$71:$BU$71</c:f>
              <c:numCache>
                <c:formatCode>mmm\-yy</c:formatCode>
                <c:ptCount val="14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</c:numCache>
            </c:numRef>
          </c:cat>
          <c:val>
            <c:numRef>
              <c:f>data!$BH$78:$BU$78</c:f>
              <c:numCache>
                <c:formatCode>General</c:formatCode>
                <c:ptCount val="14"/>
                <c:pt idx="2">
                  <c:v>2.9</c:v>
                </c:pt>
                <c:pt idx="6">
                  <c:v>3.2</c:v>
                </c:pt>
                <c:pt idx="8">
                  <c:v>3.2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data!$E$13</c:f>
              <c:strCache>
                <c:ptCount val="1"/>
                <c:pt idx="0">
                  <c:v>MFSR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data!$BH$71:$BU$71</c:f>
              <c:numCache>
                <c:formatCode>mmm\-yy</c:formatCode>
                <c:ptCount val="14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</c:numCache>
            </c:numRef>
          </c:cat>
          <c:val>
            <c:numRef>
              <c:f>data!$BH$76:$BU$76</c:f>
              <c:numCache>
                <c:formatCode>General</c:formatCode>
                <c:ptCount val="14"/>
                <c:pt idx="0">
                  <c:v>3.1</c:v>
                </c:pt>
                <c:pt idx="5">
                  <c:v>3.2</c:v>
                </c:pt>
                <c:pt idx="9">
                  <c:v>3.2</c:v>
                </c:pt>
                <c:pt idx="12">
                  <c:v>3.6</c:v>
                </c:pt>
              </c:numCache>
            </c:numRef>
          </c:val>
          <c:smooth val="0"/>
        </c:ser>
        <c:ser>
          <c:idx val="6"/>
          <c:order val="5"/>
          <c:tx>
            <c:v>MMF</c:v>
          </c:tx>
          <c:spPr>
            <a:ln w="28575">
              <a:noFill/>
            </a:ln>
          </c:spPr>
          <c:marker>
            <c:symbol val="triangle"/>
            <c:size val="12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numRef>
              <c:f>data!$BH$71:$BU$71</c:f>
              <c:numCache>
                <c:formatCode>mmm\-yy</c:formatCode>
                <c:ptCount val="14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</c:numCache>
            </c:numRef>
          </c:cat>
          <c:val>
            <c:numRef>
              <c:f>data!$BH$77:$BU$77</c:f>
              <c:numCache>
                <c:formatCode>General</c:formatCode>
                <c:ptCount val="14"/>
                <c:pt idx="1">
                  <c:v>3.6</c:v>
                </c:pt>
                <c:pt idx="7">
                  <c:v>3.3</c:v>
                </c:pt>
                <c:pt idx="13">
                  <c:v>3.4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data!$E$16</c:f>
              <c:strCache>
                <c:ptCount val="1"/>
                <c:pt idx="0">
                  <c:v>OECD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00B050"/>
              </a:solidFill>
              <a:ln>
                <a:solidFill>
                  <a:srgbClr val="00B050"/>
                </a:solidFill>
                <a:prstDash val="solid"/>
              </a:ln>
            </c:spPr>
          </c:marker>
          <c:cat>
            <c:numRef>
              <c:f>data!$BH$71:$BU$71</c:f>
              <c:numCache>
                <c:formatCode>mmm\-yy</c:formatCode>
                <c:ptCount val="14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</c:numCache>
            </c:numRef>
          </c:cat>
          <c:val>
            <c:numRef>
              <c:f>data!$BH$79:$BU$79</c:f>
              <c:numCache>
                <c:formatCode>General</c:formatCode>
                <c:ptCount val="14"/>
                <c:pt idx="2">
                  <c:v>3.4</c:v>
                </c:pt>
                <c:pt idx="9">
                  <c:v>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214144"/>
        <c:axId val="64216064"/>
      </c:lineChart>
      <c:dateAx>
        <c:axId val="6421414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[$-41B]mmm\-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sk-SK"/>
          </a:p>
        </c:txPr>
        <c:crossAx val="64216064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64216064"/>
        <c:scaling>
          <c:orientation val="minMax"/>
          <c:max val="4"/>
          <c:min val="2.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sk-SK"/>
          </a:p>
        </c:txPr>
        <c:crossAx val="64214144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b"/>
      <c:legendEntry>
        <c:idx val="0"/>
        <c:delete val="1"/>
      </c:legendEntry>
      <c:layout/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sk-SK"/>
        </a:p>
      </c:txPr>
    </c:legend>
    <c:plotVisOnly val="0"/>
    <c:dispBlanksAs val="span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sk-S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918514896440919E-2"/>
          <c:y val="4.6439628482972138E-2"/>
          <c:w val="0.92847053892633857"/>
          <c:h val="0.79566563467492257"/>
        </c:manualLayout>
      </c:layout>
      <c:lineChart>
        <c:grouping val="standard"/>
        <c:varyColors val="0"/>
        <c:ser>
          <c:idx val="0"/>
          <c:order val="0"/>
          <c:tx>
            <c:strRef>
              <c:f>data!$E$10</c:f>
              <c:strCache>
                <c:ptCount val="1"/>
                <c:pt idx="0">
                  <c:v>NBS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3"/>
            <c:spPr>
              <a:solidFill>
                <a:srgbClr val="2E15C1"/>
              </a:solidFill>
              <a:ln>
                <a:solidFill>
                  <a:srgbClr val="2E15C1"/>
                </a:solidFill>
                <a:prstDash val="solid"/>
              </a:ln>
            </c:spPr>
          </c:marker>
          <c:cat>
            <c:numRef>
              <c:f>data!$BH$71:$BU$71</c:f>
              <c:numCache>
                <c:formatCode>mmm\-yy</c:formatCode>
                <c:ptCount val="14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</c:numCache>
            </c:numRef>
          </c:cat>
          <c:val>
            <c:numRef>
              <c:f>data!$BH$73:$BU$73</c:f>
              <c:numCache>
                <c:formatCode>General</c:formatCode>
                <c:ptCount val="14"/>
                <c:pt idx="0">
                  <c:v>1</c:v>
                </c:pt>
                <c:pt idx="3">
                  <c:v>0.7</c:v>
                </c:pt>
                <c:pt idx="4">
                  <c:v>0.4</c:v>
                </c:pt>
                <c:pt idx="6">
                  <c:v>-0.2</c:v>
                </c:pt>
                <c:pt idx="9">
                  <c:v>-0.3</c:v>
                </c:pt>
                <c:pt idx="12">
                  <c:v>-0.5</c:v>
                </c:pt>
              </c:numCache>
            </c:numRef>
          </c:val>
          <c:smooth val="0"/>
        </c:ser>
        <c:ser>
          <c:idx val="4"/>
          <c:order val="1"/>
          <c:tx>
            <c:v>EK</c:v>
          </c:tx>
          <c:spPr>
            <a:ln w="28575">
              <a:noFill/>
            </a:ln>
          </c:spPr>
          <c:marker>
            <c:symbol val="triangle"/>
            <c:size val="14"/>
            <c:spPr>
              <a:solidFill>
                <a:srgbClr val="FFCC00"/>
              </a:solidFill>
              <a:ln>
                <a:solidFill>
                  <a:srgbClr val="FFCC00"/>
                </a:solidFill>
                <a:prstDash val="solid"/>
              </a:ln>
            </c:spPr>
          </c:marker>
          <c:cat>
            <c:numRef>
              <c:f>data!$BH$71:$BU$71</c:f>
              <c:numCache>
                <c:formatCode>mmm\-yy</c:formatCode>
                <c:ptCount val="14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</c:numCache>
            </c:numRef>
          </c:cat>
          <c:val>
            <c:numRef>
              <c:f>data!$BH$78:$BU$78</c:f>
              <c:numCache>
                <c:formatCode>General</c:formatCode>
                <c:ptCount val="14"/>
                <c:pt idx="2">
                  <c:v>1</c:v>
                </c:pt>
                <c:pt idx="6">
                  <c:v>0.3</c:v>
                </c:pt>
                <c:pt idx="8">
                  <c:v>-0.1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data!$E$13</c:f>
              <c:strCache>
                <c:ptCount val="1"/>
                <c:pt idx="0">
                  <c:v>MFSR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data!$BH$71:$BU$71</c:f>
              <c:numCache>
                <c:formatCode>mmm\-yy</c:formatCode>
                <c:ptCount val="14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</c:numCache>
            </c:numRef>
          </c:cat>
          <c:val>
            <c:numRef>
              <c:f>data!$BH$76:$BU$76</c:f>
              <c:numCache>
                <c:formatCode>General</c:formatCode>
                <c:ptCount val="14"/>
                <c:pt idx="0">
                  <c:v>0.9</c:v>
                </c:pt>
                <c:pt idx="5">
                  <c:v>0.2</c:v>
                </c:pt>
                <c:pt idx="9">
                  <c:v>-0.3</c:v>
                </c:pt>
                <c:pt idx="12">
                  <c:v>-0.5</c:v>
                </c:pt>
              </c:numCache>
            </c:numRef>
          </c:val>
          <c:smooth val="0"/>
        </c:ser>
        <c:ser>
          <c:idx val="1"/>
          <c:order val="3"/>
          <c:tx>
            <c:v>MMF</c:v>
          </c:tx>
          <c:spPr>
            <a:ln w="28575">
              <a:noFill/>
            </a:ln>
          </c:spPr>
          <c:marker>
            <c:symbol val="triangle"/>
            <c:size val="12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cat>
            <c:numRef>
              <c:f>data!$BH$71:$BU$71</c:f>
              <c:numCache>
                <c:formatCode>mmm\-yy</c:formatCode>
                <c:ptCount val="14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</c:numCache>
            </c:numRef>
          </c:cat>
          <c:val>
            <c:numRef>
              <c:f>data!$BH$77:$BU$77</c:f>
              <c:numCache>
                <c:formatCode>General</c:formatCode>
                <c:ptCount val="14"/>
                <c:pt idx="1">
                  <c:v>1.4</c:v>
                </c:pt>
                <c:pt idx="7">
                  <c:v>0.2</c:v>
                </c:pt>
                <c:pt idx="13">
                  <c:v>-0.2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data!$E$16</c:f>
              <c:strCache>
                <c:ptCount val="1"/>
                <c:pt idx="0">
                  <c:v>OECD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  <a:prstDash val="solid"/>
              </a:ln>
            </c:spPr>
          </c:marker>
          <c:cat>
            <c:numRef>
              <c:f>data!$BH$71:$BU$71</c:f>
              <c:numCache>
                <c:formatCode>mmm\-yy</c:formatCode>
                <c:ptCount val="14"/>
                <c:pt idx="0">
                  <c:v>42248</c:v>
                </c:pt>
                <c:pt idx="1">
                  <c:v>42278</c:v>
                </c:pt>
                <c:pt idx="2">
                  <c:v>42309</c:v>
                </c:pt>
                <c:pt idx="3">
                  <c:v>42339</c:v>
                </c:pt>
                <c:pt idx="4">
                  <c:v>42370</c:v>
                </c:pt>
                <c:pt idx="5">
                  <c:v>42401</c:v>
                </c:pt>
                <c:pt idx="6">
                  <c:v>42430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</c:numCache>
            </c:numRef>
          </c:cat>
          <c:val>
            <c:numRef>
              <c:f>data!$BH$79:$BU$79</c:f>
              <c:numCache>
                <c:formatCode>General</c:formatCode>
                <c:ptCount val="14"/>
                <c:pt idx="2">
                  <c:v>1</c:v>
                </c:pt>
                <c:pt idx="9">
                  <c:v>-0.3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054592"/>
        <c:axId val="65064960"/>
      </c:lineChart>
      <c:dateAx>
        <c:axId val="6505459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[$-41B]mmm\-yy;@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sk-SK"/>
          </a:p>
        </c:txPr>
        <c:crossAx val="6506496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65064960"/>
        <c:scaling>
          <c:orientation val="minMax"/>
          <c:max val="2"/>
          <c:min val="-0.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sk-SK"/>
          </a:p>
        </c:txPr>
        <c:crossAx val="65054592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/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sk-SK"/>
        </a:p>
      </c:txPr>
    </c:legend>
    <c:plotVisOnly val="0"/>
    <c:dispBlanksAs val="span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sk-SK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k-SK" altLang="sk-SK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2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sk-SK" altLang="sk-SK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k-SK" altLang="sk-SK"/>
          </a:p>
        </p:txBody>
      </p:sp>
      <p:sp>
        <p:nvSpPr>
          <p:cNvPr id="572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2BE2D16-03C7-45F5-A60C-47B324A9D1C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14477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k-SK" altLang="sk-S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2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sk-SK" altLang="sk-SK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k-SK" altLang="sk-SK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CD74388-FCA5-494F-8A66-0765631A2BBC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176603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747D-711D-4A49-9B0A-F338C3E7E832}" type="slidenum">
              <a:rPr lang="en-US" altLang="sk-SK" smtClean="0"/>
              <a:pPr/>
              <a:t>3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10809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747D-711D-4A49-9B0A-F338C3E7E832}" type="slidenum">
              <a:rPr lang="en-US" altLang="sk-SK" smtClean="0"/>
              <a:pPr/>
              <a:t>13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494419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747D-711D-4A49-9B0A-F338C3E7E832}" type="slidenum">
              <a:rPr lang="en-US" altLang="sk-SK" smtClean="0"/>
              <a:pPr/>
              <a:t>14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1080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747D-711D-4A49-9B0A-F338C3E7E832}" type="slidenum">
              <a:rPr lang="en-US" altLang="sk-SK" smtClean="0"/>
              <a:pPr/>
              <a:t>5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05698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747D-711D-4A49-9B0A-F338C3E7E832}" type="slidenum">
              <a:rPr lang="en-US" altLang="sk-SK" smtClean="0"/>
              <a:pPr/>
              <a:t>6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056989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4388-FCA5-494F-8A66-0765631A2BBC}" type="slidenum">
              <a:rPr lang="en-US" altLang="sk-SK" smtClean="0"/>
              <a:pPr/>
              <a:t>7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90070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4388-FCA5-494F-8A66-0765631A2BBC}" type="slidenum">
              <a:rPr lang="en-US" altLang="sk-SK" smtClean="0"/>
              <a:pPr/>
              <a:t>8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075234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747D-711D-4A49-9B0A-F338C3E7E832}" type="slidenum">
              <a:rPr lang="en-US" altLang="sk-SK" smtClean="0">
                <a:solidFill>
                  <a:prstClr val="black"/>
                </a:solidFill>
              </a:rPr>
              <a:pPr/>
              <a:t>9</a:t>
            </a:fld>
            <a:endParaRPr lang="en-US" alt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1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k-SK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43FB70-F9C5-4CD9-87CF-E78EBE7B4487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4388-FCA5-494F-8A66-0765631A2BBC}" type="slidenum">
              <a:rPr lang="en-US" altLang="sk-SK" smtClean="0"/>
              <a:pPr/>
              <a:t>11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745585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1747D-711D-4A49-9B0A-F338C3E7E832}" type="slidenum">
              <a:rPr lang="en-US" altLang="sk-SK" smtClean="0"/>
              <a:pPr/>
              <a:t>12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7612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ED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BS_uvod_mod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292600"/>
            <a:ext cx="8709025" cy="936625"/>
          </a:xfrm>
        </p:spPr>
        <p:txBody>
          <a:bodyPr wrap="none" tIns="0" rIns="0" anchor="t"/>
          <a:lstStyle>
            <a:lvl1pPr algn="r">
              <a:defRPr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300663"/>
            <a:ext cx="8705850" cy="792162"/>
          </a:xfrm>
        </p:spPr>
        <p:txBody>
          <a:bodyPr wrap="none" tIns="0" rIns="0"/>
          <a:lstStyle>
            <a:lvl1pPr marL="0" indent="0" algn="r">
              <a:defRPr b="1">
                <a:solidFill>
                  <a:srgbClr val="494A45"/>
                </a:solidFill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92950" y="6237288"/>
            <a:ext cx="1873250" cy="215900"/>
          </a:xfrm>
        </p:spPr>
        <p:txBody>
          <a:bodyPr/>
          <a:lstStyle>
            <a:lvl1pPr algn="r">
              <a:defRPr b="1">
                <a:solidFill>
                  <a:srgbClr val="494A45"/>
                </a:solidFill>
              </a:defRPr>
            </a:lvl1pPr>
          </a:lstStyle>
          <a:p>
            <a:fld id="{BE7A5770-78A3-414C-B459-A4883637AD63}" type="datetime1">
              <a:rPr lang="sk-SK" altLang="sk-SK" smtClean="0"/>
              <a:t>19.10.2016</a:t>
            </a:fld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0825" y="6245225"/>
            <a:ext cx="6121400" cy="476250"/>
          </a:xfrm>
        </p:spPr>
        <p:txBody>
          <a:bodyPr wrap="square"/>
          <a:lstStyle>
            <a:lvl1pPr>
              <a:defRPr b="1">
                <a:solidFill>
                  <a:srgbClr val="494A45"/>
                </a:solidFill>
              </a:defRPr>
            </a:lvl1pPr>
          </a:lstStyle>
          <a:p>
            <a:r>
              <a:rPr lang="sk-SK" altLang="sk-SK" smtClean="0"/>
              <a:t>Odbor ekonomických a menových analýz</a:t>
            </a: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453188"/>
            <a:ext cx="936625" cy="288925"/>
          </a:xfrm>
        </p:spPr>
        <p:txBody>
          <a:bodyPr/>
          <a:lstStyle>
            <a:lvl1pPr>
              <a:defRPr b="1">
                <a:solidFill>
                  <a:srgbClr val="494A45"/>
                </a:solidFill>
              </a:defRPr>
            </a:lvl1pPr>
          </a:lstStyle>
          <a:p>
            <a:fld id="{376ABF3B-4CC4-4C26-B4BC-560929C47D11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70622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40D67-FAB4-42FA-A9FB-DA1C2D225A52}" type="datetime1">
              <a:rPr lang="sk-SK" altLang="sk-SK" smtClean="0"/>
              <a:t>19.10.2016</a:t>
            </a:fld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Odbor ekonomických a menových analýz</a:t>
            </a: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6F466-B63B-4B4F-9EE6-5968FEE873CA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65818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052513"/>
            <a:ext cx="2057400" cy="5329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52513"/>
            <a:ext cx="6019800" cy="5329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3760B-2B4D-4377-ADCE-94DFCE64CFD0}" type="datetime1">
              <a:rPr lang="sk-SK" altLang="sk-SK" smtClean="0"/>
              <a:t>19.10.2016</a:t>
            </a:fld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Odbor ekonomických a menových analýz</a:t>
            </a: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F79A7-572E-4FD1-804D-43E9BB6059EF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878812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2060575"/>
            <a:ext cx="8229600" cy="4321175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CC404-4B59-4AEF-B098-00F9095C0CB2}" type="datetime1">
              <a:rPr lang="sk-SK" altLang="sk-SK" smtClean="0"/>
              <a:t>19.10.2016</a:t>
            </a:fld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Odbor ekonomických a menových analýz</a:t>
            </a: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6C9B5-CB0F-47B8-BD31-E23612DD9A79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5581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2060575"/>
            <a:ext cx="8229600" cy="4321175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27701-063B-48C6-B092-3942F00CC727}" type="datetime1">
              <a:rPr lang="sk-SK" altLang="sk-SK" smtClean="0"/>
              <a:t>19.10.2016</a:t>
            </a:fld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Odbor ekonomických a menových analýz</a:t>
            </a: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A9B5C-0D4E-435B-8470-71DA517635D4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90242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2060575"/>
            <a:ext cx="4038600" cy="208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297363"/>
            <a:ext cx="4038600" cy="2084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D8AFC-3514-4E33-8898-1472F2954C19}" type="datetime1">
              <a:rPr lang="sk-SK" altLang="sk-SK" smtClean="0"/>
              <a:t>19.10.2016</a:t>
            </a:fld>
            <a:endParaRPr lang="en-US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Odbor ekonomických a menových analýz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CA1E9-3A7E-4A46-B9C5-847A35116601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08686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ED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292600"/>
            <a:ext cx="8709025" cy="936625"/>
          </a:xfrm>
        </p:spPr>
        <p:txBody>
          <a:bodyPr wrap="none" tIns="0" rIns="0" anchor="t"/>
          <a:lstStyle>
            <a:lvl1pPr algn="r">
              <a:defRPr b="0"/>
            </a:lvl1pPr>
          </a:lstStyle>
          <a:p>
            <a:pPr lvl="0"/>
            <a:r>
              <a:rPr lang="en-US" altLang="sk-SK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300663"/>
            <a:ext cx="8705850" cy="792162"/>
          </a:xfrm>
        </p:spPr>
        <p:txBody>
          <a:bodyPr wrap="none" tIns="0" rIns="0"/>
          <a:lstStyle>
            <a:lvl1pPr marL="0" indent="0" algn="r">
              <a:defRPr b="1">
                <a:solidFill>
                  <a:srgbClr val="494A45"/>
                </a:solidFill>
                <a:cs typeface="Tahoma" pitchFamily="34" charset="0"/>
              </a:defRPr>
            </a:lvl1pPr>
          </a:lstStyle>
          <a:p>
            <a:pPr lvl="0"/>
            <a:r>
              <a:rPr lang="en-US" altLang="sk-SK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92950" y="6237288"/>
            <a:ext cx="1873250" cy="215900"/>
          </a:xfrm>
        </p:spPr>
        <p:txBody>
          <a:bodyPr/>
          <a:lstStyle>
            <a:lvl1pPr algn="r">
              <a:defRPr b="1">
                <a:solidFill>
                  <a:srgbClr val="494A45"/>
                </a:solidFill>
              </a:defRPr>
            </a:lvl1pPr>
          </a:lstStyle>
          <a:p>
            <a:endParaRPr lang="en-US" altLang="sk-SK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0825" y="6245225"/>
            <a:ext cx="6121400" cy="476250"/>
          </a:xfrm>
        </p:spPr>
        <p:txBody>
          <a:bodyPr wrap="square"/>
          <a:lstStyle>
            <a:lvl1pPr>
              <a:defRPr b="1">
                <a:solidFill>
                  <a:srgbClr val="494A45"/>
                </a:solidFill>
              </a:defRPr>
            </a:lvl1pPr>
          </a:lstStyle>
          <a:p>
            <a:endParaRPr lang="en-US" altLang="sk-SK"/>
          </a:p>
        </p:txBody>
      </p:sp>
      <p:pic>
        <p:nvPicPr>
          <p:cNvPr id="5131" name="Picture 11" descr="NBS_uvod_mod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40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7988" y="6453188"/>
            <a:ext cx="936625" cy="288925"/>
          </a:xfrm>
        </p:spPr>
        <p:txBody>
          <a:bodyPr/>
          <a:lstStyle>
            <a:lvl1pPr>
              <a:defRPr b="1">
                <a:solidFill>
                  <a:srgbClr val="494A45"/>
                </a:solidFill>
              </a:defRPr>
            </a:lvl1pPr>
          </a:lstStyle>
          <a:p>
            <a:fld id="{21C1967D-0901-4B99-9C74-5C1165D21B71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39417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B0EBF-95B5-498B-9B35-58353335DE8E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80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22628-FD77-4331-8B2F-CA0F028C488C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80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0605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5F734-1798-4114-B5CC-732B0D1CDFC7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1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71C58-853E-4BBE-BC00-8F55DA41C89F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3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79E86-9598-45D9-B0CD-E2C30B25D564}" type="datetime1">
              <a:rPr lang="sk-SK" altLang="sk-SK" smtClean="0"/>
              <a:t>19.10.2016</a:t>
            </a:fld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Odbor ekonomických a menových analýz</a:t>
            </a: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BE74F-D23E-47C2-97E9-7A067A83BFA7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445453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63259-782F-4D1F-99BC-D2808E1208D8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66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EC552-787A-43A0-AAE7-CFFE726DD92E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64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C65CA-2447-42EF-AD77-DB758E416EE0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04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5AA8-7059-40C6-89D3-1963C7DD6761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41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882B6-918D-4465-924A-8BCB28B185E7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20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052513"/>
            <a:ext cx="2057400" cy="5329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52513"/>
            <a:ext cx="6019800" cy="5329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5BF4-D7DC-4E1B-A6D6-3FA7BAE368A0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16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ED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292600"/>
            <a:ext cx="8709025" cy="936625"/>
          </a:xfrm>
        </p:spPr>
        <p:txBody>
          <a:bodyPr wrap="none" tIns="0" rIns="0" anchor="t"/>
          <a:lstStyle>
            <a:lvl1pPr algn="r">
              <a:defRPr b="0"/>
            </a:lvl1pPr>
          </a:lstStyle>
          <a:p>
            <a:pPr lvl="0"/>
            <a:r>
              <a:rPr lang="en-US" altLang="sk-SK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300663"/>
            <a:ext cx="8705850" cy="792162"/>
          </a:xfrm>
        </p:spPr>
        <p:txBody>
          <a:bodyPr wrap="none" tIns="0" rIns="0"/>
          <a:lstStyle>
            <a:lvl1pPr marL="0" indent="0" algn="r">
              <a:defRPr b="1">
                <a:solidFill>
                  <a:srgbClr val="494A45"/>
                </a:solidFill>
                <a:cs typeface="Tahoma" pitchFamily="34" charset="0"/>
              </a:defRPr>
            </a:lvl1pPr>
          </a:lstStyle>
          <a:p>
            <a:pPr lvl="0"/>
            <a:r>
              <a:rPr lang="en-US" altLang="sk-SK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92950" y="6237288"/>
            <a:ext cx="1873250" cy="215900"/>
          </a:xfrm>
        </p:spPr>
        <p:txBody>
          <a:bodyPr/>
          <a:lstStyle>
            <a:lvl1pPr algn="r">
              <a:defRPr b="1">
                <a:solidFill>
                  <a:srgbClr val="494A45"/>
                </a:solidFill>
              </a:defRPr>
            </a:lvl1pPr>
          </a:lstStyle>
          <a:p>
            <a:endParaRPr lang="en-US" altLang="sk-SK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0825" y="6245225"/>
            <a:ext cx="6121400" cy="476250"/>
          </a:xfrm>
        </p:spPr>
        <p:txBody>
          <a:bodyPr wrap="square"/>
          <a:lstStyle>
            <a:lvl1pPr>
              <a:defRPr b="1">
                <a:solidFill>
                  <a:srgbClr val="494A45"/>
                </a:solidFill>
              </a:defRPr>
            </a:lvl1pPr>
          </a:lstStyle>
          <a:p>
            <a:endParaRPr lang="en-US" altLang="sk-SK"/>
          </a:p>
        </p:txBody>
      </p:sp>
      <p:pic>
        <p:nvPicPr>
          <p:cNvPr id="5131" name="Picture 11" descr="NBS_uvod_mod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40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7988" y="6453188"/>
            <a:ext cx="936625" cy="288925"/>
          </a:xfrm>
        </p:spPr>
        <p:txBody>
          <a:bodyPr/>
          <a:lstStyle>
            <a:lvl1pPr>
              <a:defRPr b="1">
                <a:solidFill>
                  <a:srgbClr val="494A45"/>
                </a:solidFill>
              </a:defRPr>
            </a:lvl1pPr>
          </a:lstStyle>
          <a:p>
            <a:fld id="{21C1967D-0901-4B99-9C74-5C1165D21B71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322721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B0EBF-95B5-498B-9B35-58353335DE8E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91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22628-FD77-4331-8B2F-CA0F028C488C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97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0605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5F734-1798-4114-B5CC-732B0D1CDFC7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8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5768A-EAF0-4B22-9516-161BE4ED1B3F}" type="datetime1">
              <a:rPr lang="sk-SK" altLang="sk-SK" smtClean="0"/>
              <a:t>19.10.2016</a:t>
            </a:fld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Odbor ekonomických a menových analýz</a:t>
            </a: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81827-3B5C-4605-8A76-4A3373B358B8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037381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71C58-853E-4BBE-BC00-8F55DA41C89F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18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63259-782F-4D1F-99BC-D2808E1208D8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82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EC552-787A-43A0-AAE7-CFFE726DD92E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70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C65CA-2447-42EF-AD77-DB758E416EE0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16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5AA8-7059-40C6-89D3-1963C7DD6761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26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882B6-918D-4465-924A-8BCB28B185E7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19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052513"/>
            <a:ext cx="2057400" cy="5329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52513"/>
            <a:ext cx="6019800" cy="5329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5BF4-D7DC-4E1B-A6D6-3FA7BAE368A0}" type="slidenum">
              <a:rPr lang="en-US" altLang="sk-SK">
                <a:solidFill>
                  <a:srgbClr val="FFFFFF"/>
                </a:solidFill>
              </a:rPr>
              <a:pPr/>
              <a:t>‹#›</a:t>
            </a:fld>
            <a:endParaRPr lang="en-US" alt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1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0605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0605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A90CB-B719-48E6-B098-1F0C3D5A9615}" type="datetime1">
              <a:rPr lang="sk-SK" altLang="sk-SK" smtClean="0"/>
              <a:t>19.10.2016</a:t>
            </a:fld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Odbor ekonomických a menových analýz</a:t>
            </a: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06495-80CC-4170-B6AA-2EC94E50624E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41872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63EFF-7D5D-40AE-BF11-732B58F7527A}" type="datetime1">
              <a:rPr lang="sk-SK" altLang="sk-SK" smtClean="0"/>
              <a:t>19.10.2016</a:t>
            </a:fld>
            <a:endParaRPr lang="sk-SK" alt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Odbor ekonomických a menových analýz</a:t>
            </a:r>
            <a:endParaRPr lang="sk-SK" altLang="sk-SK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0D3D8-7A10-4EAF-8F5C-AECCF12FA951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96445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2DFA0-D5E3-48ED-97F0-74B2589B6AF6}" type="datetime1">
              <a:rPr lang="sk-SK" altLang="sk-SK" smtClean="0"/>
              <a:t>19.10.2016</a:t>
            </a:fld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Odbor ekonomických a menových analýz</a:t>
            </a:r>
            <a:endParaRPr lang="sk-SK" altLang="sk-S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85D45-10FC-4755-BF7B-74B5D6499A96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9452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B3FC9-AB06-4DE8-BA11-CB4018545A7C}" type="datetime1">
              <a:rPr lang="sk-SK" altLang="sk-SK" smtClean="0"/>
              <a:t>19.10.2016</a:t>
            </a:fld>
            <a:endParaRPr lang="sk-SK" altLang="sk-S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Odbor ekonomických a menových analýz</a:t>
            </a:r>
            <a:endParaRPr lang="sk-SK" altLang="sk-S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C725E-257F-4735-9575-0C13B60A9175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33228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85E72-1CDC-4241-9ACE-31777D29C615}" type="datetime1">
              <a:rPr lang="sk-SK" altLang="sk-SK" smtClean="0"/>
              <a:t>19.10.2016</a:t>
            </a:fld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Odbor ekonomických a menových analýz</a:t>
            </a: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98B34-3FBA-402A-8D64-878A0EABE8E2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59305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12D1C-14D9-4F86-870F-335062F0417B}" type="datetime1">
              <a:rPr lang="sk-SK" altLang="sk-SK" smtClean="0"/>
              <a:t>19.10.2016</a:t>
            </a:fld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k-SK" altLang="sk-SK" smtClean="0"/>
              <a:t>Odbor ekonomických a menových analýz</a:t>
            </a: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117F0-24E2-48A2-AF99-ECE1030D3D70}" type="slidenum">
              <a:rPr lang="en-US" altLang="sk-SK"/>
              <a:pPr/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22132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00388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sk-SK" altLang="sk-SK" sz="180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60575"/>
            <a:ext cx="82296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00788" y="6578600"/>
            <a:ext cx="14128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752FC9A-353C-4849-85E6-293CB84F042A}" type="datetime1">
              <a:rPr lang="sk-SK" altLang="sk-SK" smtClean="0"/>
              <a:t>19.10.2016</a:t>
            </a:fld>
            <a:endParaRPr lang="sk-SK" altLang="sk-SK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570663"/>
            <a:ext cx="56880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sk-SK" altLang="sk-SK" smtClean="0"/>
              <a:t>Odbor ekonomických a menových analýz</a:t>
            </a:r>
            <a:endParaRPr lang="sk-SK" altLang="sk-S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78600"/>
            <a:ext cx="86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8D847AF-871D-4605-8128-3ED600AAD9E4}" type="slidenum">
              <a:rPr lang="en-US" altLang="sk-SK"/>
              <a:pPr/>
              <a:t>‹#›</a:t>
            </a:fld>
            <a:endParaRPr lang="en-US" altLang="sk-SK"/>
          </a:p>
        </p:txBody>
      </p:sp>
      <p:pic>
        <p:nvPicPr>
          <p:cNvPr id="1032" name="Picture 8" descr="NBS_podstranka_modr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88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B003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88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00388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Tahom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60575"/>
            <a:ext cx="82296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00788" y="6578600"/>
            <a:ext cx="14128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sk-SK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570663"/>
            <a:ext cx="56880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sk-SK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78600"/>
            <a:ext cx="86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1A434C-9D3D-4B26-BA09-2CE029BE09D3}" type="slidenum">
              <a:rPr lang="en-US" altLang="sk-SK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sk-SK">
              <a:solidFill>
                <a:srgbClr val="FFFFFF"/>
              </a:solidFill>
              <a:cs typeface="+mn-cs"/>
            </a:endParaRPr>
          </a:p>
        </p:txBody>
      </p:sp>
      <p:pic>
        <p:nvPicPr>
          <p:cNvPr id="1036" name="Picture 12" descr="NBS_podstranka_modr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0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88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B003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88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00388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Tahom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60575"/>
            <a:ext cx="82296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00788" y="6578600"/>
            <a:ext cx="14128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sk-SK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570663"/>
            <a:ext cx="56880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sk-SK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578600"/>
            <a:ext cx="86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1A434C-9D3D-4B26-BA09-2CE029BE09D3}" type="slidenum">
              <a:rPr lang="en-US" altLang="sk-SK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sk-SK">
              <a:solidFill>
                <a:srgbClr val="FFFFFF"/>
              </a:solidFill>
              <a:cs typeface="+mn-cs"/>
            </a:endParaRPr>
          </a:p>
        </p:txBody>
      </p:sp>
      <p:pic>
        <p:nvPicPr>
          <p:cNvPr id="1036" name="Picture 12" descr="NBS_podstranka_modr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3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88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88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B003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88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B003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99" y="4293096"/>
            <a:ext cx="8569251" cy="720005"/>
          </a:xfrm>
        </p:spPr>
        <p:txBody>
          <a:bodyPr/>
          <a:lstStyle/>
          <a:p>
            <a:pPr algn="ctr" eaLnBrk="1" hangingPunct="1"/>
            <a:r>
              <a:rPr lang="sk-SK" altLang="sk-SK" sz="2400" b="1" dirty="0" smtClean="0"/>
              <a:t>Výhľad ekonomiky Slovenska</a:t>
            </a:r>
            <a:endParaRPr lang="en-US" altLang="sk-SK" sz="2400" b="1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5373216"/>
            <a:ext cx="4321101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rIns="0"/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14. ročník konferencie SAF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Slovenská asociácia podnikových finančníkov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Finančné riadenie podnikov 2016                                                                          </a:t>
            </a:r>
            <a:endParaRPr lang="sk-SK" altLang="en-US" sz="1600" dirty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RADISSON BLUE CARLTON, Bratislava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26. október 2016</a:t>
            </a:r>
            <a:endParaRPr lang="en-US" altLang="en-US" sz="1600" dirty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63932" y="5588695"/>
            <a:ext cx="3384532" cy="100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rIns="0"/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 Jozef </a:t>
            </a:r>
            <a:r>
              <a:rPr lang="sk-SK" altLang="en-US" sz="1800" dirty="0" err="1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Makúch</a:t>
            </a:r>
            <a:r>
              <a:rPr lang="sk-SK" altLang="en-US" sz="18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endParaRPr lang="sk-SK" altLang="en-US" sz="1800" dirty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guvernér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Národnej banky Slovenska</a:t>
            </a:r>
            <a:endParaRPr lang="en-US" altLang="en-US" sz="1800" dirty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58622" y="2924944"/>
            <a:ext cx="880586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76213" indent="-176213" algn="l"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6213" lvl="1" indent="-176213" algn="just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sk-SK" altLang="en-US" sz="2000" b="1" dirty="0">
                <a:solidFill>
                  <a:srgbClr val="002060"/>
                </a:solidFill>
              </a:rPr>
              <a:t>Rast miezd </a:t>
            </a:r>
            <a:r>
              <a:rPr lang="sk-SK" altLang="en-US" sz="2000" dirty="0" smtClean="0">
                <a:solidFill>
                  <a:srgbClr val="002060"/>
                </a:solidFill>
              </a:rPr>
              <a:t>sa postupne </a:t>
            </a:r>
            <a:r>
              <a:rPr lang="sk-SK" altLang="en-US" sz="2000" dirty="0">
                <a:solidFill>
                  <a:srgbClr val="002060"/>
                </a:solidFill>
              </a:rPr>
              <a:t>zrýchli vplyvom vyššej produktivity práce, dopytu po pracovnej sile a postupne aj vyššej </a:t>
            </a:r>
            <a:r>
              <a:rPr lang="sk-SK" altLang="en-US" sz="2000" dirty="0" smtClean="0">
                <a:solidFill>
                  <a:srgbClr val="002060"/>
                </a:solidFill>
              </a:rPr>
              <a:t>inflácie (koniec bezinflačného obdobia). Mierne </a:t>
            </a:r>
            <a:r>
              <a:rPr lang="sk-SK" altLang="en-US" sz="2000" dirty="0">
                <a:solidFill>
                  <a:srgbClr val="002060"/>
                </a:solidFill>
              </a:rPr>
              <a:t>oživenie inflácie tak bude tlmiť rast reálnych miezd </a:t>
            </a:r>
            <a:r>
              <a:rPr lang="sk-SK" altLang="en-US" sz="2000" dirty="0" smtClean="0">
                <a:solidFill>
                  <a:srgbClr val="002060"/>
                </a:solidFill>
              </a:rPr>
              <a:t>        v </a:t>
            </a:r>
            <a:r>
              <a:rPr lang="sk-SK" altLang="en-US" sz="2000" dirty="0">
                <a:solidFill>
                  <a:srgbClr val="002060"/>
                </a:solidFill>
              </a:rPr>
              <a:t>horizonte </a:t>
            </a:r>
            <a:r>
              <a:rPr lang="sk-SK" altLang="en-US" sz="2000" dirty="0" smtClean="0">
                <a:solidFill>
                  <a:srgbClr val="002060"/>
                </a:solidFill>
              </a:rPr>
              <a:t>prognózy a dynamika reálnej mzdy by sa postupne zmierňovať.</a:t>
            </a:r>
          </a:p>
          <a:p>
            <a:pPr marL="0" lvl="1" indent="0" algn="just" eaLnBrk="1" hangingPunct="1">
              <a:spcBef>
                <a:spcPct val="0"/>
              </a:spcBef>
              <a:buClrTx/>
              <a:buNone/>
            </a:pPr>
            <a:endParaRPr lang="sk-SK" altLang="en-US" sz="1000" dirty="0" smtClean="0">
              <a:solidFill>
                <a:srgbClr val="002060"/>
              </a:solidFill>
            </a:endParaRPr>
          </a:p>
          <a:p>
            <a:pPr marL="171450" indent="-1714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002060"/>
                </a:solidFill>
              </a:rPr>
              <a:t>Rast </a:t>
            </a:r>
            <a:r>
              <a:rPr lang="sk-SK" sz="2000" b="1" dirty="0">
                <a:solidFill>
                  <a:srgbClr val="002060"/>
                </a:solidFill>
              </a:rPr>
              <a:t>zamestnanosti </a:t>
            </a:r>
            <a:r>
              <a:rPr lang="sk-SK" sz="2000" dirty="0" smtClean="0">
                <a:solidFill>
                  <a:srgbClr val="002060"/>
                </a:solidFill>
              </a:rPr>
              <a:t>by mal pokračovať (vytvoriť by sa malo cca 80 tisíc nových pracovných miest, z toho polovica v službách).</a:t>
            </a:r>
            <a:r>
              <a:rPr lang="sk-SK" sz="2000" b="1" dirty="0" smtClean="0">
                <a:solidFill>
                  <a:srgbClr val="002060"/>
                </a:solidFill>
              </a:rPr>
              <a:t> </a:t>
            </a:r>
          </a:p>
          <a:p>
            <a:pPr marL="171450" indent="-1714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k-SK" sz="1000" b="1" dirty="0">
              <a:solidFill>
                <a:srgbClr val="002060"/>
              </a:solidFill>
            </a:endParaRPr>
          </a:p>
          <a:p>
            <a:pPr marL="171450" indent="-1714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rgbClr val="002060"/>
                </a:solidFill>
              </a:rPr>
              <a:t>V prostredí rastúceho dopytu po pracovnej sile môže v niektorých odvetviach vznikať nedostatok kvalifikovaných pracovníkov, čo </a:t>
            </a:r>
            <a:r>
              <a:rPr lang="sk-SK" sz="2000" dirty="0">
                <a:solidFill>
                  <a:srgbClr val="002060"/>
                </a:solidFill>
              </a:rPr>
              <a:t>by však malo byť </a:t>
            </a:r>
            <a:r>
              <a:rPr lang="sk-SK" sz="2000" dirty="0" smtClean="0">
                <a:solidFill>
                  <a:srgbClr val="002060"/>
                </a:solidFill>
              </a:rPr>
              <a:t>čiastočne tlmené </a:t>
            </a:r>
            <a:r>
              <a:rPr lang="sk-SK" sz="2000" dirty="0">
                <a:solidFill>
                  <a:srgbClr val="002060"/>
                </a:solidFill>
              </a:rPr>
              <a:t>zvýšenou </a:t>
            </a:r>
            <a:r>
              <a:rPr lang="sk-SK" sz="2000" dirty="0" smtClean="0">
                <a:solidFill>
                  <a:srgbClr val="002060"/>
                </a:solidFill>
              </a:rPr>
              <a:t>participáciou, resp. prílevom pracovníkov zo zahraničia.</a:t>
            </a:r>
            <a:endParaRPr lang="sk-SK" altLang="en-US" sz="2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592483"/>
              </p:ext>
            </p:extLst>
          </p:nvPr>
        </p:nvGraphicFramePr>
        <p:xfrm>
          <a:off x="107504" y="908721"/>
          <a:ext cx="4199862" cy="1793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071"/>
                <a:gridCol w="691117"/>
                <a:gridCol w="733646"/>
                <a:gridCol w="733647"/>
                <a:gridCol w="712381"/>
              </a:tblGrid>
              <a:tr h="447788">
                <a:tc>
                  <a:txBody>
                    <a:bodyPr/>
                    <a:lstStyle/>
                    <a:p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2015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2016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2017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2018</a:t>
                      </a:r>
                      <a:endParaRPr lang="sk-SK" sz="1500" dirty="0"/>
                    </a:p>
                  </a:txBody>
                  <a:tcPr anchor="ctr"/>
                </a:tc>
              </a:tr>
              <a:tr h="568194"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Mzda nominálna (%)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2,9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3,4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3,9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3,9</a:t>
                      </a:r>
                      <a:endParaRPr lang="sk-SK" sz="1500" dirty="0"/>
                    </a:p>
                  </a:txBody>
                  <a:tcPr anchor="ctr"/>
                </a:tc>
              </a:tr>
              <a:tr h="568194"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Mzda </a:t>
                      </a:r>
                    </a:p>
                    <a:p>
                      <a:r>
                        <a:rPr lang="sk-SK" sz="1500" dirty="0" smtClean="0"/>
                        <a:t>reálna (%)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3,2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3,9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2,8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2,1</a:t>
                      </a:r>
                      <a:endParaRPr lang="sk-SK" sz="15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27345"/>
              </p:ext>
            </p:extLst>
          </p:nvPr>
        </p:nvGraphicFramePr>
        <p:xfrm>
          <a:off x="4355976" y="908720"/>
          <a:ext cx="4680519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39222"/>
                <a:gridCol w="817609"/>
                <a:gridCol w="817610"/>
                <a:gridCol w="793910"/>
              </a:tblGrid>
              <a:tr h="426721">
                <a:tc>
                  <a:txBody>
                    <a:bodyPr/>
                    <a:lstStyle/>
                    <a:p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2015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2016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2017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2018</a:t>
                      </a:r>
                      <a:endParaRPr lang="sk-SK" sz="1500" dirty="0"/>
                    </a:p>
                  </a:txBody>
                  <a:tcPr anchor="ctr"/>
                </a:tc>
              </a:tr>
              <a:tr h="568336"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Zamestnanosť (%)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2,0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2,0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1,0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1,0</a:t>
                      </a:r>
                      <a:endParaRPr lang="sk-SK" sz="1500" dirty="0"/>
                    </a:p>
                  </a:txBody>
                  <a:tcPr anchor="ctr"/>
                </a:tc>
              </a:tr>
              <a:tr h="805143"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Miera nezamestnanosti</a:t>
                      </a:r>
                      <a:r>
                        <a:rPr lang="sk-SK" sz="1500" baseline="0" dirty="0" smtClean="0"/>
                        <a:t> (%)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11,5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9,9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9,3</a:t>
                      </a:r>
                      <a:endParaRPr lang="sk-SK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 smtClean="0"/>
                        <a:t>8,5</a:t>
                      </a:r>
                      <a:endParaRPr lang="sk-SK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2008" y="188640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Priaznivý vývoj na trhu práce</a:t>
            </a:r>
            <a:endParaRPr lang="en-US" alt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2708920"/>
            <a:ext cx="9040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smtClean="0"/>
              <a:t>Zdroj: NBS.</a:t>
            </a:r>
            <a:endParaRPr lang="sk-SK" sz="1000" dirty="0"/>
          </a:p>
        </p:txBody>
      </p:sp>
      <p:sp>
        <p:nvSpPr>
          <p:cNvPr id="10" name="Rectangle 9"/>
          <p:cNvSpPr/>
          <p:nvPr/>
        </p:nvSpPr>
        <p:spPr>
          <a:xfrm>
            <a:off x="4355976" y="2678723"/>
            <a:ext cx="9040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smtClean="0"/>
              <a:t>Zdroj: NBS.</a:t>
            </a:r>
            <a:endParaRPr lang="sk-SK" sz="10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113" y="6578600"/>
            <a:ext cx="863600" cy="279400"/>
          </a:xfrm>
        </p:spPr>
        <p:txBody>
          <a:bodyPr/>
          <a:lstStyle/>
          <a:p>
            <a:fld id="{9619AE3F-7C2D-4411-AFAF-BA00C957B532}" type="slidenum">
              <a:rPr lang="en-US" altLang="sk-SK" smtClean="0"/>
              <a:pPr/>
              <a:t>10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7105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BA44-D9BA-44F4-922C-7268D34E704D}" type="slidenum">
              <a:rPr lang="en-US" altLang="sk-SK" smtClean="0"/>
              <a:pPr/>
              <a:t>11</a:t>
            </a:fld>
            <a:endParaRPr lang="en-US" altLang="sk-SK"/>
          </a:p>
        </p:txBody>
      </p:sp>
      <p:sp>
        <p:nvSpPr>
          <p:cNvPr id="9" name="TextBox 8"/>
          <p:cNvSpPr txBox="1"/>
          <p:nvPr/>
        </p:nvSpPr>
        <p:spPr>
          <a:xfrm>
            <a:off x="233326" y="994663"/>
            <a:ext cx="85010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 smtClean="0">
                <a:solidFill>
                  <a:srgbClr val="002060"/>
                </a:solidFill>
              </a:rPr>
              <a:t>Oživenie na trhu práce z obdobia 2014 - 2016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r>
              <a:rPr lang="sk-SK" sz="1800" dirty="0" smtClean="0">
                <a:solidFill>
                  <a:srgbClr val="002060"/>
                </a:solidFill>
              </a:rPr>
              <a:t>má viditeľný dopad na vnímaný nedostatok pracovných síl medzi zamestnávateľmi v hlavných odvetviach</a:t>
            </a:r>
            <a:r>
              <a:rPr lang="en-GB" sz="1800" dirty="0" smtClean="0">
                <a:solidFill>
                  <a:srgbClr val="002060"/>
                </a:solidFill>
              </a:rPr>
              <a:t>.</a:t>
            </a:r>
            <a:r>
              <a:rPr lang="sk-SK" sz="1800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endParaRPr lang="sk-SK" sz="10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 smtClean="0">
                <a:solidFill>
                  <a:srgbClr val="002060"/>
                </a:solidFill>
              </a:rPr>
              <a:t>To by malo mať </a:t>
            </a:r>
            <a:r>
              <a:rPr lang="sk-SK" sz="1800" dirty="0" err="1" smtClean="0">
                <a:solidFill>
                  <a:srgbClr val="002060"/>
                </a:solidFill>
              </a:rPr>
              <a:t>prorastový</a:t>
            </a:r>
            <a:r>
              <a:rPr lang="sk-SK" sz="1800" dirty="0" smtClean="0">
                <a:solidFill>
                  <a:srgbClr val="002060"/>
                </a:solidFill>
              </a:rPr>
              <a:t> vplyv na rast priemernej mzdy (čiastočne však zmierňovaný nízkymi inflačnými tlakmi a rastom produktivity práce).</a:t>
            </a:r>
            <a:endParaRPr lang="sk-SK" sz="1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653" y="2463279"/>
            <a:ext cx="43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/>
              <a:t>Vnímaný nedostatok zamestnancov (Eur. komisia, % respondentov)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5965" y="2463279"/>
            <a:ext cx="4292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/>
              <a:t>Príspevky k rastu miezd na základe regresnej analýzy (</a:t>
            </a:r>
            <a:r>
              <a:rPr lang="sk-SK" sz="1200" b="1" dirty="0" err="1" smtClean="0"/>
              <a:t>p.b</a:t>
            </a:r>
            <a:r>
              <a:rPr lang="sk-SK" sz="1200" b="1" dirty="0" smtClean="0"/>
              <a:t>.)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6" y="2941225"/>
            <a:ext cx="4250539" cy="326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67" y="2956799"/>
            <a:ext cx="4292780" cy="325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020272" y="4581128"/>
            <a:ext cx="619963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" y="188640"/>
            <a:ext cx="810101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Vnímaný nedostatok pracovných síl a vplyv na mzdy</a:t>
            </a:r>
            <a:endParaRPr lang="en-US" alt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4086" y="6207115"/>
            <a:ext cx="9040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smtClean="0"/>
              <a:t>Zdroj: NBS.</a:t>
            </a:r>
            <a:endParaRPr lang="sk-SK" sz="1000" dirty="0"/>
          </a:p>
        </p:txBody>
      </p:sp>
      <p:sp>
        <p:nvSpPr>
          <p:cNvPr id="15" name="Rectangle 14"/>
          <p:cNvSpPr/>
          <p:nvPr/>
        </p:nvSpPr>
        <p:spPr>
          <a:xfrm>
            <a:off x="251520" y="6207115"/>
            <a:ext cx="9040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smtClean="0"/>
              <a:t>Zdroj: NBS.</a:t>
            </a:r>
            <a:endParaRPr lang="sk-SK" sz="1000" dirty="0"/>
          </a:p>
        </p:txBody>
      </p:sp>
    </p:spTree>
    <p:extLst>
      <p:ext uri="{BB962C8B-B14F-4D97-AF65-F5344CB8AC3E}">
        <p14:creationId xmlns:p14="http://schemas.microsoft.com/office/powerpoint/2010/main" val="9806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4779" y="1162304"/>
            <a:ext cx="4254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/>
              <a:t>Zmeny v miere participácie podľa pohlavia </a:t>
            </a:r>
            <a:r>
              <a:rPr lang="sk-SK" sz="1200" b="1" dirty="0" smtClean="0"/>
              <a:t>a </a:t>
            </a:r>
            <a:r>
              <a:rPr lang="pl-PL" sz="1200" b="1" dirty="0"/>
              <a:t>veku </a:t>
            </a:r>
            <a:endParaRPr lang="pl-PL" sz="1200" b="1" dirty="0" smtClean="0"/>
          </a:p>
          <a:p>
            <a:pPr algn="ctr"/>
            <a:r>
              <a:rPr lang="pl-PL" sz="1200" b="1" dirty="0" smtClean="0"/>
              <a:t>(</a:t>
            </a:r>
            <a:r>
              <a:rPr lang="pl-PL" sz="1200" b="1" dirty="0"/>
              <a:t>medziročne v 1</a:t>
            </a:r>
            <a:r>
              <a:rPr lang="pl-PL" sz="1200" b="1" dirty="0" smtClean="0"/>
              <a:t>. polroku </a:t>
            </a:r>
            <a:r>
              <a:rPr lang="pl-PL" sz="1200" b="1" dirty="0"/>
              <a:t>2016, p</a:t>
            </a:r>
            <a:r>
              <a:rPr lang="pl-PL" sz="1200" b="1" dirty="0" smtClean="0"/>
              <a:t>. b</a:t>
            </a:r>
            <a:r>
              <a:rPr lang="pl-PL" sz="1200" b="1" dirty="0"/>
              <a:t>.)</a:t>
            </a:r>
            <a:endParaRPr lang="sk-SK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58188" y="1177420"/>
            <a:ext cx="42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/>
              <a:t>Zmena počtu nezamestnaných a príspevky </a:t>
            </a:r>
            <a:endParaRPr lang="sk-SK" sz="1200" b="1" dirty="0" smtClean="0"/>
          </a:p>
          <a:p>
            <a:pPr algn="ctr"/>
            <a:r>
              <a:rPr lang="sk-SK" sz="1200" b="1" dirty="0" smtClean="0"/>
              <a:t>(</a:t>
            </a:r>
            <a:r>
              <a:rPr lang="sk-SK" sz="1200" b="1" dirty="0"/>
              <a:t>tis. </a:t>
            </a:r>
            <a:r>
              <a:rPr lang="sk-SK" sz="1200" b="1" dirty="0" smtClean="0"/>
              <a:t>osôb, P3Q-2016) </a:t>
            </a:r>
            <a:endParaRPr lang="sk-SK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4779" y="4221088"/>
            <a:ext cx="8509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buFont typeface="Arial" panose="020B0604020202020204" pitchFamily="34" charset="0"/>
              <a:buChar char="•"/>
            </a:pPr>
            <a:r>
              <a:rPr lang="sk-SK" sz="1800" dirty="0" smtClean="0">
                <a:solidFill>
                  <a:srgbClr val="002060"/>
                </a:solidFill>
                <a:latin typeface="+mj-lt"/>
              </a:rPr>
              <a:t>Vyšší dopyt a pokles obyvateľstva v pracovnom veku núti zamestnávateľov hľadať nové zdroje pracovných síl.</a:t>
            </a:r>
          </a:p>
          <a:p>
            <a:pPr marL="265113" indent="-265113" algn="just">
              <a:buFont typeface="Arial" panose="020B0604020202020204" pitchFamily="34" charset="0"/>
              <a:buChar char="•"/>
            </a:pPr>
            <a:r>
              <a:rPr lang="sk-SK" sz="1800" dirty="0" smtClean="0">
                <a:solidFill>
                  <a:srgbClr val="002060"/>
                </a:solidFill>
                <a:latin typeface="+mj-lt"/>
              </a:rPr>
              <a:t>Pôvodne </a:t>
            </a:r>
            <a:r>
              <a:rPr lang="sk-SK" sz="1800" dirty="0">
                <a:solidFill>
                  <a:srgbClr val="002060"/>
                </a:solidFill>
                <a:latin typeface="+mj-lt"/>
              </a:rPr>
              <a:t>neaktívne osoby v súčasnosti vo väčšej </a:t>
            </a:r>
            <a:r>
              <a:rPr lang="sk-SK" sz="1800" dirty="0" smtClean="0">
                <a:solidFill>
                  <a:srgbClr val="002060"/>
                </a:solidFill>
                <a:latin typeface="+mj-lt"/>
              </a:rPr>
              <a:t>miere </a:t>
            </a:r>
            <a:r>
              <a:rPr lang="sk-SK" sz="1800" dirty="0">
                <a:solidFill>
                  <a:srgbClr val="002060"/>
                </a:solidFill>
                <a:latin typeface="+mj-lt"/>
              </a:rPr>
              <a:t>nastupujú </a:t>
            </a:r>
            <a:r>
              <a:rPr lang="sk-SK" sz="1800" dirty="0" smtClean="0">
                <a:solidFill>
                  <a:srgbClr val="002060"/>
                </a:solidFill>
                <a:latin typeface="+mj-lt"/>
              </a:rPr>
              <a:t>                 do </a:t>
            </a:r>
            <a:r>
              <a:rPr lang="sk-SK" sz="1800" dirty="0" smtClean="0">
                <a:solidFill>
                  <a:srgbClr val="002060"/>
                </a:solidFill>
                <a:latin typeface="+mj-lt"/>
              </a:rPr>
              <a:t>zamestnania</a:t>
            </a:r>
            <a:r>
              <a:rPr lang="sk-SK" sz="1800" dirty="0">
                <a:solidFill>
                  <a:srgbClr val="002060"/>
                </a:solidFill>
                <a:latin typeface="+mj-lt"/>
              </a:rPr>
              <a:t>.</a:t>
            </a:r>
            <a:endParaRPr lang="sk-SK" sz="1800" dirty="0" smtClean="0">
              <a:solidFill>
                <a:srgbClr val="002060"/>
              </a:solidFill>
              <a:latin typeface="+mj-lt"/>
            </a:endParaRPr>
          </a:p>
          <a:p>
            <a:pPr marL="265113" indent="-265113" algn="just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2060"/>
                </a:solidFill>
                <a:latin typeface="+mj-lt"/>
              </a:rPr>
              <a:t>N</a:t>
            </a:r>
            <a:r>
              <a:rPr lang="sk-SK" sz="1800" dirty="0" smtClean="0">
                <a:solidFill>
                  <a:srgbClr val="002060"/>
                </a:solidFill>
                <a:latin typeface="+mj-lt"/>
              </a:rPr>
              <a:t>ajmä ženy (25-39) a staršie osoby; aj formou skrátených úväzkov.</a:t>
            </a:r>
          </a:p>
          <a:p>
            <a:pPr marL="265113" indent="-265113" algn="just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2060"/>
                </a:solidFill>
                <a:latin typeface="+mj-lt"/>
              </a:rPr>
              <a:t>Predpokladáme, že tento vývoj bude aj v </a:t>
            </a:r>
            <a:r>
              <a:rPr lang="sk-SK" sz="1800" dirty="0" smtClean="0">
                <a:solidFill>
                  <a:srgbClr val="002060"/>
                </a:solidFill>
                <a:latin typeface="+mj-lt"/>
              </a:rPr>
              <a:t>horizonte prognózy pokračovať.</a:t>
            </a:r>
          </a:p>
          <a:p>
            <a:pPr marL="265113" indent="-265113" algn="just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2060"/>
                </a:solidFill>
                <a:latin typeface="+mj-lt"/>
              </a:rPr>
              <a:t>Rastúca participácia má však </a:t>
            </a:r>
            <a:r>
              <a:rPr lang="sk-SK" sz="1800" dirty="0" smtClean="0">
                <a:solidFill>
                  <a:srgbClr val="002060"/>
                </a:solidFill>
                <a:latin typeface="+mj-lt"/>
              </a:rPr>
              <a:t>tlmiaci </a:t>
            </a:r>
            <a:r>
              <a:rPr lang="sk-SK" sz="1800" dirty="0">
                <a:solidFill>
                  <a:srgbClr val="002060"/>
                </a:solidFill>
                <a:latin typeface="+mj-lt"/>
              </a:rPr>
              <a:t>vplyv na pokles </a:t>
            </a:r>
            <a:r>
              <a:rPr lang="sk-SK" sz="1800" dirty="0" smtClean="0">
                <a:solidFill>
                  <a:srgbClr val="002060"/>
                </a:solidFill>
                <a:latin typeface="+mj-lt"/>
              </a:rPr>
              <a:t>počtu nezamestnaných </a:t>
            </a:r>
            <a:r>
              <a:rPr lang="sk-SK" sz="1800" dirty="0" smtClean="0">
                <a:solidFill>
                  <a:srgbClr val="002060"/>
                </a:solidFill>
                <a:latin typeface="+mj-lt"/>
              </a:rPr>
              <a:t>     a </a:t>
            </a:r>
            <a:r>
              <a:rPr lang="sk-SK" sz="1800" dirty="0" smtClean="0">
                <a:solidFill>
                  <a:srgbClr val="002060"/>
                </a:solidFill>
                <a:latin typeface="+mj-lt"/>
              </a:rPr>
              <a:t>miery nezamestnanosti.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88" y="1639085"/>
            <a:ext cx="4234291" cy="253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9" y="1639085"/>
            <a:ext cx="4254748" cy="253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699799"/>
            <a:ext cx="9037674" cy="47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en-US" sz="16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(pri rovnakej zamestnanosti bola nezamestnanosť pred krízou o 1 p. b. nižšia)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188640"/>
            <a:ext cx="810101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Silnejší trh práce tlačí na vyššiu participáciu obyvateľstva</a:t>
            </a:r>
            <a:endParaRPr lang="en-US" alt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113" y="6578600"/>
            <a:ext cx="863600" cy="279400"/>
          </a:xfrm>
        </p:spPr>
        <p:txBody>
          <a:bodyPr/>
          <a:lstStyle/>
          <a:p>
            <a:fld id="{9619AE3F-7C2D-4411-AFAF-BA00C957B532}" type="slidenum">
              <a:rPr lang="en-US" altLang="sk-SK" smtClean="0"/>
              <a:pPr/>
              <a:t>12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2643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en-US"/>
          </a:p>
        </p:txBody>
      </p:sp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4703875" y="2953975"/>
            <a:ext cx="426061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 algn="l"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452438" indent="-187325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 typeface="Arial" charset="0"/>
              <a:buChar char="•"/>
            </a:pPr>
            <a:r>
              <a:rPr lang="sk-SK" altLang="sk-SK" sz="1800" b="1" dirty="0" smtClean="0">
                <a:solidFill>
                  <a:srgbClr val="002060"/>
                </a:solidFill>
              </a:rPr>
              <a:t>2016: </a:t>
            </a:r>
            <a:r>
              <a:rPr lang="sk-SK" altLang="sk-SK" sz="1800" dirty="0" smtClean="0">
                <a:solidFill>
                  <a:srgbClr val="002060"/>
                </a:solidFill>
              </a:rPr>
              <a:t>Slabé sú všetky zložky.</a:t>
            </a:r>
            <a:r>
              <a:rPr lang="sk-SK" altLang="sk-SK" sz="1800" b="1" dirty="0" smtClean="0">
                <a:solidFill>
                  <a:srgbClr val="002060"/>
                </a:solidFill>
              </a:rPr>
              <a:t> </a:t>
            </a:r>
            <a:r>
              <a:rPr lang="sk-SK" altLang="sk-SK" sz="1800" dirty="0" smtClean="0">
                <a:solidFill>
                  <a:srgbClr val="002060"/>
                </a:solidFill>
              </a:rPr>
              <a:t>Revízia nadol vplyvom aktuálneho vývoja cien potravín (</a:t>
            </a:r>
            <a:r>
              <a:rPr lang="sk-SK" altLang="sk-SK" sz="1800" dirty="0" err="1" smtClean="0">
                <a:solidFill>
                  <a:srgbClr val="002060"/>
                </a:solidFill>
              </a:rPr>
              <a:t>agrokomodít</a:t>
            </a:r>
            <a:r>
              <a:rPr lang="sk-SK" altLang="sk-SK" sz="1800" dirty="0" smtClean="0">
                <a:solidFill>
                  <a:srgbClr val="002060"/>
                </a:solidFill>
              </a:rPr>
              <a:t>). 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</a:pPr>
            <a:endParaRPr lang="sk-SK" altLang="sk-SK" sz="1000" dirty="0" smtClean="0">
              <a:solidFill>
                <a:srgbClr val="002060"/>
              </a:solidFill>
            </a:endParaRP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</a:pPr>
            <a:r>
              <a:rPr lang="sk-SK" altLang="sk-SK" sz="1800" b="1" dirty="0" smtClean="0">
                <a:solidFill>
                  <a:srgbClr val="002060"/>
                </a:solidFill>
              </a:rPr>
              <a:t>2017: </a:t>
            </a:r>
            <a:r>
              <a:rPr lang="sk-SK" altLang="sk-SK" sz="1800" dirty="0" smtClean="0">
                <a:solidFill>
                  <a:srgbClr val="002060"/>
                </a:solidFill>
              </a:rPr>
              <a:t>Kladná inflácia v dôsledku odznenia vplyvu nízkej ceny ropy,</a:t>
            </a:r>
            <a:r>
              <a:rPr lang="sk-SK" altLang="sk-SK" sz="1800" b="1" dirty="0" smtClean="0">
                <a:solidFill>
                  <a:srgbClr val="002060"/>
                </a:solidFill>
              </a:rPr>
              <a:t> </a:t>
            </a:r>
            <a:r>
              <a:rPr lang="sk-SK" altLang="sk-SK" sz="1800" dirty="0" smtClean="0">
                <a:solidFill>
                  <a:srgbClr val="002060"/>
                </a:solidFill>
              </a:rPr>
              <a:t>rastu cien </a:t>
            </a:r>
            <a:r>
              <a:rPr lang="sk-SK" altLang="sk-SK" sz="1800" dirty="0" err="1" smtClean="0">
                <a:solidFill>
                  <a:srgbClr val="002060"/>
                </a:solidFill>
              </a:rPr>
              <a:t>agrokomodít</a:t>
            </a:r>
            <a:r>
              <a:rPr lang="sk-SK" altLang="sk-SK" sz="1800" dirty="0" smtClean="0">
                <a:solidFill>
                  <a:srgbClr val="002060"/>
                </a:solidFill>
              </a:rPr>
              <a:t>. 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</a:pPr>
            <a:endParaRPr lang="sk-SK" altLang="sk-SK" sz="1000" dirty="0" smtClean="0">
              <a:solidFill>
                <a:srgbClr val="002060"/>
              </a:solidFill>
            </a:endParaRP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</a:pPr>
            <a:r>
              <a:rPr lang="sk-SK" altLang="sk-SK" sz="1800" b="1" dirty="0" smtClean="0">
                <a:solidFill>
                  <a:srgbClr val="002060"/>
                </a:solidFill>
              </a:rPr>
              <a:t>2018:</a:t>
            </a:r>
            <a:r>
              <a:rPr lang="sk-SK" altLang="sk-SK" sz="1800" dirty="0" smtClean="0">
                <a:solidFill>
                  <a:srgbClr val="002060"/>
                </a:solidFill>
              </a:rPr>
              <a:t> Pokračujúce zrýchľovanie dynamiky cien sprevádzané uzatváraním produkčnej medzery. 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53748" y="2424994"/>
            <a:ext cx="4362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200" b="1" dirty="0"/>
              <a:t>Porovnanie </a:t>
            </a:r>
            <a:r>
              <a:rPr lang="sk-SK" altLang="sk-SK" sz="1200" b="1" dirty="0" smtClean="0"/>
              <a:t>inflácie s </a:t>
            </a:r>
            <a:r>
              <a:rPr lang="sk-SK" altLang="sk-SK" sz="1200" b="1" dirty="0"/>
              <a:t>predchádzajúcou predikciou </a:t>
            </a:r>
            <a:r>
              <a:rPr lang="sk-SK" altLang="sk-SK" sz="1200" b="1" dirty="0" smtClean="0"/>
              <a:t>       a </a:t>
            </a:r>
            <a:r>
              <a:rPr lang="sk-SK" altLang="sk-SK" sz="1200" b="1" dirty="0"/>
              <a:t>zdroje revízie v rámci jej štruktúry </a:t>
            </a:r>
            <a:r>
              <a:rPr lang="sk-SK" altLang="sk-SK" sz="1200" b="1" dirty="0" smtClean="0"/>
              <a:t>(p</a:t>
            </a:r>
            <a:r>
              <a:rPr lang="sk-SK" altLang="sk-SK" sz="1200" b="1" dirty="0"/>
              <a:t>. b.) </a:t>
            </a:r>
            <a:endParaRPr lang="sk-SK" altLang="sk-SK" sz="1200" b="1" dirty="0">
              <a:solidFill>
                <a:srgbClr val="FF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689" y="669499"/>
            <a:ext cx="8894556" cy="55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sk-SK" altLang="en-US" sz="1600" kern="0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59203"/>
              </p:ext>
            </p:extLst>
          </p:nvPr>
        </p:nvGraphicFramePr>
        <p:xfrm>
          <a:off x="971599" y="946608"/>
          <a:ext cx="6840761" cy="1202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799"/>
                <a:gridCol w="1125696"/>
                <a:gridCol w="1194967"/>
                <a:gridCol w="1194969"/>
                <a:gridCol w="1160330"/>
              </a:tblGrid>
              <a:tr h="410145">
                <a:tc>
                  <a:txBody>
                    <a:bodyPr/>
                    <a:lstStyle/>
                    <a:p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2015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2016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2017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2018</a:t>
                      </a:r>
                      <a:endParaRPr lang="sk-SK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HICP (%)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-0,3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-0,5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1,1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1,7</a:t>
                      </a:r>
                      <a:endParaRPr lang="sk-SK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Revízia (p. b.)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-0,2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-0,1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-0,1</a:t>
                      </a:r>
                      <a:endParaRPr lang="sk-SK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744621"/>
              </p:ext>
            </p:extLst>
          </p:nvPr>
        </p:nvGraphicFramePr>
        <p:xfrm>
          <a:off x="153749" y="2840492"/>
          <a:ext cx="4362218" cy="341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" y="56818"/>
            <a:ext cx="8101012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Inflácia v SR – zrýchlenie by malo nastať koncom roka 2016 (bázický efekt, ropa už neklesá)</a:t>
            </a:r>
            <a:endParaRPr lang="en-US" alt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2132856"/>
            <a:ext cx="9040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smtClean="0"/>
              <a:t>Zdroj: NBS.</a:t>
            </a:r>
            <a:endParaRPr lang="sk-SK" sz="1000" dirty="0"/>
          </a:p>
        </p:txBody>
      </p:sp>
      <p:sp>
        <p:nvSpPr>
          <p:cNvPr id="16" name="Rectangle 15"/>
          <p:cNvSpPr/>
          <p:nvPr/>
        </p:nvSpPr>
        <p:spPr>
          <a:xfrm>
            <a:off x="107504" y="6279123"/>
            <a:ext cx="9040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smtClean="0"/>
              <a:t>Zdroj: NBS.</a:t>
            </a:r>
            <a:endParaRPr lang="sk-SK" sz="1000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113" y="6578600"/>
            <a:ext cx="863600" cy="279400"/>
          </a:xfrm>
        </p:spPr>
        <p:txBody>
          <a:bodyPr/>
          <a:lstStyle/>
          <a:p>
            <a:fld id="{9619AE3F-7C2D-4411-AFAF-BA00C957B532}" type="slidenum">
              <a:rPr lang="en-US" altLang="sk-SK" smtClean="0"/>
              <a:pPr/>
              <a:t>13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571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169863" y="1968500"/>
            <a:ext cx="87534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Char char="•"/>
            </a:pPr>
            <a:endParaRPr lang="sk-SK" altLang="en-US" sz="1600" b="1">
              <a:solidFill>
                <a:schemeClr val="accent1"/>
              </a:solidFill>
            </a:endParaRPr>
          </a:p>
          <a:p>
            <a:pPr algn="just" eaLnBrk="1" hangingPunct="1">
              <a:spcBef>
                <a:spcPct val="0"/>
              </a:spcBef>
              <a:buFont typeface="Arial" charset="0"/>
              <a:buChar char="•"/>
            </a:pPr>
            <a:endParaRPr lang="sk-SK" altLang="en-US" sz="500" b="1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26" y="2153521"/>
            <a:ext cx="1445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b="1" dirty="0" smtClean="0"/>
              <a:t>HDP</a:t>
            </a:r>
            <a:endParaRPr lang="sk-SK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34393" y="2150104"/>
            <a:ext cx="1460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400" b="1" dirty="0" smtClean="0"/>
              <a:t>Inflácia</a:t>
            </a:r>
            <a:endParaRPr lang="sk-SK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763292" y="830082"/>
            <a:ext cx="7753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/>
            <a:r>
              <a:rPr lang="sk-SK" sz="1600" b="1" dirty="0" smtClean="0">
                <a:solidFill>
                  <a:srgbClr val="003881"/>
                </a:solidFill>
              </a:rPr>
              <a:t>Podľa NBS sú riziká </a:t>
            </a:r>
            <a:r>
              <a:rPr lang="sk-SK" sz="1600" b="1" dirty="0">
                <a:solidFill>
                  <a:srgbClr val="003881"/>
                </a:solidFill>
              </a:rPr>
              <a:t>v </a:t>
            </a:r>
            <a:r>
              <a:rPr lang="sk-SK" sz="1600" b="1" dirty="0" smtClean="0">
                <a:solidFill>
                  <a:srgbClr val="003881"/>
                </a:solidFill>
              </a:rPr>
              <a:t>prognóze reálnej ekonomiky a cien vybilancované</a:t>
            </a:r>
            <a:r>
              <a:rPr lang="sk-SK" sz="1600" b="1" dirty="0">
                <a:solidFill>
                  <a:srgbClr val="003881"/>
                </a:solidFill>
              </a:rPr>
              <a:t>.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673440"/>
              </p:ext>
            </p:extLst>
          </p:nvPr>
        </p:nvGraphicFramePr>
        <p:xfrm>
          <a:off x="119827" y="2457881"/>
          <a:ext cx="4392487" cy="3704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422838"/>
              </p:ext>
            </p:extLst>
          </p:nvPr>
        </p:nvGraphicFramePr>
        <p:xfrm>
          <a:off x="4552834" y="2461298"/>
          <a:ext cx="4479815" cy="3708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290" y="1168636"/>
            <a:ext cx="88220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Odhady </a:t>
            </a:r>
            <a:r>
              <a:rPr lang="sk-SK" sz="1600" dirty="0" smtClean="0">
                <a:solidFill>
                  <a:srgbClr val="002060"/>
                </a:solidFill>
              </a:rPr>
              <a:t>rastu HDP </a:t>
            </a:r>
            <a:r>
              <a:rPr lang="sk-SK" sz="1600" dirty="0">
                <a:solidFill>
                  <a:srgbClr val="002060"/>
                </a:solidFill>
              </a:rPr>
              <a:t>sú viac-menej </a:t>
            </a:r>
            <a:r>
              <a:rPr lang="sk-SK" sz="1600" dirty="0" smtClean="0">
                <a:solidFill>
                  <a:srgbClr val="002060"/>
                </a:solidFill>
              </a:rPr>
              <a:t>stabilné.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02060"/>
                </a:solidFill>
              </a:rPr>
              <a:t>Odhady inflácie </a:t>
            </a:r>
            <a:r>
              <a:rPr lang="sk-SK" sz="1600" dirty="0" smtClean="0">
                <a:solidFill>
                  <a:srgbClr val="002060"/>
                </a:solidFill>
              </a:rPr>
              <a:t>sú všetkými inštitúciami revidované </a:t>
            </a:r>
            <a:r>
              <a:rPr lang="sk-SK" sz="1600" dirty="0">
                <a:solidFill>
                  <a:srgbClr val="002060"/>
                </a:solidFill>
              </a:rPr>
              <a:t>smerom nadol, najmä vplyvom klesajúcich cien komodít. Ceny </a:t>
            </a:r>
            <a:r>
              <a:rPr lang="sk-SK" sz="1600" dirty="0" smtClean="0">
                <a:solidFill>
                  <a:srgbClr val="002060"/>
                </a:solidFill>
              </a:rPr>
              <a:t>zatiaľ slabo reflektujú </a:t>
            </a:r>
            <a:r>
              <a:rPr lang="sk-SK" sz="1600" dirty="0">
                <a:solidFill>
                  <a:srgbClr val="002060"/>
                </a:solidFill>
              </a:rPr>
              <a:t>aktuálny vývoj dopytu a miezd.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188640"/>
            <a:ext cx="810101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Porovnanie predikcií HDP a HICP na rok 2016</a:t>
            </a:r>
            <a:endParaRPr lang="en-US" alt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113" y="6578600"/>
            <a:ext cx="863600" cy="279400"/>
          </a:xfrm>
        </p:spPr>
        <p:txBody>
          <a:bodyPr/>
          <a:lstStyle/>
          <a:p>
            <a:fld id="{9619AE3F-7C2D-4411-AFAF-BA00C957B532}" type="slidenum">
              <a:rPr lang="en-US" altLang="sk-SK" smtClean="0"/>
              <a:pPr/>
              <a:t>14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102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5373216"/>
            <a:ext cx="4321101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rIns="0"/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14. ročník konferencie SAF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Slovenská asociácia podnikových finančníkov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Finančné riadenie podnikov 2016                                                                          </a:t>
            </a:r>
            <a:endParaRPr lang="sk-SK" altLang="en-US" sz="1600" dirty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RADISSON BLUE CARLTON, Bratislava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26. október 2016</a:t>
            </a:r>
            <a:endParaRPr lang="en-US" altLang="en-US" sz="1600" dirty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63932" y="5588695"/>
            <a:ext cx="3384532" cy="100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rIns="0"/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 Jozef </a:t>
            </a:r>
            <a:r>
              <a:rPr lang="sk-SK" altLang="en-US" sz="1800" dirty="0" err="1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Makúch</a:t>
            </a:r>
            <a:r>
              <a:rPr lang="sk-SK" altLang="en-US" sz="18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endParaRPr lang="sk-SK" altLang="en-US" sz="1800" dirty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guvernér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en-US" sz="180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Národnej banky Slovenska</a:t>
            </a:r>
            <a:endParaRPr lang="en-US" altLang="en-US" sz="1800" dirty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512" y="2564904"/>
            <a:ext cx="91440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sk-SK" altLang="sk-SK" sz="2400" b="1" kern="0" dirty="0" smtClean="0">
                <a:solidFill>
                  <a:schemeClr val="bg1"/>
                </a:solidFill>
              </a:rPr>
              <a:t>Výhľad ekonomiky Slovenska</a:t>
            </a:r>
            <a:r>
              <a:rPr lang="pl-PL" altLang="sk-SK" sz="2400" b="1" kern="0" dirty="0" smtClean="0">
                <a:solidFill>
                  <a:schemeClr val="bg1"/>
                </a:solidFill>
              </a:rPr>
              <a:t> </a:t>
            </a:r>
            <a:endParaRPr lang="en-US" altLang="sk-SK" sz="2400" b="1" kern="0" dirty="0" smtClean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36512" y="4437186"/>
            <a:ext cx="9144000" cy="50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sk-SK" altLang="sk-SK" sz="2400" b="1" kern="0" dirty="0" smtClean="0">
                <a:solidFill>
                  <a:schemeClr val="tx2"/>
                </a:solidFill>
              </a:rPr>
              <a:t>Ďakujem za pozornosť...</a:t>
            </a:r>
            <a:endParaRPr lang="en-US" altLang="sk-SK" sz="2400" b="1" kern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0EBF-95B5-498B-9B35-58353335DE8E}" type="slidenum">
              <a:rPr lang="en-US" altLang="sk-SK" smtClean="0">
                <a:solidFill>
                  <a:srgbClr val="FFFFFF"/>
                </a:solidFill>
              </a:rPr>
              <a:pPr/>
              <a:t>2</a:t>
            </a:fld>
            <a:endParaRPr lang="en-US" altLang="sk-SK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79348"/>
            <a:ext cx="810101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Obsah prezentácie</a:t>
            </a:r>
            <a:endParaRPr lang="en-US" altLang="sk-SK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628800"/>
            <a:ext cx="8229600" cy="42484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sk-SK" sz="2000" b="1" kern="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Predikcia P3Q – 2016 vybrané ukazovatele</a:t>
            </a:r>
          </a:p>
          <a:p>
            <a:pPr marL="0" indent="0"/>
            <a:endParaRPr lang="sk-SK" sz="2000" b="1" kern="0" dirty="0" smtClean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sk-SK" sz="2000" b="1" kern="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Zdroje rastu ekonomiky Slovenska </a:t>
            </a:r>
          </a:p>
          <a:p>
            <a:pPr marL="0" indent="0"/>
            <a:endParaRPr lang="sk-SK" sz="2000" b="1" kern="0" dirty="0" smtClean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sk-SK" sz="2000" b="1" kern="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Odhad vplyvu investície </a:t>
            </a:r>
            <a:r>
              <a:rPr lang="sk-SK" sz="2000" b="1" kern="0" dirty="0" err="1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Jaguar</a:t>
            </a:r>
            <a:r>
              <a:rPr lang="sk-SK" sz="2000" b="1" kern="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b="1" kern="0" dirty="0" err="1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Land</a:t>
            </a:r>
            <a:r>
              <a:rPr lang="sk-SK" sz="2000" b="1" kern="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b="1" kern="0" dirty="0" err="1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Rover</a:t>
            </a:r>
            <a:r>
              <a:rPr lang="sk-SK" sz="2000" b="1" kern="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(JLR)</a:t>
            </a:r>
          </a:p>
          <a:p>
            <a:pPr>
              <a:buFont typeface="Wingdings" pitchFamily="2" charset="2"/>
              <a:buChar char="§"/>
            </a:pPr>
            <a:endParaRPr lang="sk-SK" sz="2000" b="1" kern="0" dirty="0" smtClean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sk-SK" sz="2000" b="1" kern="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Odhad vplyvu výsledkov referenda o </a:t>
            </a:r>
            <a:r>
              <a:rPr lang="sk-SK" sz="2000" b="1" kern="0" dirty="0" err="1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Brexite</a:t>
            </a:r>
            <a:endParaRPr lang="sk-SK" sz="2000" b="1" kern="0" dirty="0" smtClean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endParaRPr lang="sk-SK" sz="2000" b="1" kern="0" dirty="0" smtClean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sk-SK" sz="2000" b="1" kern="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Vývoj na trhu práce - zamestnanosť </a:t>
            </a:r>
            <a:r>
              <a:rPr lang="sk-SK" sz="2000" b="1" kern="0" dirty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sk-SK" sz="2000" b="1" kern="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mzdy</a:t>
            </a:r>
            <a:endParaRPr lang="sk-SK" sz="2000" b="1" kern="0" dirty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endParaRPr lang="sk-SK" sz="2000" b="1" kern="0" dirty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sk-SK" sz="2000" b="1" kern="0" dirty="0" smtClean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Predikcia </a:t>
            </a:r>
            <a:r>
              <a:rPr lang="sk-SK" sz="2000" b="1" kern="0" dirty="0">
                <a:solidFill>
                  <a:srgbClr val="0038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inflácie v ekonomike Slovenska</a:t>
            </a:r>
          </a:p>
          <a:p>
            <a:pPr>
              <a:buFont typeface="Wingdings" pitchFamily="2" charset="2"/>
              <a:buChar char="§"/>
            </a:pPr>
            <a:endParaRPr lang="sk-SK" sz="2000" b="1" kern="0" dirty="0" smtClean="0">
              <a:solidFill>
                <a:srgbClr val="0038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908720"/>
            <a:ext cx="8712968" cy="2016224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sk-SK" altLang="en-US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Ekonomika </a:t>
            </a:r>
            <a:r>
              <a:rPr lang="sk-SK" altLang="en-US" sz="2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je </a:t>
            </a:r>
            <a:r>
              <a:rPr lang="sk-SK" altLang="en-US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naďalej v prorastovej </a:t>
            </a:r>
            <a:r>
              <a:rPr lang="sk-SK" altLang="en-US" sz="2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kondícii, vplyv </a:t>
            </a:r>
            <a:r>
              <a:rPr lang="sk-SK" altLang="en-US" sz="22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Brexitu</a:t>
            </a:r>
            <a:r>
              <a:rPr lang="sk-SK" altLang="en-US" sz="2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k-SK" altLang="en-US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sa javí </a:t>
            </a:r>
            <a:r>
              <a:rPr lang="sk-SK" altLang="en-US" sz="2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zatiaľ </a:t>
            </a:r>
            <a:r>
              <a:rPr lang="en-US" altLang="en-US" sz="22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limitovan</a:t>
            </a:r>
            <a:r>
              <a:rPr lang="sk-SK" altLang="en-US" sz="22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ý</a:t>
            </a:r>
            <a:r>
              <a:rPr lang="sk-SK" altLang="en-US" sz="2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sk-SK" altLang="en-US" sz="2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sk-SK" altLang="en-US" sz="2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sk-SK" altLang="en-US" sz="2000" b="0" dirty="0">
                <a:solidFill>
                  <a:srgbClr val="002060"/>
                </a:solidFill>
              </a:rPr>
              <a:t>Ekonomika by mala </a:t>
            </a:r>
            <a:r>
              <a:rPr lang="sk-SK" altLang="en-US" sz="2000" b="0" dirty="0" smtClean="0">
                <a:solidFill>
                  <a:srgbClr val="002060"/>
                </a:solidFill>
              </a:rPr>
              <a:t>mierne </a:t>
            </a:r>
            <a:r>
              <a:rPr lang="sk-SK" altLang="en-US" sz="2000" b="0" dirty="0">
                <a:solidFill>
                  <a:srgbClr val="002060"/>
                </a:solidFill>
              </a:rPr>
              <a:t>spomaliť z 3,5 % v roku 2016 </a:t>
            </a:r>
            <a:r>
              <a:rPr lang="sk-SK" altLang="en-US" sz="2000" b="0" dirty="0" smtClean="0">
                <a:solidFill>
                  <a:srgbClr val="002060"/>
                </a:solidFill>
              </a:rPr>
              <a:t> </a:t>
            </a:r>
            <a:r>
              <a:rPr lang="sk-SK" altLang="en-US" sz="2000" b="0" dirty="0">
                <a:solidFill>
                  <a:srgbClr val="002060"/>
                </a:solidFill>
              </a:rPr>
              <a:t>na 3,3 % </a:t>
            </a:r>
            <a:r>
              <a:rPr lang="sk-SK" altLang="en-US" sz="2000" b="0" dirty="0" smtClean="0">
                <a:solidFill>
                  <a:srgbClr val="002060"/>
                </a:solidFill>
              </a:rPr>
              <a:t>     v </a:t>
            </a:r>
            <a:r>
              <a:rPr lang="sk-SK" altLang="en-US" sz="2000" b="0" dirty="0">
                <a:solidFill>
                  <a:srgbClr val="002060"/>
                </a:solidFill>
              </a:rPr>
              <a:t>roku 2017 </a:t>
            </a:r>
            <a:r>
              <a:rPr lang="sk-SK" altLang="en-US" sz="2000" b="0" dirty="0" smtClean="0">
                <a:solidFill>
                  <a:srgbClr val="002060"/>
                </a:solidFill>
              </a:rPr>
              <a:t>a </a:t>
            </a:r>
            <a:r>
              <a:rPr lang="sk-SK" altLang="en-US" sz="2000" b="0" dirty="0">
                <a:solidFill>
                  <a:srgbClr val="002060"/>
                </a:solidFill>
              </a:rPr>
              <a:t>následne zrýchliť na nezmenených 4,2 % v roku 2018</a:t>
            </a:r>
            <a:r>
              <a:rPr lang="sk-SK" altLang="en-US" sz="2000" b="0" dirty="0" smtClean="0">
                <a:solidFill>
                  <a:srgbClr val="002060"/>
                </a:solidFill>
              </a:rPr>
              <a:t>.</a:t>
            </a:r>
            <a:endParaRPr lang="sk-SK" altLang="en-US" sz="24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2708920"/>
            <a:ext cx="864096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altLang="en-US" sz="22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Na trhu práce sa očakáva pokračovanie tvorby nových pracovných miest, mzdy  porastú tak nominálne, ako aj reálne.</a:t>
            </a:r>
          </a:p>
          <a:p>
            <a:pPr algn="just" eaLnBrk="1" hangingPunct="1"/>
            <a:r>
              <a:rPr lang="sk-SK" altLang="en-US" sz="2000" b="0" dirty="0">
                <a:solidFill>
                  <a:srgbClr val="002060"/>
                </a:solidFill>
              </a:rPr>
              <a:t> </a:t>
            </a:r>
            <a:r>
              <a:rPr lang="sk-SK" altLang="en-US" sz="2000" b="0" dirty="0" smtClean="0">
                <a:solidFill>
                  <a:srgbClr val="002060"/>
                </a:solidFill>
              </a:rPr>
              <a:t>   - rýchlejší </a:t>
            </a:r>
            <a:r>
              <a:rPr lang="sk-SK" altLang="en-US" sz="2000" b="0" dirty="0">
                <a:solidFill>
                  <a:srgbClr val="002060"/>
                </a:solidFill>
              </a:rPr>
              <a:t>rast zamestnanosti o 0,3 p. b. vplyvom aktuálneho vývoja,</a:t>
            </a:r>
          </a:p>
          <a:p>
            <a:pPr algn="just" eaLnBrk="1" hangingPunct="1"/>
            <a:r>
              <a:rPr lang="sk-SK" altLang="en-US" sz="2000" b="0" dirty="0" smtClean="0">
                <a:solidFill>
                  <a:srgbClr val="002060"/>
                </a:solidFill>
              </a:rPr>
              <a:t>    - rýchlejší </a:t>
            </a:r>
            <a:r>
              <a:rPr lang="sk-SK" altLang="en-US" sz="2000" b="0" dirty="0">
                <a:solidFill>
                  <a:srgbClr val="002060"/>
                </a:solidFill>
              </a:rPr>
              <a:t>rast reálnych miezd kvôli väčšiemu poklesu cien,</a:t>
            </a:r>
          </a:p>
          <a:p>
            <a:pPr algn="just" eaLnBrk="1" hangingPunct="1"/>
            <a:r>
              <a:rPr lang="sk-SK" altLang="en-US" sz="2000" b="0" dirty="0" smtClean="0">
                <a:solidFill>
                  <a:srgbClr val="002060"/>
                </a:solidFill>
              </a:rPr>
              <a:t>    - bez </a:t>
            </a:r>
            <a:r>
              <a:rPr lang="sk-SK" altLang="en-US" sz="2000" b="0" dirty="0">
                <a:solidFill>
                  <a:srgbClr val="002060"/>
                </a:solidFill>
              </a:rPr>
              <a:t>vplyvu na súkromnú spotrebu, rast miery úspor</a:t>
            </a:r>
            <a:r>
              <a:rPr lang="sk-SK" altLang="en-US" sz="2000" b="0" dirty="0" smtClean="0">
                <a:solidFill>
                  <a:srgbClr val="002060"/>
                </a:solidFill>
              </a:rPr>
              <a:t>.</a:t>
            </a:r>
            <a:endParaRPr lang="sk-SK" altLang="en-US" sz="2000" b="0" dirty="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1520" y="5013176"/>
            <a:ext cx="8892480" cy="128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881"/>
                </a:solidFill>
                <a:latin typeface="Tahoma" pitchFamily="34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sk-SK" altLang="en-US" sz="2200" kern="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Inflácia by sa mala postupne oživovať od začiatku roka. </a:t>
            </a:r>
          </a:p>
          <a:p>
            <a:pPr algn="just" eaLnBrk="1" hangingPunct="1"/>
            <a:r>
              <a:rPr lang="sk-SK" altLang="en-US" sz="2400" b="0" kern="0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sk-SK" altLang="en-US" sz="2000" b="0" dirty="0" smtClean="0">
                <a:solidFill>
                  <a:srgbClr val="002060"/>
                </a:solidFill>
              </a:rPr>
              <a:t>Inflácia </a:t>
            </a:r>
            <a:r>
              <a:rPr lang="sk-SK" altLang="en-US" sz="2000" b="0" dirty="0">
                <a:solidFill>
                  <a:srgbClr val="002060"/>
                </a:solidFill>
              </a:rPr>
              <a:t>nižšia o 0,2 </a:t>
            </a:r>
            <a:r>
              <a:rPr lang="sk-SK" altLang="en-US" sz="2000" b="0" dirty="0" err="1">
                <a:solidFill>
                  <a:srgbClr val="002060"/>
                </a:solidFill>
              </a:rPr>
              <a:t>p.b</a:t>
            </a:r>
            <a:r>
              <a:rPr lang="sk-SK" altLang="en-US" sz="2000" b="0" dirty="0">
                <a:solidFill>
                  <a:srgbClr val="002060"/>
                </a:solidFill>
              </a:rPr>
              <a:t>. v 2016 – aktuálne vyšší pokles cien potravín. </a:t>
            </a:r>
            <a:endParaRPr lang="sk-SK" altLang="en-US" sz="2000" b="0" dirty="0" smtClean="0">
              <a:solidFill>
                <a:srgbClr val="002060"/>
              </a:solidFill>
            </a:endParaRPr>
          </a:p>
          <a:p>
            <a:pPr algn="just" eaLnBrk="1" hangingPunct="1"/>
            <a:r>
              <a:rPr lang="sk-SK" altLang="en-US" sz="2000" b="0" dirty="0">
                <a:solidFill>
                  <a:srgbClr val="002060"/>
                </a:solidFill>
              </a:rPr>
              <a:t> </a:t>
            </a:r>
            <a:r>
              <a:rPr lang="sk-SK" altLang="en-US" sz="2000" b="0" dirty="0" smtClean="0">
                <a:solidFill>
                  <a:srgbClr val="002060"/>
                </a:solidFill>
              </a:rPr>
              <a:t>    V </a:t>
            </a:r>
            <a:r>
              <a:rPr lang="sk-SK" altLang="en-US" sz="2000" b="0" dirty="0">
                <a:solidFill>
                  <a:srgbClr val="002060"/>
                </a:solidFill>
              </a:rPr>
              <a:t>2017 a </a:t>
            </a:r>
            <a:r>
              <a:rPr lang="sk-SK" altLang="en-US" sz="2000" b="0" dirty="0" smtClean="0">
                <a:solidFill>
                  <a:srgbClr val="002060"/>
                </a:solidFill>
              </a:rPr>
              <a:t>2018 o </a:t>
            </a:r>
            <a:r>
              <a:rPr lang="sk-SK" altLang="en-US" sz="2000" b="0" dirty="0">
                <a:solidFill>
                  <a:srgbClr val="002060"/>
                </a:solidFill>
              </a:rPr>
              <a:t>0,1 </a:t>
            </a:r>
            <a:r>
              <a:rPr lang="sk-SK" altLang="en-US" sz="2000" b="0" dirty="0" err="1">
                <a:solidFill>
                  <a:srgbClr val="002060"/>
                </a:solidFill>
              </a:rPr>
              <a:t>p.b</a:t>
            </a:r>
            <a:r>
              <a:rPr lang="sk-SK" altLang="en-US" sz="2000" b="0" dirty="0">
                <a:solidFill>
                  <a:srgbClr val="002060"/>
                </a:solidFill>
              </a:rPr>
              <a:t>. pomalšia inflácia </a:t>
            </a:r>
            <a:r>
              <a:rPr lang="sk-SK" altLang="en-US" sz="2000" b="0" dirty="0" smtClean="0">
                <a:solidFill>
                  <a:srgbClr val="002060"/>
                </a:solidFill>
              </a:rPr>
              <a:t>– technické predpoklady. </a:t>
            </a:r>
            <a:endParaRPr lang="sk-SK" altLang="en-US" sz="2000" b="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79348"/>
            <a:ext cx="810101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Zhrnutie predikcie P3Q-2016</a:t>
            </a:r>
            <a:endParaRPr lang="en-US" alt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113" y="6578600"/>
            <a:ext cx="863600" cy="279400"/>
          </a:xfrm>
        </p:spPr>
        <p:txBody>
          <a:bodyPr/>
          <a:lstStyle/>
          <a:p>
            <a:fld id="{9619AE3F-7C2D-4411-AFAF-BA00C957B532}" type="slidenum">
              <a:rPr lang="en-US" altLang="sk-SK" smtClean="0"/>
              <a:pPr/>
              <a:t>3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0761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9AE3F-7C2D-4411-AFAF-BA00C957B532}" type="slidenum">
              <a:rPr lang="en-US" altLang="sk-SK" smtClean="0"/>
              <a:pPr/>
              <a:t>4</a:t>
            </a:fld>
            <a:endParaRPr lang="en-US" altLang="sk-SK"/>
          </a:p>
        </p:txBody>
      </p:sp>
      <p:graphicFrame>
        <p:nvGraphicFramePr>
          <p:cNvPr id="7" name="Group 19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10580430"/>
              </p:ext>
            </p:extLst>
          </p:nvPr>
        </p:nvGraphicFramePr>
        <p:xfrm>
          <a:off x="467542" y="1268760"/>
          <a:ext cx="8424937" cy="4755236"/>
        </p:xfrm>
        <a:graphic>
          <a:graphicData uri="http://schemas.openxmlformats.org/drawingml/2006/table">
            <a:tbl>
              <a:tblPr/>
              <a:tblGrid>
                <a:gridCol w="3028140"/>
                <a:gridCol w="1403240"/>
                <a:gridCol w="1276138"/>
                <a:gridCol w="1344696"/>
                <a:gridCol w="1372723"/>
              </a:tblGrid>
              <a:tr h="7741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k-SK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skutočnosť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87" marB="467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2016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87" marB="467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2017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87" marB="467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2018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787" marB="467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06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HDP s. c.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3,6</a:t>
                      </a: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  <a:endParaRPr lang="sk-S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489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HICP (priemer roka)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-0,3</a:t>
                      </a: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  <a:endParaRPr lang="sk-S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sk-S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  <a:endParaRPr lang="sk-S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614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Nominálne mzdy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2,9</a:t>
                      </a: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endParaRPr lang="sk-S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0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Reálne mzdy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3,2</a:t>
                      </a: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  <a:endParaRPr lang="sk-S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  <a:endParaRPr lang="sk-S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endParaRPr lang="sk-S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69221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Zamestnanosť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ESA 2010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2,0</a:t>
                      </a: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lang="sk-S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sk-S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sk-S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434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388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003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Nezamestnanosť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11,5</a:t>
                      </a: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9,9</a:t>
                      </a:r>
                      <a:endParaRPr lang="sk-S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0000" marR="90000" marT="53984" marB="53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7544" y="6135107"/>
            <a:ext cx="9040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smtClean="0"/>
              <a:t>Zdroj: NBS.</a:t>
            </a:r>
            <a:endParaRPr lang="sk-SK" sz="1000" dirty="0"/>
          </a:p>
        </p:txBody>
      </p:sp>
      <p:sp>
        <p:nvSpPr>
          <p:cNvPr id="9" name="Rectangle 8"/>
          <p:cNvSpPr/>
          <p:nvPr/>
        </p:nvSpPr>
        <p:spPr>
          <a:xfrm>
            <a:off x="1" y="179348"/>
            <a:ext cx="810101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Predikcia P3Q-2016</a:t>
            </a:r>
            <a:endParaRPr lang="en-US" alt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8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2129"/>
              </p:ext>
            </p:extLst>
          </p:nvPr>
        </p:nvGraphicFramePr>
        <p:xfrm>
          <a:off x="1331640" y="1016144"/>
          <a:ext cx="626469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535"/>
                <a:gridCol w="1176024"/>
                <a:gridCol w="1081400"/>
                <a:gridCol w="1013815"/>
                <a:gridCol w="1094921"/>
              </a:tblGrid>
              <a:tr h="396240">
                <a:tc>
                  <a:txBody>
                    <a:bodyPr/>
                    <a:lstStyle/>
                    <a:p>
                      <a:pPr algn="ctr"/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2015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2016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2017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2018</a:t>
                      </a:r>
                      <a:endParaRPr lang="sk-S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HDP (%)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3,6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3,5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3,3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4,2</a:t>
                      </a:r>
                      <a:endParaRPr lang="sk-S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Revízia (p. b.)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0,2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-0,2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0,0</a:t>
                      </a:r>
                      <a:endParaRPr lang="sk-SK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02019" y="2677557"/>
            <a:ext cx="8484781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76213" indent="-176213" algn="l"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altLang="en-US" sz="2000" b="1" dirty="0" smtClean="0">
                <a:solidFill>
                  <a:srgbClr val="002060"/>
                </a:solidFill>
              </a:rPr>
              <a:t>2016: </a:t>
            </a:r>
            <a:r>
              <a:rPr lang="sk-SK" altLang="en-US" sz="2000" dirty="0">
                <a:solidFill>
                  <a:srgbClr val="002060"/>
                </a:solidFill>
              </a:rPr>
              <a:t>D</a:t>
            </a:r>
            <a:r>
              <a:rPr lang="sk-SK" altLang="en-US" sz="2000" dirty="0" smtClean="0">
                <a:solidFill>
                  <a:srgbClr val="002060"/>
                </a:solidFill>
              </a:rPr>
              <a:t>oterajší lepší vývoj exportu potlačí rast HDP smerom hore. Slovenská ekonomika zvyšuje trhový podiel v zahraničnom obchode. </a:t>
            </a:r>
          </a:p>
          <a:p>
            <a:pPr marL="0" indent="0" algn="just" eaLnBrk="1" hangingPunct="1">
              <a:spcBef>
                <a:spcPct val="0"/>
              </a:spcBef>
            </a:pPr>
            <a:endParaRPr lang="sk-SK" altLang="en-US" sz="1000" dirty="0" smtClean="0">
              <a:solidFill>
                <a:srgbClr val="002060"/>
              </a:solidFill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altLang="en-US" sz="2000" b="1" dirty="0" smtClean="0">
                <a:solidFill>
                  <a:srgbClr val="002060"/>
                </a:solidFill>
              </a:rPr>
              <a:t>2017:</a:t>
            </a:r>
            <a:r>
              <a:rPr lang="sk-SK" altLang="en-US" sz="2000" dirty="0" smtClean="0">
                <a:solidFill>
                  <a:srgbClr val="002060"/>
                </a:solidFill>
              </a:rPr>
              <a:t> Hlavný dopad Brexitu z titulu nižšieho dopytu po našich exportoch (nielen od UK, ale hlavne od našich obchodných partnerov, ako je DE), aj s miernym dopadom do investícií. </a:t>
            </a:r>
          </a:p>
          <a:p>
            <a:pPr marL="0" indent="0" algn="just" eaLnBrk="1" hangingPunct="1">
              <a:spcBef>
                <a:spcPct val="0"/>
              </a:spcBef>
            </a:pPr>
            <a:endParaRPr lang="sk-SK" altLang="en-US" sz="1000" b="1" dirty="0" smtClean="0">
              <a:solidFill>
                <a:srgbClr val="002060"/>
              </a:solidFill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altLang="en-US" sz="2000" b="1" dirty="0" smtClean="0">
                <a:solidFill>
                  <a:srgbClr val="002060"/>
                </a:solidFill>
              </a:rPr>
              <a:t>2018:</a:t>
            </a:r>
            <a:r>
              <a:rPr lang="sk-SK" altLang="en-US" sz="2000" dirty="0">
                <a:solidFill>
                  <a:srgbClr val="002060"/>
                </a:solidFill>
              </a:rPr>
              <a:t> N</a:t>
            </a:r>
            <a:r>
              <a:rPr lang="sk-SK" altLang="en-US" sz="2000" dirty="0" smtClean="0">
                <a:solidFill>
                  <a:srgbClr val="002060"/>
                </a:solidFill>
              </a:rPr>
              <a:t>aďalej sa počíta s pozitívnym vplyvom začiatku produkcie nových automobilových kapacít.</a:t>
            </a: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k-SK" altLang="en-US" sz="1000" dirty="0">
              <a:solidFill>
                <a:srgbClr val="002060"/>
              </a:solidFill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altLang="en-US" sz="2000" b="1" dirty="0" smtClean="0">
                <a:solidFill>
                  <a:srgbClr val="002060"/>
                </a:solidFill>
              </a:rPr>
              <a:t>Zahraničný dopyt </a:t>
            </a:r>
            <a:r>
              <a:rPr lang="sk-SK" altLang="en-US" sz="2000" dirty="0" smtClean="0">
                <a:solidFill>
                  <a:srgbClr val="002060"/>
                </a:solidFill>
              </a:rPr>
              <a:t>by mal zrýchľovať dynamiku z 3,4% v tomto roku na 4,3% ku koncu horizontu predikcie (bol však revidovaný nadol o 0,8 </a:t>
            </a:r>
            <a:r>
              <a:rPr lang="sk-SK" altLang="en-US" sz="2000" dirty="0" err="1" smtClean="0">
                <a:solidFill>
                  <a:srgbClr val="002060"/>
                </a:solidFill>
              </a:rPr>
              <a:t>p.b</a:t>
            </a:r>
            <a:r>
              <a:rPr lang="sk-SK" altLang="en-US" sz="2000" dirty="0" smtClean="0">
                <a:solidFill>
                  <a:srgbClr val="002060"/>
                </a:solidFill>
              </a:rPr>
              <a:t>. kumulatívne).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148570"/>
            <a:ext cx="810101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ekonomiky SR – naďalej postupné zrýchľovanie rastu</a:t>
            </a:r>
            <a:endParaRPr lang="en-US" alt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3726" y="2246675"/>
            <a:ext cx="9040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smtClean="0"/>
              <a:t>Zdroj: NBS.</a:t>
            </a:r>
            <a:endParaRPr lang="sk-SK" sz="10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113" y="6578600"/>
            <a:ext cx="863600" cy="279400"/>
          </a:xfrm>
        </p:spPr>
        <p:txBody>
          <a:bodyPr/>
          <a:lstStyle/>
          <a:p>
            <a:fld id="{9619AE3F-7C2D-4411-AFAF-BA00C957B532}" type="slidenum">
              <a:rPr lang="en-US" altLang="sk-SK" smtClean="0"/>
              <a:pPr/>
              <a:t>5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207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1520" y="3008273"/>
            <a:ext cx="8568952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76213" indent="-176213" algn="l"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lvl="0" indent="-1714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altLang="sk-SK" sz="2000" b="1" dirty="0" smtClean="0">
                <a:solidFill>
                  <a:srgbClr val="002060"/>
                </a:solidFill>
              </a:rPr>
              <a:t>2016</a:t>
            </a:r>
            <a:r>
              <a:rPr lang="sk-SK" altLang="sk-SK" sz="2000" dirty="0" smtClean="0">
                <a:solidFill>
                  <a:srgbClr val="002060"/>
                </a:solidFill>
              </a:rPr>
              <a:t>: Slabšia celková investičná aktivita vyplývajúca z prepadu verejných investícií o 26% (eurofondy),</a:t>
            </a:r>
            <a:r>
              <a:rPr lang="sk-SK" altLang="sk-SK" sz="2000" b="1" dirty="0" smtClean="0">
                <a:solidFill>
                  <a:srgbClr val="002060"/>
                </a:solidFill>
              </a:rPr>
              <a:t> </a:t>
            </a:r>
            <a:r>
              <a:rPr lang="sk-SK" altLang="sk-SK" sz="2000" dirty="0" smtClean="0">
                <a:solidFill>
                  <a:srgbClr val="002060"/>
                </a:solidFill>
              </a:rPr>
              <a:t>rast súkromných investícií naďalej silný 9,4% (automobilový priemysel, energetika, výstavba rezidenčných nehnuteľností).</a:t>
            </a:r>
          </a:p>
          <a:p>
            <a:pPr marL="171450" lvl="0" indent="-1714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k-SK" altLang="sk-SK" sz="1000" dirty="0" smtClean="0">
              <a:solidFill>
                <a:srgbClr val="002060"/>
              </a:solidFill>
            </a:endParaRPr>
          </a:p>
          <a:p>
            <a:pPr marL="171450" lvl="0" indent="-1714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altLang="sk-SK" sz="2000" b="1" dirty="0" smtClean="0">
                <a:solidFill>
                  <a:srgbClr val="002060"/>
                </a:solidFill>
              </a:rPr>
              <a:t>2017, 2018</a:t>
            </a:r>
            <a:r>
              <a:rPr lang="sk-SK" altLang="sk-SK" sz="2000" dirty="0" smtClean="0">
                <a:solidFill>
                  <a:srgbClr val="002060"/>
                </a:solidFill>
              </a:rPr>
              <a:t>: </a:t>
            </a:r>
            <a:r>
              <a:rPr lang="sk-SK" altLang="sk-SK" sz="2000" dirty="0">
                <a:solidFill>
                  <a:srgbClr val="002060"/>
                </a:solidFill>
              </a:rPr>
              <a:t>T</a:t>
            </a:r>
            <a:r>
              <a:rPr lang="sk-SK" altLang="sk-SK" sz="2000" dirty="0" smtClean="0">
                <a:solidFill>
                  <a:srgbClr val="002060"/>
                </a:solidFill>
              </a:rPr>
              <a:t>lmiaci efekt z poklesu čerpania eurofondov vo verejných investíciách sa vytráca, súkromné investície pokračujú v raste. Mierne tlmiaco by mal pôsobiť </a:t>
            </a:r>
            <a:r>
              <a:rPr lang="sk-SK" altLang="sk-SK" sz="2000" dirty="0" err="1" smtClean="0">
                <a:solidFill>
                  <a:srgbClr val="002060"/>
                </a:solidFill>
              </a:rPr>
              <a:t>Brexit</a:t>
            </a:r>
            <a:r>
              <a:rPr lang="sk-SK" altLang="sk-SK" sz="2000" dirty="0" smtClean="0">
                <a:solidFill>
                  <a:srgbClr val="002060"/>
                </a:solidFill>
              </a:rPr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778606"/>
              </p:ext>
            </p:extLst>
          </p:nvPr>
        </p:nvGraphicFramePr>
        <p:xfrm>
          <a:off x="971601" y="1205197"/>
          <a:ext cx="7129411" cy="118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807"/>
                <a:gridCol w="1276804"/>
                <a:gridCol w="1377228"/>
                <a:gridCol w="1075959"/>
                <a:gridCol w="1061613"/>
              </a:tblGrid>
              <a:tr h="396519">
                <a:tc>
                  <a:txBody>
                    <a:bodyPr/>
                    <a:lstStyle/>
                    <a:p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2015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2016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2017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2018</a:t>
                      </a:r>
                      <a:endParaRPr lang="sk-S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Investície (%)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14,0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0,9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5,7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5,8</a:t>
                      </a:r>
                      <a:endParaRPr lang="sk-S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Revízia (p. b.)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0,0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-0,2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-0,1</a:t>
                      </a:r>
                      <a:endParaRPr lang="sk-SK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" y="188640"/>
            <a:ext cx="810101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Investície – súkromné rastú, verejné budú nabiehať postupne</a:t>
            </a:r>
            <a:endParaRPr lang="en-US" alt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608" y="2462699"/>
            <a:ext cx="9040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smtClean="0"/>
              <a:t>Zdroj: NBS.</a:t>
            </a:r>
            <a:endParaRPr lang="sk-SK" sz="10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113" y="6578600"/>
            <a:ext cx="863600" cy="279400"/>
          </a:xfrm>
        </p:spPr>
        <p:txBody>
          <a:bodyPr/>
          <a:lstStyle/>
          <a:p>
            <a:fld id="{9619AE3F-7C2D-4411-AFAF-BA00C957B532}" type="slidenum">
              <a:rPr lang="en-US" altLang="sk-SK" smtClean="0"/>
              <a:pPr/>
              <a:t>6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669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BA44-D9BA-44F4-922C-7268D34E704D}" type="slidenum">
              <a:rPr lang="en-US" altLang="sk-SK" smtClean="0"/>
              <a:pPr/>
              <a:t>7</a:t>
            </a:fld>
            <a:endParaRPr lang="en-US" altLang="sk-SK"/>
          </a:p>
        </p:txBody>
      </p:sp>
      <p:sp>
        <p:nvSpPr>
          <p:cNvPr id="3" name="TextBox 2"/>
          <p:cNvSpPr txBox="1"/>
          <p:nvPr/>
        </p:nvSpPr>
        <p:spPr>
          <a:xfrm>
            <a:off x="4283968" y="835982"/>
            <a:ext cx="4752528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 smtClean="0">
                <a:solidFill>
                  <a:srgbClr val="002060"/>
                </a:solidFill>
              </a:rPr>
              <a:t>Realizácia investície</a:t>
            </a:r>
          </a:p>
          <a:p>
            <a:endParaRPr lang="sk-SK" sz="1000" b="1" u="sng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2060"/>
                </a:solidFill>
              </a:rPr>
              <a:t>2016 </a:t>
            </a:r>
            <a:r>
              <a:rPr lang="sk-SK" sz="1500" dirty="0" smtClean="0">
                <a:solidFill>
                  <a:srgbClr val="002060"/>
                </a:solidFill>
              </a:rPr>
              <a:t>– </a:t>
            </a:r>
            <a:r>
              <a:rPr lang="en-US" sz="1500" dirty="0" err="1" smtClean="0">
                <a:solidFill>
                  <a:srgbClr val="002060"/>
                </a:solidFill>
              </a:rPr>
              <a:t>stavebn</a:t>
            </a:r>
            <a:r>
              <a:rPr lang="sk-SK" sz="1500" dirty="0" smtClean="0">
                <a:solidFill>
                  <a:srgbClr val="002060"/>
                </a:solidFill>
              </a:rPr>
              <a:t>é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</a:rPr>
              <a:t>investíc</a:t>
            </a:r>
            <a:r>
              <a:rPr lang="sk-SK" sz="1500" dirty="0" err="1" smtClean="0">
                <a:solidFill>
                  <a:srgbClr val="002060"/>
                </a:solidFill>
              </a:rPr>
              <a:t>ie</a:t>
            </a:r>
            <a:r>
              <a:rPr lang="sk-SK" sz="1500" dirty="0" smtClean="0">
                <a:solidFill>
                  <a:srgbClr val="002060"/>
                </a:solidFill>
              </a:rPr>
              <a:t>.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endParaRPr lang="sk-SK" sz="15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2060"/>
                </a:solidFill>
              </a:rPr>
              <a:t>2017 – 2018</a:t>
            </a:r>
            <a:r>
              <a:rPr lang="sk-SK" sz="1500" dirty="0" smtClean="0">
                <a:solidFill>
                  <a:srgbClr val="002060"/>
                </a:solidFill>
              </a:rPr>
              <a:t> -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</a:rPr>
              <a:t>ťažiskov</a:t>
            </a:r>
            <a:r>
              <a:rPr lang="sk-SK" sz="1500" dirty="0" smtClean="0">
                <a:solidFill>
                  <a:srgbClr val="002060"/>
                </a:solidFill>
              </a:rPr>
              <a:t>á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</a:rPr>
              <a:t>investičn</a:t>
            </a:r>
            <a:r>
              <a:rPr lang="sk-SK" sz="1500" dirty="0" smtClean="0">
                <a:solidFill>
                  <a:srgbClr val="002060"/>
                </a:solidFill>
              </a:rPr>
              <a:t>á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</a:rPr>
              <a:t>etap</a:t>
            </a:r>
            <a:r>
              <a:rPr lang="sk-SK" sz="1500" dirty="0" smtClean="0">
                <a:solidFill>
                  <a:srgbClr val="002060"/>
                </a:solidFill>
              </a:rPr>
              <a:t>a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sk-SK" sz="1500" dirty="0" smtClean="0">
                <a:solidFill>
                  <a:srgbClr val="002060"/>
                </a:solidFill>
              </a:rPr>
              <a:t>             </a:t>
            </a:r>
            <a:r>
              <a:rPr lang="en-US" sz="1500" dirty="0" smtClean="0">
                <a:solidFill>
                  <a:srgbClr val="002060"/>
                </a:solidFill>
              </a:rPr>
              <a:t>s </a:t>
            </a:r>
            <a:r>
              <a:rPr lang="en-US" sz="1500" dirty="0" err="1">
                <a:solidFill>
                  <a:srgbClr val="002060"/>
                </a:solidFill>
              </a:rPr>
              <a:t>prelínaním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stavebných</a:t>
            </a:r>
            <a:r>
              <a:rPr lang="en-US" sz="1500" dirty="0">
                <a:solidFill>
                  <a:srgbClr val="002060"/>
                </a:solidFill>
              </a:rPr>
              <a:t> a </a:t>
            </a:r>
            <a:r>
              <a:rPr lang="en-US" sz="1500" dirty="0" err="1">
                <a:solidFill>
                  <a:srgbClr val="002060"/>
                </a:solidFill>
              </a:rPr>
              <a:t>dovezených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strojových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investícií</a:t>
            </a:r>
            <a:r>
              <a:rPr lang="en-US" sz="1500" dirty="0">
                <a:solidFill>
                  <a:srgbClr val="002060"/>
                </a:solidFill>
              </a:rPr>
              <a:t> a </a:t>
            </a:r>
            <a:r>
              <a:rPr lang="en-US" sz="1500" dirty="0" smtClean="0">
                <a:solidFill>
                  <a:srgbClr val="002060"/>
                </a:solidFill>
              </a:rPr>
              <a:t>know-how</a:t>
            </a:r>
            <a:r>
              <a:rPr lang="sk-SK" sz="1500" dirty="0" smtClean="0">
                <a:solidFill>
                  <a:srgbClr val="002060"/>
                </a:solidFill>
              </a:rPr>
              <a:t>.</a:t>
            </a:r>
            <a:endParaRPr lang="sk-SK" sz="15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500" dirty="0" smtClean="0">
                <a:solidFill>
                  <a:srgbClr val="002060"/>
                </a:solidFill>
              </a:rPr>
              <a:t>4Q 2018 - n</a:t>
            </a:r>
            <a:r>
              <a:rPr lang="en-US" sz="1500" dirty="0" err="1" smtClean="0">
                <a:solidFill>
                  <a:srgbClr val="002060"/>
                </a:solidFill>
              </a:rPr>
              <a:t>ábeh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produkcie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prvého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modelu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</a:rPr>
              <a:t>auta</a:t>
            </a:r>
            <a:r>
              <a:rPr lang="sk-SK" sz="1500" dirty="0" smtClean="0">
                <a:solidFill>
                  <a:srgbClr val="002060"/>
                </a:solidFill>
              </a:rPr>
              <a:t>.</a:t>
            </a:r>
            <a:endParaRPr lang="sk-SK" sz="15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 err="1" smtClean="0">
                <a:solidFill>
                  <a:srgbClr val="002060"/>
                </a:solidFill>
              </a:rPr>
              <a:t>Investícia</a:t>
            </a:r>
            <a:r>
              <a:rPr lang="sk-SK" sz="1500" dirty="0" smtClean="0">
                <a:solidFill>
                  <a:srgbClr val="002060"/>
                </a:solidFill>
              </a:rPr>
              <a:t> JLR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sk-SK" sz="1500" dirty="0" smtClean="0">
                <a:solidFill>
                  <a:srgbClr val="002060"/>
                </a:solidFill>
              </a:rPr>
              <a:t>by </a:t>
            </a:r>
            <a:r>
              <a:rPr lang="en-US" sz="1500" dirty="0" err="1" smtClean="0">
                <a:solidFill>
                  <a:srgbClr val="002060"/>
                </a:solidFill>
              </a:rPr>
              <a:t>mohla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sk-SK" sz="1500" b="1" dirty="0" smtClean="0">
                <a:solidFill>
                  <a:srgbClr val="002060"/>
                </a:solidFill>
              </a:rPr>
              <a:t>zvýšiť úroveň </a:t>
            </a:r>
            <a:r>
              <a:rPr lang="en-US" sz="1500" b="1" dirty="0" smtClean="0">
                <a:solidFill>
                  <a:srgbClr val="002060"/>
                </a:solidFill>
              </a:rPr>
              <a:t>HDP </a:t>
            </a:r>
            <a:r>
              <a:rPr lang="en-US" sz="1500" b="1" dirty="0" err="1">
                <a:solidFill>
                  <a:srgbClr val="002060"/>
                </a:solidFill>
              </a:rPr>
              <a:t>kumulatívne</a:t>
            </a:r>
            <a:r>
              <a:rPr lang="en-US" sz="1500" b="1" dirty="0">
                <a:solidFill>
                  <a:srgbClr val="002060"/>
                </a:solidFill>
              </a:rPr>
              <a:t> o </a:t>
            </a:r>
            <a:r>
              <a:rPr lang="sk-SK" sz="1500" b="1" dirty="0" smtClean="0">
                <a:solidFill>
                  <a:srgbClr val="002060"/>
                </a:solidFill>
              </a:rPr>
              <a:t>0,48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sk-SK" sz="1500" b="1" dirty="0" smtClean="0">
                <a:solidFill>
                  <a:srgbClr val="002060"/>
                </a:solidFill>
              </a:rPr>
              <a:t>% do roku 2018 </a:t>
            </a:r>
            <a:r>
              <a:rPr lang="en-US" sz="1500" dirty="0" smtClean="0">
                <a:solidFill>
                  <a:srgbClr val="002060"/>
                </a:solidFill>
              </a:rPr>
              <a:t>a</a:t>
            </a:r>
            <a:r>
              <a:rPr lang="sk-SK" sz="1500" dirty="0" smtClean="0">
                <a:solidFill>
                  <a:srgbClr val="002060"/>
                </a:solidFill>
              </a:rPr>
              <a:t> v tomto období by mohla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vytvoriť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sk-SK" sz="1500" b="1" dirty="0" smtClean="0">
                <a:solidFill>
                  <a:srgbClr val="002060"/>
                </a:solidFill>
              </a:rPr>
              <a:t>kumulatívne okolo 2000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en-US" sz="1500" b="1" dirty="0" err="1" smtClean="0">
                <a:solidFill>
                  <a:srgbClr val="002060"/>
                </a:solidFill>
              </a:rPr>
              <a:t>nových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en-US" sz="1500" b="1" dirty="0" err="1">
                <a:solidFill>
                  <a:srgbClr val="002060"/>
                </a:solidFill>
              </a:rPr>
              <a:t>pracovných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err="1" smtClean="0">
                <a:solidFill>
                  <a:srgbClr val="002060"/>
                </a:solidFill>
              </a:rPr>
              <a:t>miest</a:t>
            </a:r>
            <a:r>
              <a:rPr lang="sk-SK" sz="1500" b="1" dirty="0" smtClean="0">
                <a:solidFill>
                  <a:srgbClr val="002060"/>
                </a:solidFill>
              </a:rPr>
              <a:t>.</a:t>
            </a:r>
            <a:endParaRPr lang="en-US" sz="15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640454"/>
              </p:ext>
            </p:extLst>
          </p:nvPr>
        </p:nvGraphicFramePr>
        <p:xfrm>
          <a:off x="111620" y="1004828"/>
          <a:ext cx="4172348" cy="240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7549" y="805934"/>
            <a:ext cx="3488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/>
              <a:t>Odhadovaný vplyv JLR na rast HDP</a:t>
            </a:r>
            <a:endParaRPr lang="sk-SK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7549" y="3483024"/>
            <a:ext cx="3488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/>
              <a:t>Odhadovaný vplyv JLR na rast investícií</a:t>
            </a:r>
            <a:endParaRPr lang="sk-SK" sz="1200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502068"/>
              </p:ext>
            </p:extLst>
          </p:nvPr>
        </p:nvGraphicFramePr>
        <p:xfrm>
          <a:off x="107504" y="3645024"/>
          <a:ext cx="410445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107190"/>
              </p:ext>
            </p:extLst>
          </p:nvPr>
        </p:nvGraphicFramePr>
        <p:xfrm>
          <a:off x="4572000" y="3621523"/>
          <a:ext cx="4248472" cy="278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76056" y="3483024"/>
            <a:ext cx="3488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/>
              <a:t>Odhadovaný vplyv JLR na rast exportu</a:t>
            </a:r>
            <a:endParaRPr lang="sk-SK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1" y="148570"/>
            <a:ext cx="810101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Vplyv novej investície JLR na ekonomiku SR</a:t>
            </a:r>
            <a:endParaRPr lang="en-US" alt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3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BA44-D9BA-44F4-922C-7268D34E704D}" type="slidenum">
              <a:rPr lang="en-US" altLang="sk-SK" smtClean="0"/>
              <a:pPr/>
              <a:t>8</a:t>
            </a:fld>
            <a:endParaRPr lang="en-US" altLang="sk-SK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680395"/>
              </p:ext>
            </p:extLst>
          </p:nvPr>
        </p:nvGraphicFramePr>
        <p:xfrm>
          <a:off x="323528" y="1556792"/>
          <a:ext cx="8514607" cy="429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323528" y="1124744"/>
            <a:ext cx="77774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b="1" dirty="0" smtClean="0"/>
              <a:t>Odhad počtu vyrobených áut na Slovensku s predpokladom do roku 2020</a:t>
            </a:r>
            <a:endParaRPr lang="sk-SK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1" y="220578"/>
            <a:ext cx="810101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Odhady počtu  vyrobených áut</a:t>
            </a:r>
            <a:endParaRPr lang="en-US" alt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5991091"/>
            <a:ext cx="9040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smtClean="0"/>
              <a:t>Zdroj: NBS.</a:t>
            </a:r>
            <a:endParaRPr lang="sk-SK" sz="1000" dirty="0"/>
          </a:p>
        </p:txBody>
      </p:sp>
    </p:spTree>
    <p:extLst>
      <p:ext uri="{BB962C8B-B14F-4D97-AF65-F5344CB8AC3E}">
        <p14:creationId xmlns:p14="http://schemas.microsoft.com/office/powerpoint/2010/main" val="15133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sk-SK" altLang="en-US">
              <a:solidFill>
                <a:srgbClr val="000000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598020"/>
              </p:ext>
            </p:extLst>
          </p:nvPr>
        </p:nvGraphicFramePr>
        <p:xfrm>
          <a:off x="274193" y="3129935"/>
          <a:ext cx="4081783" cy="31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140968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Odhad doterajšieho vplyvu výsledkov referenda </a:t>
            </a:r>
            <a:r>
              <a:rPr lang="sk-SK" dirty="0" smtClean="0"/>
              <a:t>        o </a:t>
            </a:r>
            <a:r>
              <a:rPr lang="sk-SK" dirty="0" smtClean="0"/>
              <a:t>Brexite na ekonomiku SR </a:t>
            </a:r>
          </a:p>
          <a:p>
            <a:pPr algn="ctr"/>
            <a:r>
              <a:rPr lang="sk-SK" i="1" dirty="0" smtClean="0"/>
              <a:t>(odchýlky od úrovne kumulatívne v %, ak nie je uvedené inak)</a:t>
            </a:r>
            <a:endParaRPr lang="sk-SK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2935" y="2852936"/>
            <a:ext cx="4242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smtClean="0"/>
              <a:t>Dopad na rast HDP (p. b.)</a:t>
            </a:r>
            <a:endParaRPr lang="sk-SK" sz="1200" b="1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62934" y="882879"/>
            <a:ext cx="848478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76213" indent="-176213" algn="l"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altLang="en-US" sz="2000" dirty="0" smtClean="0">
                <a:solidFill>
                  <a:srgbClr val="002060"/>
                </a:solidFill>
              </a:rPr>
              <a:t>Úroveň HDP by mala byť nižšia kumulatívne o 0,4 %.</a:t>
            </a: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altLang="en-US" sz="2000" dirty="0" smtClean="0">
                <a:solidFill>
                  <a:srgbClr val="002060"/>
                </a:solidFill>
              </a:rPr>
              <a:t>Spomalenie </a:t>
            </a:r>
            <a:r>
              <a:rPr lang="sk-SK" altLang="en-US" sz="2000" dirty="0">
                <a:solidFill>
                  <a:srgbClr val="002060"/>
                </a:solidFill>
              </a:rPr>
              <a:t>rastu zahraničného dopytu </a:t>
            </a:r>
            <a:r>
              <a:rPr lang="sk-SK" altLang="en-US" sz="2000" dirty="0" smtClean="0">
                <a:solidFill>
                  <a:srgbClr val="002060"/>
                </a:solidFill>
              </a:rPr>
              <a:t>(kumulatívne o 0,8 </a:t>
            </a:r>
            <a:r>
              <a:rPr lang="sk-SK" altLang="en-US" sz="2000" dirty="0" err="1" smtClean="0">
                <a:solidFill>
                  <a:srgbClr val="002060"/>
                </a:solidFill>
              </a:rPr>
              <a:t>p.b</a:t>
            </a:r>
            <a:r>
              <a:rPr lang="sk-SK" altLang="en-US" sz="2000" dirty="0" smtClean="0">
                <a:solidFill>
                  <a:srgbClr val="002060"/>
                </a:solidFill>
              </a:rPr>
              <a:t>.) sa </a:t>
            </a:r>
            <a:r>
              <a:rPr lang="sk-SK" altLang="en-US" sz="2000" dirty="0">
                <a:solidFill>
                  <a:srgbClr val="002060"/>
                </a:solidFill>
              </a:rPr>
              <a:t>momentálne javí byť kľúčové z pohľadu odhadu efektu výsledkov referenda o </a:t>
            </a:r>
            <a:r>
              <a:rPr lang="sk-SK" altLang="en-US" sz="2000" dirty="0" err="1" smtClean="0">
                <a:solidFill>
                  <a:srgbClr val="002060"/>
                </a:solidFill>
              </a:rPr>
              <a:t>Brexite</a:t>
            </a:r>
            <a:r>
              <a:rPr lang="sk-SK" altLang="en-US" sz="2000" dirty="0" smtClean="0">
                <a:solidFill>
                  <a:srgbClr val="002060"/>
                </a:solidFill>
              </a:rPr>
              <a:t>. </a:t>
            </a:r>
            <a:endParaRPr lang="sk-SK" altLang="en-US" sz="2000" dirty="0" smtClean="0">
              <a:solidFill>
                <a:srgbClr val="002060"/>
              </a:solidFill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k-SK" altLang="en-US" sz="2000" dirty="0" smtClean="0">
                <a:solidFill>
                  <a:srgbClr val="002060"/>
                </a:solidFill>
              </a:rPr>
              <a:t>Nominálny efektívny kurz ku dátum </a:t>
            </a:r>
            <a:r>
              <a:rPr lang="sk-SK" altLang="en-US" sz="2000" dirty="0">
                <a:solidFill>
                  <a:srgbClr val="002060"/>
                </a:solidFill>
              </a:rPr>
              <a:t>uzávierky pre predikciu </a:t>
            </a:r>
            <a:r>
              <a:rPr lang="sk-SK" altLang="en-US" sz="2000" dirty="0" smtClean="0">
                <a:solidFill>
                  <a:srgbClr val="002060"/>
                </a:solidFill>
              </a:rPr>
              <a:t>P3Q-2016 nezmenený </a:t>
            </a:r>
            <a:r>
              <a:rPr lang="sk-SK" altLang="en-US" sz="2000" dirty="0">
                <a:solidFill>
                  <a:srgbClr val="002060"/>
                </a:solidFill>
              </a:rPr>
              <a:t>v porovnaní s úrovňou v čase </a:t>
            </a:r>
            <a:r>
              <a:rPr lang="sk-SK" altLang="en-US" sz="2000" dirty="0" smtClean="0">
                <a:solidFill>
                  <a:srgbClr val="002060"/>
                </a:solidFill>
              </a:rPr>
              <a:t>referenda.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51540"/>
              </p:ext>
            </p:extLst>
          </p:nvPr>
        </p:nvGraphicFramePr>
        <p:xfrm>
          <a:off x="4572000" y="4149080"/>
          <a:ext cx="4418902" cy="1368151"/>
        </p:xfrm>
        <a:graphic>
          <a:graphicData uri="http://schemas.openxmlformats.org/drawingml/2006/table">
            <a:tbl>
              <a:tblPr/>
              <a:tblGrid>
                <a:gridCol w="2079484"/>
                <a:gridCol w="779806"/>
                <a:gridCol w="779806"/>
                <a:gridCol w="779806"/>
              </a:tblGrid>
              <a:tr h="271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71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Hrubý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domáci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produkt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-0.09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-0.37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-0.41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271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Cenová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úroveň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HICP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0.01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0.01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-0.07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283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Zamestnanosť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 (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os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-273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-2405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-4015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71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Zdroj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: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NBS</a:t>
                      </a:r>
                      <a:r>
                        <a:rPr lang="sk-SK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188640"/>
            <a:ext cx="831641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Odhad vplyvu výsledkov referenda o </a:t>
            </a:r>
            <a:r>
              <a:rPr lang="sk-SK" altLang="sk-SK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Brexite</a:t>
            </a:r>
            <a:r>
              <a:rPr lang="sk-SK" altLang="sk-S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ekonomiku SR</a:t>
            </a:r>
            <a:endParaRPr lang="en-US" altLang="sk-SK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6279123"/>
            <a:ext cx="9040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 smtClean="0"/>
              <a:t>Zdroj: NBS.</a:t>
            </a:r>
            <a:endParaRPr lang="sk-SK" sz="1000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113" y="6578600"/>
            <a:ext cx="863600" cy="279400"/>
          </a:xfrm>
        </p:spPr>
        <p:txBody>
          <a:bodyPr/>
          <a:lstStyle/>
          <a:p>
            <a:fld id="{9619AE3F-7C2D-4411-AFAF-BA00C957B532}" type="slidenum">
              <a:rPr lang="en-US" altLang="sk-SK" smtClean="0"/>
              <a:pPr/>
              <a:t>9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9979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BS_modra_sablona-rev2">
  <a:themeElements>
    <a:clrScheme name="NBS_modra_sablona-rev2 15">
      <a:dk1>
        <a:srgbClr val="000000"/>
      </a:dk1>
      <a:lt1>
        <a:srgbClr val="FFFFFF"/>
      </a:lt1>
      <a:dk2>
        <a:srgbClr val="003881"/>
      </a:dk2>
      <a:lt2>
        <a:srgbClr val="8B8C8E"/>
      </a:lt2>
      <a:accent1>
        <a:srgbClr val="003881"/>
      </a:accent1>
      <a:accent2>
        <a:srgbClr val="9B0030"/>
      </a:accent2>
      <a:accent3>
        <a:srgbClr val="FFFFFF"/>
      </a:accent3>
      <a:accent4>
        <a:srgbClr val="000000"/>
      </a:accent4>
      <a:accent5>
        <a:srgbClr val="AAAEC1"/>
      </a:accent5>
      <a:accent6>
        <a:srgbClr val="8C002A"/>
      </a:accent6>
      <a:hlink>
        <a:srgbClr val="7F9BC0"/>
      </a:hlink>
      <a:folHlink>
        <a:srgbClr val="CD7F97"/>
      </a:folHlink>
    </a:clrScheme>
    <a:fontScheme name="NBS_modra_sablona-rev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BS_modra_sablona-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modra_sablona-rev2 13">
        <a:dk1>
          <a:srgbClr val="000000"/>
        </a:dk1>
        <a:lt1>
          <a:srgbClr val="FFFFFF"/>
        </a:lt1>
        <a:dk2>
          <a:srgbClr val="003881"/>
        </a:dk2>
        <a:lt2>
          <a:srgbClr val="808080"/>
        </a:lt2>
        <a:accent1>
          <a:srgbClr val="00388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14">
        <a:dk1>
          <a:srgbClr val="000000"/>
        </a:dk1>
        <a:lt1>
          <a:srgbClr val="FFFFFF"/>
        </a:lt1>
        <a:dk2>
          <a:srgbClr val="003881"/>
        </a:dk2>
        <a:lt2>
          <a:srgbClr val="808080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15">
        <a:dk1>
          <a:srgbClr val="000000"/>
        </a:dk1>
        <a:lt1>
          <a:srgbClr val="FFFFFF"/>
        </a:lt1>
        <a:dk2>
          <a:srgbClr val="003881"/>
        </a:dk2>
        <a:lt2>
          <a:srgbClr val="8B8C8E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modra_sablona-rev2 16">
        <a:dk1>
          <a:srgbClr val="000000"/>
        </a:dk1>
        <a:lt1>
          <a:srgbClr val="FFFFFF"/>
        </a:lt1>
        <a:dk2>
          <a:srgbClr val="003881"/>
        </a:dk2>
        <a:lt2>
          <a:srgbClr val="EFEFEF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BS_modra_sablona-rev2">
  <a:themeElements>
    <a:clrScheme name="NBS_seda_sablona-rev2 15">
      <a:dk1>
        <a:srgbClr val="000000"/>
      </a:dk1>
      <a:lt1>
        <a:srgbClr val="FFFFFF"/>
      </a:lt1>
      <a:dk2>
        <a:srgbClr val="003881"/>
      </a:dk2>
      <a:lt2>
        <a:srgbClr val="8B8C8E"/>
      </a:lt2>
      <a:accent1>
        <a:srgbClr val="003881"/>
      </a:accent1>
      <a:accent2>
        <a:srgbClr val="9B0030"/>
      </a:accent2>
      <a:accent3>
        <a:srgbClr val="FFFFFF"/>
      </a:accent3>
      <a:accent4>
        <a:srgbClr val="000000"/>
      </a:accent4>
      <a:accent5>
        <a:srgbClr val="AAAEC1"/>
      </a:accent5>
      <a:accent6>
        <a:srgbClr val="8C002A"/>
      </a:accent6>
      <a:hlink>
        <a:srgbClr val="7F9BC0"/>
      </a:hlink>
      <a:folHlink>
        <a:srgbClr val="CD7F97"/>
      </a:folHlink>
    </a:clrScheme>
    <a:fontScheme name="NBS_seda_sablona-rev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BS_seda_sablona-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13">
        <a:dk1>
          <a:srgbClr val="000000"/>
        </a:dk1>
        <a:lt1>
          <a:srgbClr val="FFFFFF"/>
        </a:lt1>
        <a:dk2>
          <a:srgbClr val="003881"/>
        </a:dk2>
        <a:lt2>
          <a:srgbClr val="808080"/>
        </a:lt2>
        <a:accent1>
          <a:srgbClr val="00388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14">
        <a:dk1>
          <a:srgbClr val="000000"/>
        </a:dk1>
        <a:lt1>
          <a:srgbClr val="FFFFFF"/>
        </a:lt1>
        <a:dk2>
          <a:srgbClr val="003881"/>
        </a:dk2>
        <a:lt2>
          <a:srgbClr val="808080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15">
        <a:dk1>
          <a:srgbClr val="000000"/>
        </a:dk1>
        <a:lt1>
          <a:srgbClr val="FFFFFF"/>
        </a:lt1>
        <a:dk2>
          <a:srgbClr val="003881"/>
        </a:dk2>
        <a:lt2>
          <a:srgbClr val="8B8C8E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16">
        <a:dk1>
          <a:srgbClr val="000000"/>
        </a:dk1>
        <a:lt1>
          <a:srgbClr val="FFFFFF"/>
        </a:lt1>
        <a:dk2>
          <a:srgbClr val="003881"/>
        </a:dk2>
        <a:lt2>
          <a:srgbClr val="EFEFEF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BS_modra_sablona-rev2">
  <a:themeElements>
    <a:clrScheme name="NBS_seda_sablona-rev2 15">
      <a:dk1>
        <a:srgbClr val="000000"/>
      </a:dk1>
      <a:lt1>
        <a:srgbClr val="FFFFFF"/>
      </a:lt1>
      <a:dk2>
        <a:srgbClr val="003881"/>
      </a:dk2>
      <a:lt2>
        <a:srgbClr val="8B8C8E"/>
      </a:lt2>
      <a:accent1>
        <a:srgbClr val="003881"/>
      </a:accent1>
      <a:accent2>
        <a:srgbClr val="9B0030"/>
      </a:accent2>
      <a:accent3>
        <a:srgbClr val="FFFFFF"/>
      </a:accent3>
      <a:accent4>
        <a:srgbClr val="000000"/>
      </a:accent4>
      <a:accent5>
        <a:srgbClr val="AAAEC1"/>
      </a:accent5>
      <a:accent6>
        <a:srgbClr val="8C002A"/>
      </a:accent6>
      <a:hlink>
        <a:srgbClr val="7F9BC0"/>
      </a:hlink>
      <a:folHlink>
        <a:srgbClr val="CD7F97"/>
      </a:folHlink>
    </a:clrScheme>
    <a:fontScheme name="NBS_seda_sablona-rev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BS_seda_sablona-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S_seda_sablona-rev2 13">
        <a:dk1>
          <a:srgbClr val="000000"/>
        </a:dk1>
        <a:lt1>
          <a:srgbClr val="FFFFFF"/>
        </a:lt1>
        <a:dk2>
          <a:srgbClr val="003881"/>
        </a:dk2>
        <a:lt2>
          <a:srgbClr val="808080"/>
        </a:lt2>
        <a:accent1>
          <a:srgbClr val="00388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14">
        <a:dk1>
          <a:srgbClr val="000000"/>
        </a:dk1>
        <a:lt1>
          <a:srgbClr val="FFFFFF"/>
        </a:lt1>
        <a:dk2>
          <a:srgbClr val="003881"/>
        </a:dk2>
        <a:lt2>
          <a:srgbClr val="808080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15">
        <a:dk1>
          <a:srgbClr val="000000"/>
        </a:dk1>
        <a:lt1>
          <a:srgbClr val="FFFFFF"/>
        </a:lt1>
        <a:dk2>
          <a:srgbClr val="003881"/>
        </a:dk2>
        <a:lt2>
          <a:srgbClr val="8B8C8E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S_seda_sablona-rev2 16">
        <a:dk1>
          <a:srgbClr val="000000"/>
        </a:dk1>
        <a:lt1>
          <a:srgbClr val="FFFFFF"/>
        </a:lt1>
        <a:dk2>
          <a:srgbClr val="003881"/>
        </a:dk2>
        <a:lt2>
          <a:srgbClr val="EFEFEF"/>
        </a:lt2>
        <a:accent1>
          <a:srgbClr val="003881"/>
        </a:accent1>
        <a:accent2>
          <a:srgbClr val="9B003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8C002A"/>
        </a:accent6>
        <a:hlink>
          <a:srgbClr val="7F9BC0"/>
        </a:hlink>
        <a:folHlink>
          <a:srgbClr val="CD7F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NBS-modra-final</Template>
  <TotalTime>17454</TotalTime>
  <Words>1300</Words>
  <Application>Microsoft Office PowerPoint</Application>
  <PresentationFormat>On-screen Show (4:3)</PresentationFormat>
  <Paragraphs>273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NBS_modra_sablona-rev2</vt:lpstr>
      <vt:lpstr>1_NBS_modra_sablona-rev2</vt:lpstr>
      <vt:lpstr>2_NBS_modra_sablona-rev2</vt:lpstr>
      <vt:lpstr>Výhľad ekonomiky Slovenska</vt:lpstr>
      <vt:lpstr>PowerPoint Presentation</vt:lpstr>
      <vt:lpstr>Ekonomika je naďalej v prorastovej kondícii, vplyv Brexitu sa javí zatiaľ limitovaný. Ekonomika by mala mierne spomaliť z 3,5 % v roku 2016  na 3,3 %      v roku 2017 a následne zrýchliť na nezmenených 4,2 % v roku 2018.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rokov vzájomného predbiehania a dobiehania</dc:title>
  <dc:creator>Lalinský</dc:creator>
  <cp:lastModifiedBy>Novák Marcel</cp:lastModifiedBy>
  <cp:revision>989</cp:revision>
  <cp:lastPrinted>2015-10-23T13:35:38Z</cp:lastPrinted>
  <dcterms:created xsi:type="dcterms:W3CDTF">2011-10-21T13:28:20Z</dcterms:created>
  <dcterms:modified xsi:type="dcterms:W3CDTF">2016-10-19T08:57:49Z</dcterms:modified>
</cp:coreProperties>
</file>