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6" r:id="rId4"/>
    <p:sldId id="258" r:id="rId5"/>
    <p:sldId id="284" r:id="rId6"/>
    <p:sldId id="285" r:id="rId7"/>
    <p:sldId id="287" r:id="rId8"/>
    <p:sldId id="292" r:id="rId9"/>
    <p:sldId id="293" r:id="rId10"/>
    <p:sldId id="283" r:id="rId11"/>
    <p:sldId id="288" r:id="rId12"/>
    <p:sldId id="289" r:id="rId13"/>
    <p:sldId id="290" r:id="rId14"/>
    <p:sldId id="291" r:id="rId15"/>
    <p:sldId id="294" r:id="rId16"/>
    <p:sldId id="275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1F4B2-440F-4253-8D99-0B2CC9CE575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6DF83C3-4A91-49BC-9041-1F46366499F8}">
      <dgm:prSet phldrT="[Text]"/>
      <dgm:spPr/>
      <dgm:t>
        <a:bodyPr/>
        <a:lstStyle/>
        <a:p>
          <a:r>
            <a:rPr lang="sk-SK" dirty="0" smtClean="0"/>
            <a:t>1</a:t>
          </a:r>
          <a:endParaRPr lang="sk-SK" dirty="0"/>
        </a:p>
      </dgm:t>
    </dgm:pt>
    <dgm:pt modelId="{D40AABE8-23E6-4FFA-9599-74CCCC49E12F}" type="parTrans" cxnId="{1FAD8387-413C-4D0D-97B8-1696265A24EE}">
      <dgm:prSet/>
      <dgm:spPr/>
      <dgm:t>
        <a:bodyPr/>
        <a:lstStyle/>
        <a:p>
          <a:endParaRPr lang="sk-SK"/>
        </a:p>
      </dgm:t>
    </dgm:pt>
    <dgm:pt modelId="{DCEEB34A-83B3-4099-8313-BBB2A00EBCA2}" type="sibTrans" cxnId="{1FAD8387-413C-4D0D-97B8-1696265A24EE}">
      <dgm:prSet/>
      <dgm:spPr/>
      <dgm:t>
        <a:bodyPr/>
        <a:lstStyle/>
        <a:p>
          <a:endParaRPr lang="sk-SK"/>
        </a:p>
      </dgm:t>
    </dgm:pt>
    <dgm:pt modelId="{93F0DB4D-D04A-4E15-85F0-DA9191B72126}">
      <dgm:prSet phldrT="[Text]"/>
      <dgm:spPr/>
      <dgm:t>
        <a:bodyPr/>
        <a:lstStyle/>
        <a:p>
          <a:r>
            <a:rPr lang="sk-SK" dirty="0" smtClean="0"/>
            <a:t>2</a:t>
          </a:r>
          <a:endParaRPr lang="sk-SK" dirty="0"/>
        </a:p>
      </dgm:t>
    </dgm:pt>
    <dgm:pt modelId="{F0EF7CA0-B10F-4546-97DD-3C74F26D1EDB}" type="parTrans" cxnId="{30C9AD7A-2036-4F6E-9017-FA616E2AA734}">
      <dgm:prSet/>
      <dgm:spPr/>
      <dgm:t>
        <a:bodyPr/>
        <a:lstStyle/>
        <a:p>
          <a:endParaRPr lang="sk-SK"/>
        </a:p>
      </dgm:t>
    </dgm:pt>
    <dgm:pt modelId="{A5FAF261-63B5-44DE-BE45-924A47074036}" type="sibTrans" cxnId="{30C9AD7A-2036-4F6E-9017-FA616E2AA734}">
      <dgm:prSet/>
      <dgm:spPr/>
      <dgm:t>
        <a:bodyPr/>
        <a:lstStyle/>
        <a:p>
          <a:endParaRPr lang="sk-SK"/>
        </a:p>
      </dgm:t>
    </dgm:pt>
    <dgm:pt modelId="{1D84BCB6-292A-4EF6-BDBE-72BCD1CA8EF8}">
      <dgm:prSet phldrT="[Text]"/>
      <dgm:spPr/>
      <dgm:t>
        <a:bodyPr/>
        <a:lstStyle/>
        <a:p>
          <a:endParaRPr lang="sk-SK" dirty="0">
            <a:solidFill>
              <a:schemeClr val="tx1"/>
            </a:solidFill>
          </a:endParaRPr>
        </a:p>
      </dgm:t>
    </dgm:pt>
    <dgm:pt modelId="{BAE4F874-64A3-45F8-9DE5-43E08952EA13}" type="parTrans" cxnId="{5625CD4D-AA6A-4E9F-ABBE-0FAFCAF133F1}">
      <dgm:prSet/>
      <dgm:spPr/>
      <dgm:t>
        <a:bodyPr/>
        <a:lstStyle/>
        <a:p>
          <a:endParaRPr lang="sk-SK"/>
        </a:p>
      </dgm:t>
    </dgm:pt>
    <dgm:pt modelId="{03B2DFF6-D6AF-42E3-A0E1-FE8C22A683FF}" type="sibTrans" cxnId="{5625CD4D-AA6A-4E9F-ABBE-0FAFCAF133F1}">
      <dgm:prSet/>
      <dgm:spPr/>
      <dgm:t>
        <a:bodyPr/>
        <a:lstStyle/>
        <a:p>
          <a:endParaRPr lang="sk-SK"/>
        </a:p>
      </dgm:t>
    </dgm:pt>
    <dgm:pt modelId="{53A4B4AB-74CB-477E-B41A-D942005313F8}">
      <dgm:prSet phldrT="[Text]"/>
      <dgm:spPr/>
      <dgm:t>
        <a:bodyPr/>
        <a:lstStyle/>
        <a:p>
          <a:r>
            <a:rPr lang="sk-SK" b="1" dirty="0" smtClean="0"/>
            <a:t>Investičný plán pre Európu a Európsky fond pre </a:t>
          </a:r>
          <a:r>
            <a:rPr lang="sk-SK" b="1" smtClean="0"/>
            <a:t>strategické investície (EFSI)</a:t>
          </a:r>
          <a:endParaRPr lang="sk-SK" b="1" dirty="0">
            <a:solidFill>
              <a:schemeClr val="tx1"/>
            </a:solidFill>
          </a:endParaRPr>
        </a:p>
      </dgm:t>
    </dgm:pt>
    <dgm:pt modelId="{CCE1D2AC-3C8D-44A0-B762-33EFDA58FDBC}" type="sibTrans" cxnId="{5FDC8DE3-160F-4B65-9404-2A15DF06887A}">
      <dgm:prSet/>
      <dgm:spPr/>
      <dgm:t>
        <a:bodyPr/>
        <a:lstStyle/>
        <a:p>
          <a:endParaRPr lang="sk-SK"/>
        </a:p>
      </dgm:t>
    </dgm:pt>
    <dgm:pt modelId="{0E30871A-2148-42EA-B120-10A73D1D582C}" type="parTrans" cxnId="{5FDC8DE3-160F-4B65-9404-2A15DF06887A}">
      <dgm:prSet/>
      <dgm:spPr/>
      <dgm:t>
        <a:bodyPr/>
        <a:lstStyle/>
        <a:p>
          <a:endParaRPr lang="sk-SK"/>
        </a:p>
      </dgm:t>
    </dgm:pt>
    <dgm:pt modelId="{34273B32-9872-4C38-ACDE-3DCCA1C4B8AD}">
      <dgm:prSet/>
      <dgm:spPr/>
      <dgm:t>
        <a:bodyPr/>
        <a:lstStyle/>
        <a:p>
          <a:r>
            <a:rPr lang="sk-SK" b="1" dirty="0" smtClean="0"/>
            <a:t>Aktuálna situácia v oblasti prípravy návrhu k dani z finančných transakcií </a:t>
          </a:r>
          <a:endParaRPr lang="sk-SK" dirty="0"/>
        </a:p>
      </dgm:t>
    </dgm:pt>
    <dgm:pt modelId="{D0A10481-40AD-44D2-8AA6-D207A622D5E9}" type="parTrans" cxnId="{AB9F1FA6-2328-42FF-BCF1-B286C13AC360}">
      <dgm:prSet/>
      <dgm:spPr/>
      <dgm:t>
        <a:bodyPr/>
        <a:lstStyle/>
        <a:p>
          <a:endParaRPr lang="sk-SK"/>
        </a:p>
      </dgm:t>
    </dgm:pt>
    <dgm:pt modelId="{690BB0AB-49C1-43B7-BF04-7DBBC3AD3947}" type="sibTrans" cxnId="{AB9F1FA6-2328-42FF-BCF1-B286C13AC360}">
      <dgm:prSet/>
      <dgm:spPr/>
      <dgm:t>
        <a:bodyPr/>
        <a:lstStyle/>
        <a:p>
          <a:endParaRPr lang="sk-SK"/>
        </a:p>
      </dgm:t>
    </dgm:pt>
    <dgm:pt modelId="{99D1240B-D584-447B-B863-BA4DA0204153}" type="pres">
      <dgm:prSet presAssocID="{71B1F4B2-440F-4253-8D99-0B2CC9CE57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8B94D40-3BA6-4BA6-9BB8-8A381C82E09F}" type="pres">
      <dgm:prSet presAssocID="{E6DF83C3-4A91-49BC-9041-1F46366499F8}" presName="composite" presStyleCnt="0"/>
      <dgm:spPr/>
    </dgm:pt>
    <dgm:pt modelId="{4E865505-23CA-4F33-A205-6807855E42F2}" type="pres">
      <dgm:prSet presAssocID="{E6DF83C3-4A91-49BC-9041-1F46366499F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781300-90CE-4011-8278-70D2C8C68009}" type="pres">
      <dgm:prSet presAssocID="{E6DF83C3-4A91-49BC-9041-1F46366499F8}" presName="descendantText" presStyleLbl="alignAcc1" presStyleIdx="0" presStyleCnt="2" custScaleY="100000" custLinFactNeighborX="847" custLinFactNeighborY="-283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108257E-9F2F-48B6-8BA8-A47B98756743}" type="pres">
      <dgm:prSet presAssocID="{DCEEB34A-83B3-4099-8313-BBB2A00EBCA2}" presName="sp" presStyleCnt="0"/>
      <dgm:spPr/>
    </dgm:pt>
    <dgm:pt modelId="{4AA74AFB-386A-4D50-938E-181A50AE82EA}" type="pres">
      <dgm:prSet presAssocID="{93F0DB4D-D04A-4E15-85F0-DA9191B72126}" presName="composite" presStyleCnt="0"/>
      <dgm:spPr/>
    </dgm:pt>
    <dgm:pt modelId="{6B9AFD4D-9D6E-4DD5-8AEA-6DDA7D130F4F}" type="pres">
      <dgm:prSet presAssocID="{93F0DB4D-D04A-4E15-85F0-DA9191B7212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41BE57F-FB1D-4203-8203-684E95FE7093}" type="pres">
      <dgm:prSet presAssocID="{93F0DB4D-D04A-4E15-85F0-DA9191B72126}" presName="descendantText" presStyleLbl="alignAcc1" presStyleIdx="1" presStyleCnt="2" custScaleY="9301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832D71F-D037-48B1-83C0-41E7D8A08D4E}" type="presOf" srcId="{34273B32-9872-4C38-ACDE-3DCCA1C4B8AD}" destId="{041BE57F-FB1D-4203-8203-684E95FE7093}" srcOrd="0" destOrd="1" presId="urn:microsoft.com/office/officeart/2005/8/layout/chevron2"/>
    <dgm:cxn modelId="{2700D349-31D2-44E5-A76E-401B8D7185DD}" type="presOf" srcId="{1D84BCB6-292A-4EF6-BDBE-72BCD1CA8EF8}" destId="{041BE57F-FB1D-4203-8203-684E95FE7093}" srcOrd="0" destOrd="0" presId="urn:microsoft.com/office/officeart/2005/8/layout/chevron2"/>
    <dgm:cxn modelId="{2375B217-EB52-41B2-83E6-8ADBF0BF7D82}" type="presOf" srcId="{71B1F4B2-440F-4253-8D99-0B2CC9CE5754}" destId="{99D1240B-D584-447B-B863-BA4DA0204153}" srcOrd="0" destOrd="0" presId="urn:microsoft.com/office/officeart/2005/8/layout/chevron2"/>
    <dgm:cxn modelId="{81680CA7-C291-41CB-A541-4AAD5CE740FD}" type="presOf" srcId="{93F0DB4D-D04A-4E15-85F0-DA9191B72126}" destId="{6B9AFD4D-9D6E-4DD5-8AEA-6DDA7D130F4F}" srcOrd="0" destOrd="0" presId="urn:microsoft.com/office/officeart/2005/8/layout/chevron2"/>
    <dgm:cxn modelId="{AB9F1FA6-2328-42FF-BCF1-B286C13AC360}" srcId="{93F0DB4D-D04A-4E15-85F0-DA9191B72126}" destId="{34273B32-9872-4C38-ACDE-3DCCA1C4B8AD}" srcOrd="1" destOrd="0" parTransId="{D0A10481-40AD-44D2-8AA6-D207A622D5E9}" sibTransId="{690BB0AB-49C1-43B7-BF04-7DBBC3AD3947}"/>
    <dgm:cxn modelId="{16C9E7C5-8C72-4A0C-A3F4-93D1112FBB38}" type="presOf" srcId="{E6DF83C3-4A91-49BC-9041-1F46366499F8}" destId="{4E865505-23CA-4F33-A205-6807855E42F2}" srcOrd="0" destOrd="0" presId="urn:microsoft.com/office/officeart/2005/8/layout/chevron2"/>
    <dgm:cxn modelId="{5625CD4D-AA6A-4E9F-ABBE-0FAFCAF133F1}" srcId="{93F0DB4D-D04A-4E15-85F0-DA9191B72126}" destId="{1D84BCB6-292A-4EF6-BDBE-72BCD1CA8EF8}" srcOrd="0" destOrd="0" parTransId="{BAE4F874-64A3-45F8-9DE5-43E08952EA13}" sibTransId="{03B2DFF6-D6AF-42E3-A0E1-FE8C22A683FF}"/>
    <dgm:cxn modelId="{1FAD8387-413C-4D0D-97B8-1696265A24EE}" srcId="{71B1F4B2-440F-4253-8D99-0B2CC9CE5754}" destId="{E6DF83C3-4A91-49BC-9041-1F46366499F8}" srcOrd="0" destOrd="0" parTransId="{D40AABE8-23E6-4FFA-9599-74CCCC49E12F}" sibTransId="{DCEEB34A-83B3-4099-8313-BBB2A00EBCA2}"/>
    <dgm:cxn modelId="{5FDC8DE3-160F-4B65-9404-2A15DF06887A}" srcId="{E6DF83C3-4A91-49BC-9041-1F46366499F8}" destId="{53A4B4AB-74CB-477E-B41A-D942005313F8}" srcOrd="0" destOrd="0" parTransId="{0E30871A-2148-42EA-B120-10A73D1D582C}" sibTransId="{CCE1D2AC-3C8D-44A0-B762-33EFDA58FDBC}"/>
    <dgm:cxn modelId="{30C9AD7A-2036-4F6E-9017-FA616E2AA734}" srcId="{71B1F4B2-440F-4253-8D99-0B2CC9CE5754}" destId="{93F0DB4D-D04A-4E15-85F0-DA9191B72126}" srcOrd="1" destOrd="0" parTransId="{F0EF7CA0-B10F-4546-97DD-3C74F26D1EDB}" sibTransId="{A5FAF261-63B5-44DE-BE45-924A47074036}"/>
    <dgm:cxn modelId="{5522C0CA-3555-46FA-8E81-8BD11DBCF535}" type="presOf" srcId="{53A4B4AB-74CB-477E-B41A-D942005313F8}" destId="{A8781300-90CE-4011-8278-70D2C8C68009}" srcOrd="0" destOrd="0" presId="urn:microsoft.com/office/officeart/2005/8/layout/chevron2"/>
    <dgm:cxn modelId="{756ABF82-CE00-4002-A5DC-5CBA108551DD}" type="presParOf" srcId="{99D1240B-D584-447B-B863-BA4DA0204153}" destId="{08B94D40-3BA6-4BA6-9BB8-8A381C82E09F}" srcOrd="0" destOrd="0" presId="urn:microsoft.com/office/officeart/2005/8/layout/chevron2"/>
    <dgm:cxn modelId="{D65CCA98-EE31-4874-8005-CCBA8D39AAE4}" type="presParOf" srcId="{08B94D40-3BA6-4BA6-9BB8-8A381C82E09F}" destId="{4E865505-23CA-4F33-A205-6807855E42F2}" srcOrd="0" destOrd="0" presId="urn:microsoft.com/office/officeart/2005/8/layout/chevron2"/>
    <dgm:cxn modelId="{DFB0D16D-2089-4AC9-B4E1-049E51ED1464}" type="presParOf" srcId="{08B94D40-3BA6-4BA6-9BB8-8A381C82E09F}" destId="{A8781300-90CE-4011-8278-70D2C8C68009}" srcOrd="1" destOrd="0" presId="urn:microsoft.com/office/officeart/2005/8/layout/chevron2"/>
    <dgm:cxn modelId="{837AEA90-DFBC-40CB-9DA3-9CAD901F5252}" type="presParOf" srcId="{99D1240B-D584-447B-B863-BA4DA0204153}" destId="{2108257E-9F2F-48B6-8BA8-A47B98756743}" srcOrd="1" destOrd="0" presId="urn:microsoft.com/office/officeart/2005/8/layout/chevron2"/>
    <dgm:cxn modelId="{17C4F711-4348-4A0E-84CB-8E5331BCD416}" type="presParOf" srcId="{99D1240B-D584-447B-B863-BA4DA0204153}" destId="{4AA74AFB-386A-4D50-938E-181A50AE82EA}" srcOrd="2" destOrd="0" presId="urn:microsoft.com/office/officeart/2005/8/layout/chevron2"/>
    <dgm:cxn modelId="{8B3CDB12-9C9A-4AFC-B1ED-C6C6305A8D6D}" type="presParOf" srcId="{4AA74AFB-386A-4D50-938E-181A50AE82EA}" destId="{6B9AFD4D-9D6E-4DD5-8AEA-6DDA7D130F4F}" srcOrd="0" destOrd="0" presId="urn:microsoft.com/office/officeart/2005/8/layout/chevron2"/>
    <dgm:cxn modelId="{09A7C408-2323-47D6-A119-F6A385DFCC2D}" type="presParOf" srcId="{4AA74AFB-386A-4D50-938E-181A50AE82EA}" destId="{041BE57F-FB1D-4203-8203-684E95FE70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65505-23CA-4F33-A205-6807855E42F2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000" kern="1200" dirty="0" smtClean="0"/>
            <a:t>1</a:t>
          </a:r>
          <a:endParaRPr lang="sk-SK" sz="5000" kern="1200" dirty="0"/>
        </a:p>
      </dsp:txBody>
      <dsp:txXfrm rot="-5400000">
        <a:off x="1" y="842399"/>
        <a:ext cx="1683092" cy="721325"/>
      </dsp:txXfrm>
    </dsp:sp>
    <dsp:sp modelId="{A8781300-90CE-4011-8278-70D2C8C68009}">
      <dsp:nvSpPr>
        <dsp:cNvPr id="0" name=""/>
        <dsp:cNvSpPr/>
      </dsp:nvSpPr>
      <dsp:spPr>
        <a:xfrm rot="5400000">
          <a:off x="4174910" y="-2491817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600" b="1" kern="1200" dirty="0" smtClean="0"/>
            <a:t>Investičný plán pre Európu a Európsky fond pre </a:t>
          </a:r>
          <a:r>
            <a:rPr lang="sk-SK" sz="2600" b="1" kern="1200" smtClean="0"/>
            <a:t>strategické investície (EFSI)</a:t>
          </a:r>
          <a:endParaRPr lang="sk-SK" sz="2600" b="1" kern="1200" dirty="0">
            <a:solidFill>
              <a:schemeClr val="tx1"/>
            </a:solidFill>
          </a:endParaRPr>
        </a:p>
      </dsp:txBody>
      <dsp:txXfrm rot="-5400000">
        <a:off x="1683093" y="76293"/>
        <a:ext cx="6470214" cy="1410285"/>
      </dsp:txXfrm>
    </dsp:sp>
    <dsp:sp modelId="{6B9AFD4D-9D6E-4DD5-8AEA-6DDA7D130F4F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000" kern="1200" dirty="0" smtClean="0"/>
            <a:t>2</a:t>
          </a:r>
          <a:endParaRPr lang="sk-SK" sz="5000" kern="1200" dirty="0"/>
        </a:p>
      </dsp:txBody>
      <dsp:txXfrm rot="-5400000">
        <a:off x="1" y="2962237"/>
        <a:ext cx="1683092" cy="721325"/>
      </dsp:txXfrm>
    </dsp:sp>
    <dsp:sp modelId="{041BE57F-FB1D-4203-8203-684E95FE7093}">
      <dsp:nvSpPr>
        <dsp:cNvPr id="0" name=""/>
        <dsp:cNvSpPr/>
      </dsp:nvSpPr>
      <dsp:spPr>
        <a:xfrm rot="5400000">
          <a:off x="4229470" y="-371126"/>
          <a:ext cx="145375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k-SK" sz="2600" kern="1200" dirty="0">
            <a:solidFill>
              <a:schemeClr val="tx1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600" b="1" kern="1200" dirty="0" smtClean="0"/>
            <a:t>Aktuálna situácia v oblasti prípravy návrhu k dani z finančných transakcií </a:t>
          </a:r>
          <a:endParaRPr lang="sk-SK" sz="2600" kern="1200" dirty="0"/>
        </a:p>
      </dsp:txBody>
      <dsp:txXfrm rot="-5400000">
        <a:off x="1683092" y="2246218"/>
        <a:ext cx="6475541" cy="131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e.gov.sk/Default.aspx?CatID=996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k-SK" sz="3600" dirty="0" smtClean="0"/>
              <a:t>Prezentácia pre SAF </a:t>
            </a:r>
            <a:br>
              <a:rPr lang="sk-SK" sz="3600" dirty="0" smtClean="0"/>
            </a:br>
            <a:r>
              <a:rPr lang="sk-SK" sz="3600" dirty="0" smtClean="0"/>
              <a:t>Studené, 21. januára 2015 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4725144"/>
            <a:ext cx="5432648" cy="910952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80000"/>
              </a:lnSpc>
            </a:pPr>
            <a:r>
              <a:rPr lang="sk-SK" altLang="sk-SK" sz="4000" b="1" dirty="0" smtClean="0">
                <a:solidFill>
                  <a:schemeClr val="tx1"/>
                </a:solidFill>
                <a:latin typeface="Calibri" pitchFamily="34" charset="0"/>
              </a:rPr>
              <a:t>Štefan Adamec</a:t>
            </a:r>
            <a:endParaRPr lang="sk-SK" altLang="sk-SK" sz="4000" b="1" dirty="0">
              <a:solidFill>
                <a:schemeClr val="tx1"/>
              </a:solidFill>
              <a:latin typeface="Calibri" pitchFamily="34" charset="0"/>
            </a:endParaRPr>
          </a:p>
          <a:p>
            <a:pPr algn="r">
              <a:lnSpc>
                <a:spcPct val="80000"/>
              </a:lnSpc>
            </a:pPr>
            <a:r>
              <a:rPr lang="sk-SK" altLang="sk-SK" b="1" smtClean="0">
                <a:solidFill>
                  <a:schemeClr val="tx1"/>
                </a:solidFill>
                <a:latin typeface="Calibri" pitchFamily="34" charset="0"/>
              </a:rPr>
              <a:t>Poradca štátneho tajomníka</a:t>
            </a:r>
            <a:endParaRPr lang="sk-SK" altLang="sk-SK" b="1" dirty="0">
              <a:solidFill>
                <a:schemeClr val="tx1"/>
              </a:solidFill>
              <a:latin typeface="Calibri" pitchFamily="34" charset="0"/>
            </a:endParaRPr>
          </a:p>
          <a:p>
            <a:pPr algn="r">
              <a:lnSpc>
                <a:spcPct val="80000"/>
              </a:lnSpc>
            </a:pPr>
            <a:r>
              <a:rPr lang="sk-SK" altLang="sk-SK" b="1" dirty="0">
                <a:solidFill>
                  <a:schemeClr val="tx1"/>
                </a:solidFill>
                <a:latin typeface="Calibri" pitchFamily="34" charset="0"/>
              </a:rPr>
              <a:t>Ministerstvo financií Slovenskej republiky</a:t>
            </a:r>
          </a:p>
        </p:txBody>
      </p:sp>
      <p:pic>
        <p:nvPicPr>
          <p:cNvPr id="4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0909"/>
            <a:ext cx="3384376" cy="104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lsusolova\EFQM\EFQM zlepšenia\logo EFQM 5stars 2012\Logo_EFQM_R4E5_CMYK2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8793"/>
            <a:ext cx="2053952" cy="105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Aktuálna </a:t>
            </a:r>
            <a:r>
              <a:rPr lang="sk-SK" sz="3100" b="1" dirty="0"/>
              <a:t>situácia v oblasti prípravy návrhu k dani z finančných transakcií (FTT)</a:t>
            </a:r>
            <a:r>
              <a:rPr lang="sk-SK" sz="3200" dirty="0"/>
              <a:t/>
            </a:r>
            <a:br>
              <a:rPr lang="sk-SK" sz="3200" dirty="0"/>
            </a:br>
            <a:endParaRPr lang="sk-SK" sz="3200" b="1" dirty="0"/>
          </a:p>
        </p:txBody>
      </p:sp>
      <p:pic>
        <p:nvPicPr>
          <p:cNvPr id="8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982" y="6025743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sk-SK" dirty="0" smtClean="0"/>
              <a:t>Obsah:</a:t>
            </a:r>
          </a:p>
          <a:p>
            <a:pPr marL="0" lvl="0" indent="0">
              <a:buNone/>
            </a:pPr>
            <a:endParaRPr lang="sk-SK" sz="1800" dirty="0" smtClean="0"/>
          </a:p>
          <a:p>
            <a:pPr lvl="0"/>
            <a:r>
              <a:rPr lang="sk-SK" sz="2800" i="1" dirty="0" smtClean="0"/>
              <a:t>Krátka história k príprave návrhu FTT</a:t>
            </a:r>
          </a:p>
          <a:p>
            <a:pPr lvl="0"/>
            <a:r>
              <a:rPr lang="sk-SK" sz="2800" i="1" dirty="0" smtClean="0"/>
              <a:t>Politické vyhlásenie ministrov z mája 2014</a:t>
            </a:r>
          </a:p>
          <a:p>
            <a:pPr lvl="0"/>
            <a:r>
              <a:rPr lang="sk-SK" sz="2800" i="1" dirty="0" smtClean="0"/>
              <a:t>Stav rokovaní na konci roka 2014</a:t>
            </a:r>
          </a:p>
          <a:p>
            <a:pPr lvl="0"/>
            <a:r>
              <a:rPr lang="sk-SK" sz="2800" i="1" dirty="0" smtClean="0"/>
              <a:t>Pokračovanie prípravy legislatívneho návrhu (FTT naďalej politickou prioritou novej Európskej komisie v daňovej oblasti)</a:t>
            </a:r>
          </a:p>
          <a:p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130893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Aktuálna </a:t>
            </a:r>
            <a:r>
              <a:rPr lang="sk-SK" sz="3100" b="1" dirty="0"/>
              <a:t>situácia v oblasti prípravy návrhu k dani z finančných transakcií (FTT)</a:t>
            </a:r>
            <a:r>
              <a:rPr lang="sk-SK" sz="3200" dirty="0"/>
              <a:t/>
            </a:r>
            <a:br>
              <a:rPr lang="sk-SK" sz="3200" dirty="0"/>
            </a:br>
            <a:endParaRPr lang="sk-SK" sz="3200" b="1" dirty="0"/>
          </a:p>
        </p:txBody>
      </p:sp>
      <p:pic>
        <p:nvPicPr>
          <p:cNvPr id="8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982" y="6025743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/>
              <a:t>Komisia 28. septembra 2011 predložila Rade návrh smernice o spoločnom systéme dane z finančných transakcií (FTT).  </a:t>
            </a:r>
            <a:endParaRPr lang="sk-SK" dirty="0" smtClean="0"/>
          </a:p>
          <a:p>
            <a:r>
              <a:rPr lang="sk-SK" b="1" dirty="0" smtClean="0"/>
              <a:t>Cieľom </a:t>
            </a:r>
            <a:r>
              <a:rPr lang="sk-SK" b="1" dirty="0"/>
              <a:t>návrhu</a:t>
            </a:r>
            <a:r>
              <a:rPr lang="sk-SK" dirty="0"/>
              <a:t> bolo, </a:t>
            </a:r>
            <a:r>
              <a:rPr lang="sk-SK" b="1" dirty="0"/>
              <a:t>aby finančný sektor spravodlivou mierou prispel na náklady krízy a zároveň aby sa zabránilo rozdrobeniu jednotného trhu a aby sa vytvorili primerané </a:t>
            </a:r>
            <a:r>
              <a:rPr lang="sk-SK" b="1" dirty="0" err="1"/>
              <a:t>demotivačné</a:t>
            </a:r>
            <a:r>
              <a:rPr lang="sk-SK" b="1" dirty="0"/>
              <a:t> faktory pre transakcie, ktorými sa nezvyšuje efektívnosť finančných trhov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Jednomyseľnú </a:t>
            </a:r>
            <a:r>
              <a:rPr lang="sk-SK" dirty="0"/>
              <a:t>dohodu všetkých ČŠ  nebolo možné dosiahnuť v primeranej lehote. Niekoľko ČŠ (vrátane SR) podporilo preskúmanie FTT v rámci </a:t>
            </a:r>
            <a:r>
              <a:rPr lang="sk-SK" b="1" dirty="0"/>
              <a:t>posilnenej spolupráce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Rozhodnutie</a:t>
            </a:r>
            <a:r>
              <a:rPr lang="sk-SK" dirty="0"/>
              <a:t>, ktorým sa formálne povoľuje posilnená spolupráca medzi 11 ČŠ, sa prijalo na zasadnutí Rady ECOFIN 22. januára 2013. </a:t>
            </a:r>
            <a:endParaRPr lang="sk-SK" dirty="0" smtClean="0"/>
          </a:p>
          <a:p>
            <a:r>
              <a:rPr lang="sk-SK" b="1" dirty="0" smtClean="0"/>
              <a:t>Formálny </a:t>
            </a:r>
            <a:r>
              <a:rPr lang="sk-SK" b="1" dirty="0"/>
              <a:t>návrh smernice</a:t>
            </a:r>
            <a:r>
              <a:rPr lang="sk-SK" dirty="0"/>
              <a:t>, ktorou sa vykonáva posilnená spolupráca v oblasti dane z finančných transakcií, zaslala Komisia Rade 14. februára 2013.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61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Aktuálna </a:t>
            </a:r>
            <a:r>
              <a:rPr lang="sk-SK" sz="3100" b="1" dirty="0"/>
              <a:t>situácia v oblasti prípravy návrhu k dani z finančných transakcií (FTT)</a:t>
            </a:r>
            <a:r>
              <a:rPr lang="sk-SK" sz="3200" dirty="0"/>
              <a:t/>
            </a:r>
            <a:br>
              <a:rPr lang="sk-SK" sz="3200" dirty="0"/>
            </a:br>
            <a:endParaRPr lang="sk-SK" sz="3200" b="1" dirty="0"/>
          </a:p>
        </p:txBody>
      </p:sp>
      <p:pic>
        <p:nvPicPr>
          <p:cNvPr id="8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982" y="6025743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Keďže </a:t>
            </a:r>
            <a:r>
              <a:rPr lang="sk-SK" dirty="0"/>
              <a:t>ani rozsiahle práce v užšom kruhu participujúcich štátov nezaznamenali progres na základe formálneho návrhu smernice zo strany EK, </a:t>
            </a:r>
            <a:r>
              <a:rPr lang="sk-SK" b="1" dirty="0"/>
              <a:t>ministri financií </a:t>
            </a:r>
            <a:r>
              <a:rPr lang="sk-SK" b="1" u="sng" dirty="0"/>
              <a:t>desiatich</a:t>
            </a:r>
            <a:r>
              <a:rPr lang="sk-SK" b="1" dirty="0"/>
              <a:t> zúčastnených ČŠ dňa 6. mája 2014 vydali politické vyhlásenie, kde uviedli</a:t>
            </a:r>
            <a:r>
              <a:rPr lang="sk-SK" b="1" dirty="0" smtClean="0"/>
              <a:t>:</a:t>
            </a:r>
          </a:p>
          <a:p>
            <a:pPr marL="0" indent="0">
              <a:buNone/>
            </a:pPr>
            <a:endParaRPr lang="sk-SK" b="1" dirty="0"/>
          </a:p>
          <a:p>
            <a:r>
              <a:rPr lang="sk-SK" dirty="0" smtClean="0"/>
              <a:t>odhodlanie </a:t>
            </a:r>
            <a:r>
              <a:rPr lang="sk-SK" dirty="0"/>
              <a:t>sfinalizovať schodné riešenia pri FTT do </a:t>
            </a:r>
            <a:r>
              <a:rPr lang="sk-SK" dirty="0" smtClean="0"/>
              <a:t>konca </a:t>
            </a:r>
            <a:r>
              <a:rPr lang="sk-SK" dirty="0"/>
              <a:t>roka 2014 s implementáciou prvého kroku od </a:t>
            </a:r>
            <a:r>
              <a:rPr lang="sk-SK" dirty="0" smtClean="0"/>
              <a:t>1.1.2016;</a:t>
            </a:r>
            <a:endParaRPr lang="sk-SK" dirty="0"/>
          </a:p>
          <a:p>
            <a:r>
              <a:rPr lang="sk-SK" dirty="0" smtClean="0"/>
              <a:t>postupné </a:t>
            </a:r>
            <a:r>
              <a:rPr lang="sk-SK" dirty="0"/>
              <a:t>zavedenie harmonizovanej FTT, ktoré sa </a:t>
            </a:r>
            <a:r>
              <a:rPr lang="sk-SK" dirty="0" smtClean="0"/>
              <a:t>najprv </a:t>
            </a:r>
            <a:r>
              <a:rPr lang="sk-SK" dirty="0"/>
              <a:t>sústredí na zdanenie akcií a niektorých derivátov</a:t>
            </a:r>
            <a:r>
              <a:rPr lang="sk-SK" dirty="0" smtClean="0"/>
              <a:t>;</a:t>
            </a:r>
            <a:endParaRPr lang="sk-SK" dirty="0"/>
          </a:p>
          <a:p>
            <a:r>
              <a:rPr lang="sk-SK" dirty="0" smtClean="0"/>
              <a:t>ak </a:t>
            </a:r>
            <a:r>
              <a:rPr lang="sk-SK" dirty="0"/>
              <a:t>si niektorý z participujúcich ČŠ bude chcieť zachovať </a:t>
            </a:r>
            <a:r>
              <a:rPr lang="sk-SK" dirty="0" smtClean="0"/>
              <a:t>svoje </a:t>
            </a:r>
            <a:r>
              <a:rPr lang="sk-SK" dirty="0"/>
              <a:t>existujúce vnútroštátne dane typu FTT, malo by mu </a:t>
            </a:r>
            <a:r>
              <a:rPr lang="sk-SK" dirty="0" smtClean="0"/>
              <a:t>to </a:t>
            </a:r>
            <a:r>
              <a:rPr lang="sk-SK" dirty="0"/>
              <a:t>byť </a:t>
            </a:r>
            <a:r>
              <a:rPr lang="sk-SK" dirty="0" smtClean="0"/>
              <a:t>umožnené.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652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Aktuálna </a:t>
            </a:r>
            <a:r>
              <a:rPr lang="sk-SK" sz="3100" b="1" dirty="0"/>
              <a:t>situácia v oblasti prípravy návrhu k dani z finančných transakcií (FTT)</a:t>
            </a:r>
            <a:r>
              <a:rPr lang="sk-SK" sz="3200" dirty="0"/>
              <a:t/>
            </a:r>
            <a:br>
              <a:rPr lang="sk-SK" sz="3200" dirty="0"/>
            </a:br>
            <a:endParaRPr lang="sk-SK" sz="3200" b="1" dirty="0"/>
          </a:p>
        </p:txBody>
      </p:sp>
      <p:pic>
        <p:nvPicPr>
          <p:cNvPr id="8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982" y="6025743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b="1" dirty="0" smtClean="0"/>
              <a:t>Hoci </a:t>
            </a:r>
            <a:r>
              <a:rPr lang="sk-SK" sz="2400" b="1" dirty="0"/>
              <a:t>sa dosiahol určitý pokrok </a:t>
            </a:r>
            <a:r>
              <a:rPr lang="sk-SK" sz="2400" b="1" dirty="0" smtClean="0"/>
              <a:t>v </a:t>
            </a:r>
            <a:r>
              <a:rPr lang="sk-SK" sz="2400" b="1" dirty="0"/>
              <a:t>zbližovaní názorov ČŠ v súvislosti </a:t>
            </a:r>
            <a:endParaRPr lang="sk-SK" sz="2400" b="1" dirty="0" smtClean="0"/>
          </a:p>
          <a:p>
            <a:r>
              <a:rPr lang="sk-SK" sz="2400" dirty="0" smtClean="0"/>
              <a:t>s </a:t>
            </a:r>
            <a:r>
              <a:rPr lang="sk-SK" sz="2400" dirty="0"/>
              <a:t>rozsahom pôsobnosti FTT pre transakcie s akciami, </a:t>
            </a:r>
            <a:endParaRPr lang="sk-SK" sz="2400" dirty="0" smtClean="0"/>
          </a:p>
          <a:p>
            <a:r>
              <a:rPr lang="sk-SK" sz="2400" dirty="0" smtClean="0"/>
              <a:t>rozsah </a:t>
            </a:r>
            <a:r>
              <a:rPr lang="sk-SK" sz="2400" dirty="0"/>
              <a:t>pôsobnosti FTT pre deriváty, </a:t>
            </a:r>
            <a:endParaRPr lang="sk-SK" sz="2400" dirty="0" smtClean="0"/>
          </a:p>
          <a:p>
            <a:r>
              <a:rPr lang="sk-SK" sz="2400" dirty="0" smtClean="0"/>
              <a:t>ako </a:t>
            </a:r>
            <a:r>
              <a:rPr lang="sk-SK" sz="2400" dirty="0"/>
              <a:t>aj zásady zdaňovania (princíp rezidencie </a:t>
            </a:r>
            <a:r>
              <a:rPr lang="sk-SK" sz="2400" dirty="0" err="1"/>
              <a:t>vs</a:t>
            </a:r>
            <a:r>
              <a:rPr lang="sk-SK" sz="2400" dirty="0"/>
              <a:t>. emisie) pre obidva druhy transakcií </a:t>
            </a:r>
            <a:r>
              <a:rPr lang="sk-SK" sz="2400" dirty="0" smtClean="0"/>
              <a:t>zostáva zdaňovanie oblasťou s hlavnými </a:t>
            </a:r>
            <a:r>
              <a:rPr lang="sk-SK" sz="2400" dirty="0"/>
              <a:t>nevyriešenými otázkami</a:t>
            </a:r>
            <a:r>
              <a:rPr lang="sk-SK" sz="2400" dirty="0" smtClean="0"/>
              <a:t>.</a:t>
            </a:r>
          </a:p>
          <a:p>
            <a:pPr marL="0" indent="0">
              <a:buNone/>
            </a:pPr>
            <a:r>
              <a:rPr lang="sk-SK" sz="2400" dirty="0"/>
              <a:t>Počas sledovaného obdobia sa vyvinula snaha riešiť aj otázky prerozdelenia príjmov (</a:t>
            </a:r>
            <a:r>
              <a:rPr lang="sk-SK" sz="2400" dirty="0" err="1"/>
              <a:t>revenue</a:t>
            </a:r>
            <a:r>
              <a:rPr lang="sk-SK" sz="2400" dirty="0"/>
              <a:t> </a:t>
            </a:r>
            <a:r>
              <a:rPr lang="sk-SK" sz="2400" dirty="0" err="1"/>
              <a:t>sharing</a:t>
            </a:r>
            <a:r>
              <a:rPr lang="sk-SK" sz="2400" dirty="0"/>
              <a:t>/</a:t>
            </a:r>
            <a:r>
              <a:rPr lang="sk-SK" sz="2400" dirty="0" err="1"/>
              <a:t>allocation</a:t>
            </a:r>
            <a:r>
              <a:rPr lang="sk-SK" sz="2400" dirty="0"/>
              <a:t>), avšak participujúce ČŠ sa </a:t>
            </a:r>
            <a:r>
              <a:rPr lang="sk-SK" sz="2400" b="1" dirty="0"/>
              <a:t>nedokázali zhodnúť na spôsobe rozdelenia príjmov, ktoré by bolo prijateľné pre všetkých</a:t>
            </a:r>
            <a:r>
              <a:rPr lang="sk-SK" sz="2400" dirty="0"/>
              <a:t>.</a:t>
            </a:r>
          </a:p>
          <a:p>
            <a:endParaRPr lang="sk-SK" sz="24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78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Aktuálna </a:t>
            </a:r>
            <a:r>
              <a:rPr lang="sk-SK" sz="3100" b="1" dirty="0"/>
              <a:t>situácia v oblasti prípravy návrhu k dani z finančných transakcií (FTT)</a:t>
            </a:r>
            <a:r>
              <a:rPr lang="sk-SK" sz="3200" dirty="0"/>
              <a:t/>
            </a:r>
            <a:br>
              <a:rPr lang="sk-SK" sz="3200" dirty="0"/>
            </a:br>
            <a:endParaRPr lang="sk-SK" sz="3200" b="1" dirty="0"/>
          </a:p>
        </p:txBody>
      </p:sp>
      <p:pic>
        <p:nvPicPr>
          <p:cNvPr id="8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982" y="6025743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Práca novej EK by sa mala v roku 2015 zintenzívniť a mala by sa zamerať na podporu schválenia legislatívnych návrhov, ktoré boli síce predložené predchádzajúcou EK, ale sú považované za kľúčové, kde EK radí aj </a:t>
            </a:r>
            <a:r>
              <a:rPr lang="sk-SK" b="1" dirty="0"/>
              <a:t>FTT </a:t>
            </a:r>
            <a:r>
              <a:rPr lang="sk-SK" dirty="0"/>
              <a:t>(návrh smernice Rady, ktorou sa zavádza posilnená spolupráca v oblasti dane z finančných transakcií). </a:t>
            </a:r>
            <a:endParaRPr lang="sk-SK" dirty="0" smtClean="0"/>
          </a:p>
          <a:p>
            <a:r>
              <a:rPr lang="sk-SK" dirty="0" smtClean="0"/>
              <a:t>Predpokladáme </a:t>
            </a:r>
            <a:r>
              <a:rPr lang="sk-SK" dirty="0"/>
              <a:t>teda </a:t>
            </a:r>
            <a:r>
              <a:rPr lang="sk-SK" b="1" dirty="0"/>
              <a:t>pokračovanie rokovaní o návrhu k FTT</a:t>
            </a:r>
            <a:r>
              <a:rPr lang="sk-SK" dirty="0"/>
              <a:t> na úrovni participujúcich 11 ČS posilnenej spolupráci, ako aj na úrovni všetkých 28 ČŠ, aby sa zabezpečilo, že riešenia, ktoré sa v konečnom dôsledku identifikujú, sú životaschopné, z právneho hľadiska v poriadku a v súlade s pravidlami vnútorného trhu. </a:t>
            </a:r>
            <a:endParaRPr lang="sk-SK" dirty="0" smtClean="0"/>
          </a:p>
          <a:p>
            <a:r>
              <a:rPr lang="sk-SK" dirty="0" smtClean="0"/>
              <a:t>Zároveň </a:t>
            </a:r>
            <a:r>
              <a:rPr lang="sk-SK" dirty="0"/>
              <a:t>je možné </a:t>
            </a:r>
            <a:r>
              <a:rPr lang="sk-SK" b="1" dirty="0"/>
              <a:t>očakávať politický tlak</a:t>
            </a:r>
            <a:r>
              <a:rPr lang="sk-SK" dirty="0"/>
              <a:t> zo strany väčších participujúcich ČŠ (napr. FR, IT) v záujme urýchlenia schválenia legislatívy k zavedeniu FTT.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47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Aktuálna </a:t>
            </a:r>
            <a:r>
              <a:rPr lang="sk-SK" sz="3100" b="1" dirty="0"/>
              <a:t>situácia v oblasti prípravy návrhu k dani z finančných transakcií (FTT)</a:t>
            </a:r>
            <a:r>
              <a:rPr lang="sk-SK" sz="3200" dirty="0"/>
              <a:t/>
            </a:r>
            <a:br>
              <a:rPr lang="sk-SK" sz="3200" dirty="0"/>
            </a:br>
            <a:endParaRPr lang="sk-SK" sz="3200" b="1" dirty="0"/>
          </a:p>
        </p:txBody>
      </p:sp>
      <p:pic>
        <p:nvPicPr>
          <p:cNvPr id="8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982" y="6025743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dirty="0" smtClean="0"/>
              <a:t>SR </a:t>
            </a:r>
            <a:r>
              <a:rPr lang="sk-SK" dirty="0"/>
              <a:t>je jedným zo štátov zapojených do posilnenej spolupráce na príprave návrhu FTT, avšak nie bezvýhradne. Už v rámci predbežného stanoviska k návrhu smernice Rady na zavedenie FTT formou posilnenej spolupráce uviedlo a následne opakovane prezentovalo svoje vnútroštátne „</a:t>
            </a:r>
            <a:r>
              <a:rPr lang="sk-SK" dirty="0" err="1"/>
              <a:t>red</a:t>
            </a:r>
            <a:r>
              <a:rPr lang="sk-SK" dirty="0"/>
              <a:t> – </a:t>
            </a:r>
            <a:r>
              <a:rPr lang="sk-SK" dirty="0" err="1"/>
              <a:t>lines</a:t>
            </a:r>
            <a:r>
              <a:rPr lang="sk-SK" dirty="0" smtClean="0"/>
              <a:t>“: </a:t>
            </a:r>
            <a:r>
              <a:rPr lang="sk-SK" dirty="0"/>
              <a:t>k predmetnému návrhu, kde patrili najmä</a:t>
            </a:r>
            <a:r>
              <a:rPr lang="sk-SK" dirty="0" smtClean="0"/>
              <a:t>:</a:t>
            </a:r>
          </a:p>
          <a:p>
            <a:pPr marL="0" indent="0">
              <a:buNone/>
            </a:pPr>
            <a:endParaRPr lang="sk-SK" dirty="0"/>
          </a:p>
          <a:p>
            <a:pPr lvl="0"/>
            <a:r>
              <a:rPr lang="sk-SK" dirty="0"/>
              <a:t>vyňatie štátnych dlhopisov a ŠPP z rozsahu smernice;</a:t>
            </a:r>
          </a:p>
          <a:p>
            <a:pPr lvl="0"/>
            <a:r>
              <a:rPr lang="sk-SK" dirty="0"/>
              <a:t>vyňatie penzijných schém;</a:t>
            </a:r>
          </a:p>
          <a:p>
            <a:pPr lvl="0"/>
            <a:r>
              <a:rPr lang="sk-SK" dirty="0"/>
              <a:t>vyjasnenie a prípadné vylúčenie nefinančných inštitúcií, výrobných a energetických spoločností vykonávajúcich finančné operácie za účelom riadenia svojich rizík a likvidity;</a:t>
            </a:r>
          </a:p>
          <a:p>
            <a:pPr lvl="0"/>
            <a:r>
              <a:rPr lang="sk-SK" dirty="0"/>
              <a:t>vyňatie HZL (hypotekárne záložné listy) a podnikov kolektívneho investovania do prevoditeľných cenných papierov.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64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921722" y="3284984"/>
            <a:ext cx="7056784" cy="213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Ministerstvo financií SR	</a:t>
            </a:r>
          </a:p>
          <a:p>
            <a:pPr marL="0" indent="0">
              <a:buNone/>
            </a:pPr>
            <a:r>
              <a:rPr lang="sk-SK" sz="2000" dirty="0" err="1"/>
              <a:t>Štefanovičova</a:t>
            </a:r>
            <a:r>
              <a:rPr lang="sk-SK" sz="2000" dirty="0"/>
              <a:t> 5</a:t>
            </a:r>
          </a:p>
          <a:p>
            <a:pPr marL="0" indent="0">
              <a:buNone/>
            </a:pPr>
            <a:r>
              <a:rPr lang="sk-SK" sz="2000" dirty="0"/>
              <a:t>817 82 Bratislava</a:t>
            </a:r>
          </a:p>
          <a:p>
            <a:endParaRPr lang="sk-SK" sz="2000" dirty="0"/>
          </a:p>
          <a:p>
            <a:endParaRPr lang="sk-SK" sz="1400" dirty="0"/>
          </a:p>
        </p:txBody>
      </p:sp>
      <p:pic>
        <p:nvPicPr>
          <p:cNvPr id="5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982" y="6025743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64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Témy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0217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logo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21288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4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200" b="1" dirty="0"/>
              <a:t>Investičný plán pre Európu a EFSI</a:t>
            </a:r>
            <a:r>
              <a:rPr lang="sk-SK" sz="3200" b="1" dirty="0">
                <a:solidFill>
                  <a:schemeClr val="tx1"/>
                </a:solidFill>
              </a:rPr>
              <a:t/>
            </a:r>
            <a:br>
              <a:rPr lang="sk-SK" sz="3200" b="1" dirty="0">
                <a:solidFill>
                  <a:schemeClr val="tx1"/>
                </a:solidFill>
              </a:rPr>
            </a:br>
            <a:endParaRPr lang="sk-SK" sz="3200" dirty="0">
              <a:solidFill>
                <a:schemeClr val="bg1"/>
              </a:solidFill>
            </a:endParaRPr>
          </a:p>
        </p:txBody>
      </p:sp>
      <p:pic>
        <p:nvPicPr>
          <p:cNvPr id="6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21288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b="1" dirty="0" smtClean="0"/>
              <a:t>Súvislosti: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V dôsledku hospodárskej a finančnej krízy klesli investície v EÚ o približne 15 % od svojho </a:t>
            </a:r>
            <a:r>
              <a:rPr lang="sk-SK" dirty="0" smtClean="0"/>
              <a:t>vrcholu v </a:t>
            </a:r>
            <a:r>
              <a:rPr lang="sk-SK" dirty="0"/>
              <a:t>roku 2007. </a:t>
            </a:r>
            <a:endParaRPr lang="sk-SK" dirty="0" smtClean="0"/>
          </a:p>
          <a:p>
            <a:r>
              <a:rPr lang="sk-SK" dirty="0" smtClean="0"/>
              <a:t>Investície </a:t>
            </a:r>
            <a:r>
              <a:rPr lang="sk-SK" dirty="0"/>
              <a:t>sú </a:t>
            </a:r>
            <a:r>
              <a:rPr lang="sk-SK" dirty="0" smtClean="0"/>
              <a:t>brzdené </a:t>
            </a:r>
            <a:r>
              <a:rPr lang="sk-SK" dirty="0"/>
              <a:t>neistotou </a:t>
            </a:r>
            <a:r>
              <a:rPr lang="sk-SK" dirty="0" smtClean="0"/>
              <a:t>ohľadom hospodárskeho </a:t>
            </a:r>
            <a:r>
              <a:rPr lang="sk-SK" dirty="0"/>
              <a:t>výhľadu a vysokou úrovňou verejného a </a:t>
            </a:r>
            <a:r>
              <a:rPr lang="sk-SK" dirty="0" smtClean="0"/>
              <a:t>súkromného </a:t>
            </a:r>
            <a:r>
              <a:rPr lang="sk-SK" dirty="0"/>
              <a:t>dlhu v niektorých častiach </a:t>
            </a:r>
            <a:r>
              <a:rPr lang="sk-SK" dirty="0" smtClean="0"/>
              <a:t>EÚ</a:t>
            </a:r>
            <a:endParaRPr lang="sk-SK" dirty="0"/>
          </a:p>
          <a:p>
            <a:r>
              <a:rPr lang="sk-SK" dirty="0" smtClean="0"/>
              <a:t>Investičný </a:t>
            </a:r>
            <a:r>
              <a:rPr lang="sk-SK" dirty="0"/>
              <a:t>plán pre Európu môže pomôcť spárovať projekty s </a:t>
            </a:r>
            <a:r>
              <a:rPr lang="sk-SK" dirty="0" smtClean="0"/>
              <a:t>existujúcou likviditou </a:t>
            </a:r>
            <a:r>
              <a:rPr lang="sk-SK" dirty="0"/>
              <a:t>a nasmerovať finančné prostriedky tam, kde sú potrebné.</a:t>
            </a:r>
          </a:p>
          <a:p>
            <a:r>
              <a:rPr lang="sk-SK" dirty="0"/>
              <a:t>Predseda </a:t>
            </a:r>
            <a:r>
              <a:rPr lang="sk-SK" dirty="0" err="1"/>
              <a:t>Juncker</a:t>
            </a:r>
            <a:r>
              <a:rPr lang="sk-SK" dirty="0"/>
              <a:t> označil Investičný plán pre Európu za svoju absolútnu prioritu; prezentoval </a:t>
            </a:r>
            <a:r>
              <a:rPr lang="sk-SK" dirty="0" smtClean="0"/>
              <a:t>ho 26</a:t>
            </a:r>
            <a:r>
              <a:rPr lang="sk-SK" dirty="0"/>
              <a:t>. novembra 2014 </a:t>
            </a:r>
            <a:r>
              <a:rPr lang="sk-SK" dirty="0" smtClean="0"/>
              <a:t>(len </a:t>
            </a:r>
            <a:r>
              <a:rPr lang="sk-SK" dirty="0"/>
              <a:t>tri týždne po nástupe do </a:t>
            </a:r>
            <a:r>
              <a:rPr lang="sk-SK" dirty="0" smtClean="0"/>
              <a:t>funkcie). </a:t>
            </a:r>
          </a:p>
          <a:p>
            <a:r>
              <a:rPr lang="sk-SK" dirty="0" smtClean="0"/>
              <a:t>18</a:t>
            </a:r>
            <a:r>
              <a:rPr lang="sk-SK" dirty="0"/>
              <a:t>. </a:t>
            </a:r>
            <a:r>
              <a:rPr lang="sk-SK" dirty="0" smtClean="0"/>
              <a:t>decembra, tento </a:t>
            </a:r>
            <a:r>
              <a:rPr lang="sk-SK" dirty="0"/>
              <a:t>plán na svojom </a:t>
            </a:r>
            <a:r>
              <a:rPr lang="sk-SK" dirty="0" smtClean="0"/>
              <a:t>zasadnutí </a:t>
            </a:r>
            <a:r>
              <a:rPr lang="sk-SK" dirty="0"/>
              <a:t>schválila Európska rada.</a:t>
            </a:r>
          </a:p>
        </p:txBody>
      </p:sp>
    </p:spTree>
    <p:extLst>
      <p:ext uri="{BB962C8B-B14F-4D97-AF65-F5344CB8AC3E}">
        <p14:creationId xmlns:p14="http://schemas.microsoft.com/office/powerpoint/2010/main" val="37633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200" b="1" dirty="0"/>
              <a:t>Investičný plán pre Európu a EFSI</a:t>
            </a:r>
            <a:r>
              <a:rPr lang="sk-SK" sz="3200" b="1" dirty="0">
                <a:solidFill>
                  <a:schemeClr val="tx1"/>
                </a:solidFill>
              </a:rPr>
              <a:t/>
            </a:r>
            <a:br>
              <a:rPr lang="sk-SK" sz="3200" b="1" dirty="0">
                <a:solidFill>
                  <a:schemeClr val="tx1"/>
                </a:solidFill>
              </a:rPr>
            </a:br>
            <a:endParaRPr lang="sk-SK" sz="3200" dirty="0">
              <a:solidFill>
                <a:schemeClr val="bg1"/>
              </a:solidFill>
            </a:endParaRPr>
          </a:p>
        </p:txBody>
      </p:sp>
      <p:pic>
        <p:nvPicPr>
          <p:cNvPr id="6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21288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200" dirty="0"/>
              <a:t>Jednou z hlavných priorít novej </a:t>
            </a:r>
            <a:r>
              <a:rPr lang="sk-SK" sz="2200" dirty="0" smtClean="0"/>
              <a:t>EK je </a:t>
            </a:r>
            <a:r>
              <a:rPr lang="sk-SK" sz="2200" dirty="0"/>
              <a:t>podpora investícií a </a:t>
            </a:r>
            <a:r>
              <a:rPr lang="sk-SK" sz="2200" b="1" dirty="0"/>
              <a:t>naštartovanie hospodárskeho rastu a tvorby pracovných miest</a:t>
            </a:r>
            <a:r>
              <a:rPr lang="sk-SK" sz="2200" b="1" dirty="0" smtClean="0"/>
              <a:t>.</a:t>
            </a:r>
          </a:p>
          <a:p>
            <a:pPr marL="0" indent="0">
              <a:buNone/>
            </a:pPr>
            <a:endParaRPr lang="sk-SK" sz="1200" dirty="0" smtClean="0"/>
          </a:p>
          <a:p>
            <a:r>
              <a:rPr lang="sk-SK" sz="2200" dirty="0" smtClean="0"/>
              <a:t>Kľúčovým </a:t>
            </a:r>
            <a:r>
              <a:rPr lang="sk-SK" sz="2200" dirty="0"/>
              <a:t>prvkom tohto plánu bude </a:t>
            </a:r>
            <a:r>
              <a:rPr lang="sk-SK" sz="2200" b="1" dirty="0"/>
              <a:t>Európsky fond pre strategické investície (EFSI)</a:t>
            </a:r>
            <a:r>
              <a:rPr lang="sk-SK" sz="2200" dirty="0"/>
              <a:t>, ktorý by mal byť vybudovaný v prvej polovici roka 2015. </a:t>
            </a:r>
            <a:endParaRPr lang="sk-SK" sz="2200" dirty="0" smtClean="0"/>
          </a:p>
          <a:p>
            <a:r>
              <a:rPr lang="sk-SK" sz="2200" dirty="0" smtClean="0"/>
              <a:t>EK </a:t>
            </a:r>
            <a:r>
              <a:rPr lang="sk-SK" sz="2200" dirty="0"/>
              <a:t>a EIB očakávajú od tohto nástroja mobilizáciu </a:t>
            </a:r>
            <a:r>
              <a:rPr lang="sk-SK" sz="2200" dirty="0" smtClean="0"/>
              <a:t>investícií </a:t>
            </a:r>
            <a:r>
              <a:rPr lang="sk-SK" sz="2200" dirty="0"/>
              <a:t>na úrovni približne 315 mld. EUR, ktoré by mali byť v rokoch 2015 až 2017 investované do strategickej infraštruktúry (energetika, doprava), inovácií, vzdelávania a podpory malých a stredných podnikov.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98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200" b="1" dirty="0"/>
              <a:t>Investičný plán pre Európu a EFSI</a:t>
            </a:r>
            <a:r>
              <a:rPr lang="sk-SK" sz="3200" b="1" dirty="0">
                <a:solidFill>
                  <a:schemeClr val="tx1"/>
                </a:solidFill>
              </a:rPr>
              <a:t/>
            </a:r>
            <a:br>
              <a:rPr lang="sk-SK" sz="3200" b="1" dirty="0">
                <a:solidFill>
                  <a:schemeClr val="tx1"/>
                </a:solidFill>
              </a:rPr>
            </a:br>
            <a:endParaRPr lang="sk-SK" sz="3200" dirty="0">
              <a:solidFill>
                <a:schemeClr val="bg1"/>
              </a:solidFill>
            </a:endParaRPr>
          </a:p>
        </p:txBody>
      </p:sp>
      <p:pic>
        <p:nvPicPr>
          <p:cNvPr id="6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21288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200" b="1" dirty="0" smtClean="0"/>
              <a:t>Plán </a:t>
            </a:r>
            <a:r>
              <a:rPr lang="sk-SK" sz="2200" b="1" dirty="0"/>
              <a:t>je postavený na 3 pilieroch a to</a:t>
            </a:r>
            <a:r>
              <a:rPr lang="sk-SK" sz="2200" b="1" dirty="0" smtClean="0"/>
              <a:t>:</a:t>
            </a:r>
          </a:p>
          <a:p>
            <a:pPr marL="0" indent="0">
              <a:buNone/>
            </a:pPr>
            <a:endParaRPr lang="sk-SK" sz="1200" b="1" dirty="0"/>
          </a:p>
          <a:p>
            <a:pPr lvl="0"/>
            <a:r>
              <a:rPr lang="sk-SK" sz="2200" dirty="0" smtClean="0"/>
              <a:t>vytvorenie </a:t>
            </a:r>
            <a:r>
              <a:rPr lang="sk-SK" sz="2200" dirty="0"/>
              <a:t>nového Európskeho fondu pre strategické </a:t>
            </a:r>
            <a:r>
              <a:rPr lang="sk-SK" sz="2200" dirty="0" smtClean="0"/>
              <a:t>investície – EFSI (schválený Radou 18.12.2014 a návrh legislatívy oznámený EK 13.1.2015),</a:t>
            </a:r>
            <a:endParaRPr lang="sk-SK" sz="2200" dirty="0"/>
          </a:p>
          <a:p>
            <a:pPr lvl="0"/>
            <a:r>
              <a:rPr lang="sk-SK" sz="2200" dirty="0" smtClean="0"/>
              <a:t>identifikácii </a:t>
            </a:r>
            <a:r>
              <a:rPr lang="sk-SK" sz="2200" dirty="0"/>
              <a:t>zásobníka hodnoverných </a:t>
            </a:r>
            <a:r>
              <a:rPr lang="sk-SK" sz="2200" dirty="0" smtClean="0"/>
              <a:t>projektov (spracovaný špeciálnou skupinou EK/EIB/členské štáty – obsahuje </a:t>
            </a:r>
            <a:r>
              <a:rPr lang="sk-SK" sz="2200" dirty="0"/>
              <a:t>i</a:t>
            </a:r>
            <a:r>
              <a:rPr lang="sk-SK" sz="2200" dirty="0" smtClean="0"/>
              <a:t>ndikatívny zásobník 2000 projektov v objeme 1 300 mld. EUR),</a:t>
            </a:r>
            <a:endParaRPr lang="sk-SK" sz="2200" dirty="0"/>
          </a:p>
          <a:p>
            <a:pPr lvl="0"/>
            <a:r>
              <a:rPr lang="sk-SK" sz="2200" dirty="0" smtClean="0"/>
              <a:t>vytvorení </a:t>
            </a:r>
            <a:r>
              <a:rPr lang="sk-SK" sz="2200" dirty="0"/>
              <a:t>optimálneho rámca podmienok ku zvýšeniu záujmu o investovanie v Európe </a:t>
            </a:r>
            <a:r>
              <a:rPr lang="sk-SK" sz="2200" dirty="0" smtClean="0"/>
              <a:t>(úprava regulácie a podmienok pre investovanie sa začala. </a:t>
            </a:r>
            <a:r>
              <a:rPr lang="sk-SK" sz="2200" dirty="0"/>
              <a:t>Komisia zintenzívni najmä </a:t>
            </a:r>
            <a:r>
              <a:rPr lang="sk-SK" sz="2200" dirty="0" smtClean="0"/>
              <a:t>úsilie </a:t>
            </a:r>
            <a:r>
              <a:rPr lang="sk-SK" sz="2200" dirty="0"/>
              <a:t>v rámci Programu regulačnej vhodnosti a efektívnosti (REFIT</a:t>
            </a:r>
            <a:r>
              <a:rPr lang="sk-SK" sz="2200" dirty="0" smtClean="0"/>
              <a:t>).    </a:t>
            </a:r>
            <a:endParaRPr lang="sk-SK" sz="2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25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200" b="1" dirty="0"/>
              <a:t>Investičný plán pre Európu a EFSI</a:t>
            </a:r>
            <a:r>
              <a:rPr lang="sk-SK" sz="3200" b="1" dirty="0">
                <a:solidFill>
                  <a:schemeClr val="tx1"/>
                </a:solidFill>
              </a:rPr>
              <a:t/>
            </a:r>
            <a:br>
              <a:rPr lang="sk-SK" sz="3200" b="1" dirty="0">
                <a:solidFill>
                  <a:schemeClr val="tx1"/>
                </a:solidFill>
              </a:rPr>
            </a:br>
            <a:endParaRPr lang="sk-SK" sz="3200" dirty="0">
              <a:solidFill>
                <a:schemeClr val="bg1"/>
              </a:solidFill>
            </a:endParaRPr>
          </a:p>
        </p:txBody>
      </p:sp>
      <p:pic>
        <p:nvPicPr>
          <p:cNvPr id="6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21288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55272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2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200" b="1" dirty="0"/>
              <a:t>Investičný plán pre Európu a EFSI</a:t>
            </a:r>
            <a:r>
              <a:rPr lang="sk-SK" sz="3200" b="1" dirty="0">
                <a:solidFill>
                  <a:schemeClr val="tx1"/>
                </a:solidFill>
              </a:rPr>
              <a:t/>
            </a:r>
            <a:br>
              <a:rPr lang="sk-SK" sz="3200" b="1" dirty="0">
                <a:solidFill>
                  <a:schemeClr val="tx1"/>
                </a:solidFill>
              </a:rPr>
            </a:br>
            <a:endParaRPr lang="sk-SK" sz="3200" dirty="0">
              <a:solidFill>
                <a:schemeClr val="bg1"/>
              </a:solidFill>
            </a:endParaRPr>
          </a:p>
        </p:txBody>
      </p:sp>
      <p:pic>
        <p:nvPicPr>
          <p:cNvPr id="6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21288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200" b="1" dirty="0" smtClean="0"/>
              <a:t>Zoznamy projektov boli identifikované podľa </a:t>
            </a:r>
            <a:r>
              <a:rPr lang="sk-SK" sz="2200" b="1" dirty="0"/>
              <a:t>týchto troch hlavných kritérií</a:t>
            </a:r>
            <a:r>
              <a:rPr lang="sk-SK" sz="2200" b="1" dirty="0" smtClean="0"/>
              <a:t>:</a:t>
            </a:r>
            <a:endParaRPr lang="sk-SK" sz="2200" b="1" dirty="0"/>
          </a:p>
          <a:p>
            <a:pPr marL="0" indent="0">
              <a:buNone/>
            </a:pPr>
            <a:endParaRPr lang="sk-SK" sz="1200" b="1" dirty="0"/>
          </a:p>
          <a:p>
            <a:pPr lvl="0"/>
            <a:r>
              <a:rPr lang="sk-SK" sz="2400" dirty="0"/>
              <a:t>projekty s pridanou hodnotou pre EÚ podporujúce ciele EÚ</a:t>
            </a:r>
            <a:r>
              <a:rPr lang="sk-SK" sz="2400" dirty="0" smtClean="0"/>
              <a:t>,</a:t>
            </a:r>
          </a:p>
          <a:p>
            <a:pPr lvl="0"/>
            <a:r>
              <a:rPr lang="sk-SK" sz="2400" dirty="0" smtClean="0"/>
              <a:t>hospodárska </a:t>
            </a:r>
            <a:r>
              <a:rPr lang="sk-SK" sz="2400" dirty="0"/>
              <a:t>životaschopnosť a hodnota – prednosť majú projekty s vysokými sociálno-ekonomickými prínosmi,</a:t>
            </a:r>
          </a:p>
          <a:p>
            <a:pPr lvl="0"/>
            <a:r>
              <a:rPr lang="sk-SK" sz="2400" dirty="0"/>
              <a:t>projekty, ktoré sa môžu začať najneskôr do nasledujúcich troch rokov, t. j. primerané očakávanie kapitálových výdavkov v období 2015 – 2017.</a:t>
            </a:r>
          </a:p>
          <a:p>
            <a:pPr marL="0" indent="0">
              <a:buNone/>
            </a:pPr>
            <a:r>
              <a:rPr lang="sk-SK" sz="2400" dirty="0" smtClean="0"/>
              <a:t>14. 11.2015 bol zaslaný indikatívny zásobník projektov za SR </a:t>
            </a:r>
          </a:p>
          <a:p>
            <a:pPr marL="0" indent="0">
              <a:buNone/>
            </a:pPr>
            <a:r>
              <a:rPr lang="sk-SK" sz="2400" dirty="0" smtClean="0"/>
              <a:t>za takmer 30 mld. EUR v 125 projektoch z toho tretina v dopravnej infraštruktúre. Iné sektory boli energetická únia, vedomostná </a:t>
            </a:r>
            <a:r>
              <a:rPr lang="sk-SK" sz="2400" dirty="0"/>
              <a:t>a digitálna </a:t>
            </a:r>
            <a:r>
              <a:rPr lang="sk-SK" sz="2400" dirty="0" smtClean="0"/>
              <a:t>ekonomika, sociálna infraštruktúra, zdroje </a:t>
            </a:r>
            <a:r>
              <a:rPr lang="sk-SK" sz="2400" dirty="0"/>
              <a:t>a životné </a:t>
            </a:r>
            <a:r>
              <a:rPr lang="sk-SK" sz="2400" dirty="0" smtClean="0"/>
              <a:t>prostredie. </a:t>
            </a:r>
            <a:endParaRPr lang="sk-SK" sz="2400" dirty="0"/>
          </a:p>
          <a:p>
            <a:pPr marL="0" indent="0">
              <a:buNone/>
            </a:pP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24357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200" b="1" dirty="0"/>
              <a:t>Investičný plán pre Európu a EFSI</a:t>
            </a:r>
            <a:r>
              <a:rPr lang="sk-SK" sz="3200" b="1" dirty="0">
                <a:solidFill>
                  <a:schemeClr val="tx1"/>
                </a:solidFill>
              </a:rPr>
              <a:t/>
            </a:r>
            <a:br>
              <a:rPr lang="sk-SK" sz="3200" b="1" dirty="0">
                <a:solidFill>
                  <a:schemeClr val="tx1"/>
                </a:solidFill>
              </a:rPr>
            </a:br>
            <a:endParaRPr lang="sk-SK" sz="3200" dirty="0">
              <a:solidFill>
                <a:schemeClr val="bg1"/>
              </a:solidFill>
            </a:endParaRPr>
          </a:p>
        </p:txBody>
      </p:sp>
      <p:pic>
        <p:nvPicPr>
          <p:cNvPr id="6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21288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63284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9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sk-SK" sz="3200" b="1" dirty="0"/>
              <a:t>Investičný plán pre Európu a EFSI</a:t>
            </a:r>
            <a:r>
              <a:rPr lang="sk-SK" sz="3200" b="1" dirty="0">
                <a:solidFill>
                  <a:schemeClr val="tx1"/>
                </a:solidFill>
              </a:rPr>
              <a:t/>
            </a:r>
            <a:br>
              <a:rPr lang="sk-SK" sz="3200" b="1" dirty="0">
                <a:solidFill>
                  <a:schemeClr val="tx1"/>
                </a:solidFill>
              </a:rPr>
            </a:br>
            <a:endParaRPr lang="sk-SK" sz="3200" dirty="0">
              <a:solidFill>
                <a:schemeClr val="bg1"/>
              </a:solidFill>
            </a:endParaRPr>
          </a:p>
        </p:txBody>
      </p:sp>
      <p:pic>
        <p:nvPicPr>
          <p:cNvPr id="6" name="Picture 3" descr="logo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21288"/>
            <a:ext cx="2376264" cy="7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sz="3500" b="1" dirty="0"/>
              <a:t>Zverejnenie materiálov k Investičnému plánu pre </a:t>
            </a:r>
            <a:r>
              <a:rPr lang="sk-SK" sz="3500" b="1" dirty="0" smtClean="0"/>
              <a:t>Európu formou:</a:t>
            </a:r>
            <a:endParaRPr lang="sk-SK" sz="3500" dirty="0" smtClean="0"/>
          </a:p>
          <a:p>
            <a:pPr marL="0" indent="0">
              <a:buNone/>
            </a:pPr>
            <a:endParaRPr lang="sk-SK" sz="2200" dirty="0"/>
          </a:p>
          <a:p>
            <a:pPr lvl="0"/>
            <a:r>
              <a:rPr lang="sk-SK" sz="3500" dirty="0" smtClean="0"/>
              <a:t>osobitného programu </a:t>
            </a:r>
            <a:r>
              <a:rPr lang="sk-SK" sz="3500" dirty="0"/>
              <a:t>na investičnej konferencii Tatra Summit  dňa 2.12.2014 v Bratislave</a:t>
            </a:r>
          </a:p>
          <a:p>
            <a:pPr lvl="0"/>
            <a:r>
              <a:rPr lang="sk-SK" sz="3500" dirty="0"/>
              <a:t>formou tlačových správ</a:t>
            </a:r>
          </a:p>
          <a:p>
            <a:pPr lvl="0"/>
            <a:r>
              <a:rPr lang="sk-SK" sz="3500" dirty="0"/>
              <a:t>zverejnením na web stránkach Ministerstva financií SR časti medzinárodné vzťahy / európske záležitosti dňa 17.12.2014. </a:t>
            </a:r>
            <a:endParaRPr lang="sk-SK" sz="3500" dirty="0" smtClean="0"/>
          </a:p>
          <a:p>
            <a:pPr marL="0" lvl="0" indent="0">
              <a:buNone/>
            </a:pPr>
            <a:endParaRPr lang="sk-SK" sz="3500" dirty="0" smtClean="0"/>
          </a:p>
          <a:p>
            <a:pPr marL="0" lvl="0" indent="0">
              <a:buNone/>
            </a:pPr>
            <a:r>
              <a:rPr lang="sk-SK" sz="3500" dirty="0" smtClean="0"/>
              <a:t>Linka: </a:t>
            </a:r>
            <a:r>
              <a:rPr lang="sk-SK" sz="3500" u="sng" dirty="0" smtClean="0">
                <a:hlinkClick r:id="rId3"/>
              </a:rPr>
              <a:t>http</a:t>
            </a:r>
            <a:r>
              <a:rPr lang="sk-SK" sz="3500" u="sng" dirty="0">
                <a:hlinkClick r:id="rId3"/>
              </a:rPr>
              <a:t>://</a:t>
            </a:r>
            <a:r>
              <a:rPr lang="sk-SK" sz="3500" u="sng" dirty="0" smtClean="0">
                <a:hlinkClick r:id="rId3"/>
              </a:rPr>
              <a:t>www.finance.gov.sk/Default.aspx?CatID=9969</a:t>
            </a:r>
            <a:r>
              <a:rPr lang="sk-SK" sz="3500" dirty="0"/>
              <a:t> </a:t>
            </a:r>
            <a:r>
              <a:rPr lang="sk-SK" sz="3500" dirty="0" smtClean="0"/>
              <a:t>obsahuje</a:t>
            </a:r>
            <a:r>
              <a:rPr lang="sk-SK" sz="3500" dirty="0"/>
              <a:t>:</a:t>
            </a:r>
          </a:p>
          <a:p>
            <a:pPr lvl="0"/>
            <a:r>
              <a:rPr lang="sk-SK" sz="3500" dirty="0"/>
              <a:t>všeobecnú informáciu k iniciatíve,</a:t>
            </a:r>
          </a:p>
          <a:p>
            <a:pPr lvl="0"/>
            <a:r>
              <a:rPr lang="sk-SK" sz="3500" dirty="0"/>
              <a:t>hyperlinku ku slovenskej verzii Investičného plánu pre Európu,</a:t>
            </a:r>
          </a:p>
          <a:p>
            <a:pPr lvl="0"/>
            <a:r>
              <a:rPr lang="sk-SK" sz="3500" dirty="0"/>
              <a:t>hyperlinku ku anglickej verzii záverečnej správy špeciálnej pracovnej skupiny pre spracovanie zásobníka projektov</a:t>
            </a:r>
          </a:p>
          <a:p>
            <a:pPr lvl="0"/>
            <a:r>
              <a:rPr lang="sk-SK" sz="3500" dirty="0"/>
              <a:t>zásobník projektov EK</a:t>
            </a:r>
          </a:p>
          <a:p>
            <a:pPr lvl="0"/>
            <a:r>
              <a:rPr lang="sk-SK" sz="3500" dirty="0"/>
              <a:t>zásobníky projektov podľa členských krajín.     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45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1102</TotalTime>
  <Words>571</Words>
  <Application>Microsoft Office PowerPoint</Application>
  <PresentationFormat>Prezentácia na obrazovke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Blank</vt:lpstr>
      <vt:lpstr>Prezentácia pre SAF  Studené, 21. januára 2015 </vt:lpstr>
      <vt:lpstr>Témy</vt:lpstr>
      <vt:lpstr>Investičný plán pre Európu a EFSI </vt:lpstr>
      <vt:lpstr>Investičný plán pre Európu a EFSI </vt:lpstr>
      <vt:lpstr>Investičný plán pre Európu a EFSI </vt:lpstr>
      <vt:lpstr>Investičný plán pre Európu a EFSI </vt:lpstr>
      <vt:lpstr>Investičný plán pre Európu a EFSI </vt:lpstr>
      <vt:lpstr>Investičný plán pre Európu a EFSI </vt:lpstr>
      <vt:lpstr>Investičný plán pre Európu a EFSI </vt:lpstr>
      <vt:lpstr> Aktuálna situácia v oblasti prípravy návrhu k dani z finančných transakcií (FTT) </vt:lpstr>
      <vt:lpstr> Aktuálna situácia v oblasti prípravy návrhu k dani z finančných transakcií (FTT) </vt:lpstr>
      <vt:lpstr> Aktuálna situácia v oblasti prípravy návrhu k dani z finančných transakcií (FTT) </vt:lpstr>
      <vt:lpstr> Aktuálna situácia v oblasti prípravy návrhu k dani z finančných transakcií (FTT) </vt:lpstr>
      <vt:lpstr> Aktuálna situácia v oblasti prípravy návrhu k dani z finančných transakcií (FTT) </vt:lpstr>
      <vt:lpstr> Aktuálna situácia v oblasti prípravy návrhu k dani z finančných transakcií (FTT) 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Manažérstvo kvality nie je cesta na krátke trate</dc:title>
  <dc:creator>Susolova Lubomira</dc:creator>
  <cp:lastModifiedBy>Adamec Stefan</cp:lastModifiedBy>
  <cp:revision>92</cp:revision>
  <cp:lastPrinted>2013-10-30T15:04:11Z</cp:lastPrinted>
  <dcterms:created xsi:type="dcterms:W3CDTF">2013-10-29T07:31:03Z</dcterms:created>
  <dcterms:modified xsi:type="dcterms:W3CDTF">2015-01-21T12:56:09Z</dcterms:modified>
</cp:coreProperties>
</file>