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  <p:sldMasterId id="2147483708" r:id="rId4"/>
    <p:sldMasterId id="2147483720" r:id="rId5"/>
    <p:sldMasterId id="2147483732" r:id="rId6"/>
    <p:sldMasterId id="2147483744" r:id="rId7"/>
  </p:sldMasterIdLst>
  <p:sldIdLst>
    <p:sldId id="270" r:id="rId8"/>
    <p:sldId id="272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0945A-D1BA-4B98-893D-977689471D1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C9EB8-FEBE-4583-9B67-D55ABB72E702}">
      <dgm:prSet phldrT="[Text]"/>
      <dgm:spPr>
        <a:gradFill rotWithShape="0">
          <a:gsLst>
            <a:gs pos="0">
              <a:schemeClr val="bg1">
                <a:lumMod val="95000"/>
              </a:schemeClr>
            </a:gs>
            <a:gs pos="100000">
              <a:srgbClr val="F2F2F2"/>
            </a:gs>
          </a:gsLst>
          <a:lin ang="16200000" scaled="0"/>
        </a:gradFill>
        <a:ln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SLOVNAFT, </a:t>
          </a:r>
          <a:r>
            <a:rPr lang="en-US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a.s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107A7-4242-4DB9-89DB-3BB25F5DD5B4}" type="parTrans" cxnId="{4E859785-80A0-493D-AC31-7FFD7153A97F}">
      <dgm:prSet/>
      <dgm:spPr/>
      <dgm:t>
        <a:bodyPr/>
        <a:lstStyle/>
        <a:p>
          <a:endParaRPr lang="en-US"/>
        </a:p>
      </dgm:t>
    </dgm:pt>
    <dgm:pt modelId="{B2EF6E6A-3A9C-44E4-A939-F1BA320AAD0B}" type="sibTrans" cxnId="{4E859785-80A0-493D-AC31-7FFD7153A97F}">
      <dgm:prSet/>
      <dgm:spPr/>
      <dgm:t>
        <a:bodyPr/>
        <a:lstStyle/>
        <a:p>
          <a:endParaRPr lang="en-US"/>
        </a:p>
      </dgm:t>
    </dgm:pt>
    <dgm:pt modelId="{7F45C7FD-25E5-421B-8206-8C8006B59B43}">
      <dgm:prSet phldrT="[Text]" custT="1"/>
      <dgm:spPr>
        <a:noFill/>
        <a:ln>
          <a:solidFill>
            <a:schemeClr val="bg1">
              <a:lumMod val="50000"/>
            </a:schemeClr>
          </a:solidFill>
          <a:prstDash val="sysDash"/>
        </a:ln>
      </dgm:spPr>
      <dgm:t>
        <a:bodyPr anchor="t"/>
        <a:lstStyle/>
        <a:p>
          <a:pPr>
            <a:spcAft>
              <a:spcPts val="1800"/>
            </a:spcAft>
          </a:pP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Slovnaft Flagship</a:t>
          </a:r>
          <a:endParaRPr lang="sk-SK" sz="16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sk-SK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All</a:t>
          </a:r>
          <a:r>
            <a:rPr lang="sk-SK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c</a:t>
          </a:r>
          <a:r>
            <a:rPr lang="en-U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ompanies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under operational management by SLOVNAFT, </a:t>
          </a:r>
          <a:r>
            <a:rPr lang="en-US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a.s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endParaRPr lang="sk-SK" sz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(Czech Republic, Austria, Germany</a:t>
          </a:r>
          <a:r>
            <a:rPr lang="sk-SK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sk-SK" sz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Poland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en-US" sz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77F52-D595-4329-9A2A-A1BB7AAE19F5}" type="parTrans" cxnId="{791AFF65-7336-4FD7-B205-2F0723370B9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2D2E6B1-F577-4C0A-96C6-C1B1CCC89CEB}" type="sibTrans" cxnId="{791AFF65-7336-4FD7-B205-2F0723370B9D}">
      <dgm:prSet/>
      <dgm:spPr/>
      <dgm:t>
        <a:bodyPr/>
        <a:lstStyle/>
        <a:p>
          <a:endParaRPr lang="en-US"/>
        </a:p>
      </dgm:t>
    </dgm:pt>
    <dgm:pt modelId="{F2581C53-3418-4A44-B099-00DBD2BD38D3}">
      <dgm:prSet phldrT="[Text]" custT="1"/>
      <dgm:spPr>
        <a:noFill/>
        <a:ln>
          <a:solidFill>
            <a:schemeClr val="bg1">
              <a:lumMod val="50000"/>
            </a:schemeClr>
          </a:solidFill>
          <a:prstDash val="sysDash"/>
        </a:ln>
      </dgm:spPr>
      <dgm:t>
        <a:bodyPr anchor="t"/>
        <a:lstStyle/>
        <a:p>
          <a:pPr>
            <a:spcAft>
              <a:spcPts val="1800"/>
            </a:spcAft>
          </a:pP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Joint Ventures</a:t>
          </a:r>
          <a:endParaRPr lang="sk-SK" sz="16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en-U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Companies </a:t>
          </a:r>
          <a:r>
            <a:rPr lang="en-US" sz="1100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partially owned</a:t>
          </a:r>
          <a:r>
            <a:rPr lang="en-U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 and managed by SLOVNAFT, </a:t>
          </a:r>
          <a:r>
            <a:rPr lang="en-US" sz="11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a.s</a:t>
          </a:r>
          <a:r>
            <a:rPr lang="en-U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62C386-1EA9-42C5-A5C9-5697ABF5A390}" type="parTrans" cxnId="{1B5A0F6F-DE7B-47C9-AD43-3E85BB5A601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D47E8B5-31B8-42F3-9ADC-EA2C23601770}" type="sibTrans" cxnId="{1B5A0F6F-DE7B-47C9-AD43-3E85BB5A601D}">
      <dgm:prSet/>
      <dgm:spPr/>
      <dgm:t>
        <a:bodyPr/>
        <a:lstStyle/>
        <a:p>
          <a:endParaRPr lang="en-US"/>
        </a:p>
      </dgm:t>
    </dgm:pt>
    <dgm:pt modelId="{A67B1440-CD9A-4049-84FA-1376337DDE4C}">
      <dgm:prSet phldrT="[Text]" custT="1"/>
      <dgm:spPr>
        <a:noFill/>
        <a:ln>
          <a:solidFill>
            <a:schemeClr val="tx1">
              <a:lumMod val="50000"/>
              <a:lumOff val="50000"/>
            </a:schemeClr>
          </a:solidFill>
          <a:prstDash val="sysDash"/>
        </a:ln>
      </dgm:spPr>
      <dgm:t>
        <a:bodyPr anchor="t"/>
        <a:lstStyle/>
        <a:p>
          <a:pPr>
            <a:spcAft>
              <a:spcPts val="600"/>
            </a:spcAft>
          </a:pP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Slovnaft Group</a:t>
          </a:r>
          <a:endParaRPr lang="sk-SK" sz="16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en-U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Companies </a:t>
          </a:r>
          <a:r>
            <a:rPr lang="en-US" sz="1100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fully owned </a:t>
          </a:r>
          <a:r>
            <a:rPr lang="en-U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and managed by SLOVNAFT, </a:t>
          </a:r>
          <a:r>
            <a:rPr lang="en-US" sz="11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a.s</a:t>
          </a:r>
          <a:r>
            <a:rPr lang="en-US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(Slovakia, Poland</a:t>
          </a:r>
          <a:r>
            <a:rPr lang="sk-SK" sz="11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6DFB4-3581-4502-A197-A8D4F6040EF7}" type="parTrans" cxnId="{BF949FC6-EB94-4522-96E1-ECCB58698FB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571D2FE-510E-4123-9F3B-AA31304CB050}" type="sibTrans" cxnId="{BF949FC6-EB94-4522-96E1-ECCB58698FB1}">
      <dgm:prSet/>
      <dgm:spPr/>
      <dgm:t>
        <a:bodyPr/>
        <a:lstStyle/>
        <a:p>
          <a:endParaRPr lang="en-US"/>
        </a:p>
      </dgm:t>
    </dgm:pt>
    <dgm:pt modelId="{B26FF2B8-8919-4E80-91E8-DBB805ADD709}" type="pres">
      <dgm:prSet presAssocID="{B090945A-D1BA-4B98-893D-977689471D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1D5F52-4FA5-4A79-9837-6E5BE71E33F7}" type="pres">
      <dgm:prSet presAssocID="{328C9EB8-FEBE-4583-9B67-D55ABB72E702}" presName="singleCycle" presStyleCnt="0"/>
      <dgm:spPr/>
    </dgm:pt>
    <dgm:pt modelId="{2C115971-4A4F-4767-8EBF-FFA25CF858D8}" type="pres">
      <dgm:prSet presAssocID="{328C9EB8-FEBE-4583-9B67-D55ABB72E702}" presName="singleCenter" presStyleLbl="node1" presStyleIdx="0" presStyleCnt="4" custAng="0" custLinFactNeighborX="-36440" custLinFactNeighborY="-4882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46AACD0-FD76-4A9D-BA2F-2CC6AFEFC033}" type="pres">
      <dgm:prSet presAssocID="{BF677F52-D595-4329-9A2A-A1BB7AAE19F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61E51AB-FEF3-4B4D-9B8F-EBB776DF18C1}" type="pres">
      <dgm:prSet presAssocID="{7F45C7FD-25E5-421B-8206-8C8006B59B43}" presName="text0" presStyleLbl="node1" presStyleIdx="1" presStyleCnt="4" custScaleX="472441" custScaleY="208406" custRadScaleRad="80333" custRadScaleInc="-180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F19D9-C59F-410E-A70F-F26A8DE7386E}" type="pres">
      <dgm:prSet presAssocID="{0762C386-1EA9-42C5-A5C9-5697ABF5A39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4FA098F-6390-4737-8240-0B14EF028EBE}" type="pres">
      <dgm:prSet presAssocID="{F2581C53-3418-4A44-B099-00DBD2BD38D3}" presName="text0" presStyleLbl="node1" presStyleIdx="2" presStyleCnt="4" custScaleX="292160" custScaleY="113448" custRadScaleRad="146697" custRadScaleInc="-119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EDFF0-5D78-4429-9B74-BE29F1931233}" type="pres">
      <dgm:prSet presAssocID="{0286DFB4-3581-4502-A197-A8D4F6040EF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C07EBCB-F6A5-4A25-82D7-4A2E83A49D54}" type="pres">
      <dgm:prSet presAssocID="{A67B1440-CD9A-4049-84FA-1376337DDE4C}" presName="text0" presStyleLbl="node1" presStyleIdx="3" presStyleCnt="4" custScaleX="284741" custScaleY="86130" custRadScaleRad="91663" custRadScaleInc="-1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A923E2-3848-4052-A9B5-4445CF5E22F3}" type="presOf" srcId="{7F45C7FD-25E5-421B-8206-8C8006B59B43}" destId="{C61E51AB-FEF3-4B4D-9B8F-EBB776DF18C1}" srcOrd="0" destOrd="0" presId="urn:microsoft.com/office/officeart/2008/layout/RadialCluster"/>
    <dgm:cxn modelId="{897FBD9A-21F1-4390-B2A2-4A32135D3D3E}" type="presOf" srcId="{A67B1440-CD9A-4049-84FA-1376337DDE4C}" destId="{AC07EBCB-F6A5-4A25-82D7-4A2E83A49D54}" srcOrd="0" destOrd="0" presId="urn:microsoft.com/office/officeart/2008/layout/RadialCluster"/>
    <dgm:cxn modelId="{1B5A0F6F-DE7B-47C9-AD43-3E85BB5A601D}" srcId="{328C9EB8-FEBE-4583-9B67-D55ABB72E702}" destId="{F2581C53-3418-4A44-B099-00DBD2BD38D3}" srcOrd="1" destOrd="0" parTransId="{0762C386-1EA9-42C5-A5C9-5697ABF5A390}" sibTransId="{8D47E8B5-31B8-42F3-9ADC-EA2C23601770}"/>
    <dgm:cxn modelId="{791AFF65-7336-4FD7-B205-2F0723370B9D}" srcId="{328C9EB8-FEBE-4583-9B67-D55ABB72E702}" destId="{7F45C7FD-25E5-421B-8206-8C8006B59B43}" srcOrd="0" destOrd="0" parTransId="{BF677F52-D595-4329-9A2A-A1BB7AAE19F5}" sibTransId="{12D2E6B1-F577-4C0A-96C6-C1B1CCC89CEB}"/>
    <dgm:cxn modelId="{BF949FC6-EB94-4522-96E1-ECCB58698FB1}" srcId="{328C9EB8-FEBE-4583-9B67-D55ABB72E702}" destId="{A67B1440-CD9A-4049-84FA-1376337DDE4C}" srcOrd="2" destOrd="0" parTransId="{0286DFB4-3581-4502-A197-A8D4F6040EF7}" sibTransId="{F571D2FE-510E-4123-9F3B-AA31304CB050}"/>
    <dgm:cxn modelId="{D1F3F1FF-A905-4EC8-AEA7-6AAC7347B4E6}" type="presOf" srcId="{F2581C53-3418-4A44-B099-00DBD2BD38D3}" destId="{94FA098F-6390-4737-8240-0B14EF028EBE}" srcOrd="0" destOrd="0" presId="urn:microsoft.com/office/officeart/2008/layout/RadialCluster"/>
    <dgm:cxn modelId="{C22FE7FF-103E-49E0-98CB-FAC35C71216D}" type="presOf" srcId="{0286DFB4-3581-4502-A197-A8D4F6040EF7}" destId="{A11EDFF0-5D78-4429-9B74-BE29F1931233}" srcOrd="0" destOrd="0" presId="urn:microsoft.com/office/officeart/2008/layout/RadialCluster"/>
    <dgm:cxn modelId="{4A0BAC38-0EE3-4102-BCF0-1C128A7D9974}" type="presOf" srcId="{0762C386-1EA9-42C5-A5C9-5697ABF5A390}" destId="{1C8F19D9-C59F-410E-A70F-F26A8DE7386E}" srcOrd="0" destOrd="0" presId="urn:microsoft.com/office/officeart/2008/layout/RadialCluster"/>
    <dgm:cxn modelId="{894822DB-F77D-4FC7-AC2C-772C91FB5268}" type="presOf" srcId="{328C9EB8-FEBE-4583-9B67-D55ABB72E702}" destId="{2C115971-4A4F-4767-8EBF-FFA25CF858D8}" srcOrd="0" destOrd="0" presId="urn:microsoft.com/office/officeart/2008/layout/RadialCluster"/>
    <dgm:cxn modelId="{8ED1B764-84E4-4895-8CE6-8BE9DB5B3E44}" type="presOf" srcId="{B090945A-D1BA-4B98-893D-977689471D1E}" destId="{B26FF2B8-8919-4E80-91E8-DBB805ADD709}" srcOrd="0" destOrd="0" presId="urn:microsoft.com/office/officeart/2008/layout/RadialCluster"/>
    <dgm:cxn modelId="{94D72C14-F37C-4D49-BE8B-C0845125C7B0}" type="presOf" srcId="{BF677F52-D595-4329-9A2A-A1BB7AAE19F5}" destId="{846AACD0-FD76-4A9D-BA2F-2CC6AFEFC033}" srcOrd="0" destOrd="0" presId="urn:microsoft.com/office/officeart/2008/layout/RadialCluster"/>
    <dgm:cxn modelId="{4E859785-80A0-493D-AC31-7FFD7153A97F}" srcId="{B090945A-D1BA-4B98-893D-977689471D1E}" destId="{328C9EB8-FEBE-4583-9B67-D55ABB72E702}" srcOrd="0" destOrd="0" parTransId="{8E2107A7-4242-4DB9-89DB-3BB25F5DD5B4}" sibTransId="{B2EF6E6A-3A9C-44E4-A939-F1BA320AAD0B}"/>
    <dgm:cxn modelId="{A4CFE121-1DD9-4B6D-97BB-5A4CDE6D4067}" type="presParOf" srcId="{B26FF2B8-8919-4E80-91E8-DBB805ADD709}" destId="{061D5F52-4FA5-4A79-9837-6E5BE71E33F7}" srcOrd="0" destOrd="0" presId="urn:microsoft.com/office/officeart/2008/layout/RadialCluster"/>
    <dgm:cxn modelId="{D4DB649F-D725-46FC-BA84-69515AEDE466}" type="presParOf" srcId="{061D5F52-4FA5-4A79-9837-6E5BE71E33F7}" destId="{2C115971-4A4F-4767-8EBF-FFA25CF858D8}" srcOrd="0" destOrd="0" presId="urn:microsoft.com/office/officeart/2008/layout/RadialCluster"/>
    <dgm:cxn modelId="{E38BF5F6-B170-46CE-BDDC-D269DB9B4C3B}" type="presParOf" srcId="{061D5F52-4FA5-4A79-9837-6E5BE71E33F7}" destId="{846AACD0-FD76-4A9D-BA2F-2CC6AFEFC033}" srcOrd="1" destOrd="0" presId="urn:microsoft.com/office/officeart/2008/layout/RadialCluster"/>
    <dgm:cxn modelId="{26B4F299-E6B1-4825-A0B9-1F4FF229EC1E}" type="presParOf" srcId="{061D5F52-4FA5-4A79-9837-6E5BE71E33F7}" destId="{C61E51AB-FEF3-4B4D-9B8F-EBB776DF18C1}" srcOrd="2" destOrd="0" presId="urn:microsoft.com/office/officeart/2008/layout/RadialCluster"/>
    <dgm:cxn modelId="{4D5CEA78-7020-49C8-A886-182E10521E48}" type="presParOf" srcId="{061D5F52-4FA5-4A79-9837-6E5BE71E33F7}" destId="{1C8F19D9-C59F-410E-A70F-F26A8DE7386E}" srcOrd="3" destOrd="0" presId="urn:microsoft.com/office/officeart/2008/layout/RadialCluster"/>
    <dgm:cxn modelId="{AAE74346-7047-484D-9923-EEC643F7621D}" type="presParOf" srcId="{061D5F52-4FA5-4A79-9837-6E5BE71E33F7}" destId="{94FA098F-6390-4737-8240-0B14EF028EBE}" srcOrd="4" destOrd="0" presId="urn:microsoft.com/office/officeart/2008/layout/RadialCluster"/>
    <dgm:cxn modelId="{34FA6D69-1956-4E45-93B4-7CBAAD0FF1C9}" type="presParOf" srcId="{061D5F52-4FA5-4A79-9837-6E5BE71E33F7}" destId="{A11EDFF0-5D78-4429-9B74-BE29F1931233}" srcOrd="5" destOrd="0" presId="urn:microsoft.com/office/officeart/2008/layout/RadialCluster"/>
    <dgm:cxn modelId="{0FF44511-513A-4AB7-A844-A1E46C8EB70D}" type="presParOf" srcId="{061D5F52-4FA5-4A79-9837-6E5BE71E33F7}" destId="{AC07EBCB-F6A5-4A25-82D7-4A2E83A49D5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19BB7-0606-48BD-8D31-FA05FCE1C611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7DF2B-E14B-4A8C-B1CF-3B5C12E601D0}">
      <dgm:prSet phldrT="[Text]" custT="1"/>
      <dgm:spPr>
        <a:noFill/>
        <a:ln>
          <a:solidFill>
            <a:schemeClr val="bg1">
              <a:lumMod val="50000"/>
            </a:schemeClr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Country Treasury Manager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6A2CC-ED74-46A2-B892-A52D6D7661AF}" type="parTrans" cxnId="{BE31F51D-6303-4F81-A3BF-4C7FAD44F30C}">
      <dgm:prSet/>
      <dgm:spPr/>
      <dgm:t>
        <a:bodyPr/>
        <a:lstStyle/>
        <a:p>
          <a:endParaRPr lang="en-US"/>
        </a:p>
      </dgm:t>
    </dgm:pt>
    <dgm:pt modelId="{5D63B462-6968-4756-BD68-20EE4DDC0522}" type="sibTrans" cxnId="{BE31F51D-6303-4F81-A3BF-4C7FAD44F30C}">
      <dgm:prSet/>
      <dgm:spPr/>
      <dgm:t>
        <a:bodyPr/>
        <a:lstStyle/>
        <a:p>
          <a:endParaRPr lang="en-US"/>
        </a:p>
      </dgm:t>
    </dgm:pt>
    <dgm:pt modelId="{EA3FCAC9-D786-4D7A-AF27-D759E00225B5}">
      <dgm:prSet phldrT="[Text]" custT="1"/>
      <dgm:spPr>
        <a:noFill/>
        <a:ln>
          <a:solidFill>
            <a:schemeClr val="bg1">
              <a:lumMod val="50000"/>
            </a:schemeClr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Risk Management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59612-EDCF-412B-9ABF-472AE909D0C2}" type="parTrans" cxnId="{7BB78396-CC1E-48A5-B202-D45D4ECF1CEB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67BC076-4A7D-4E1E-BDF0-6A28B3C8D34F}" type="sibTrans" cxnId="{7BB78396-CC1E-48A5-B202-D45D4ECF1CEB}">
      <dgm:prSet/>
      <dgm:spPr/>
      <dgm:t>
        <a:bodyPr/>
        <a:lstStyle/>
        <a:p>
          <a:endParaRPr lang="en-US"/>
        </a:p>
      </dgm:t>
    </dgm:pt>
    <dgm:pt modelId="{C29CEAC3-C384-4AD8-96CD-56D4C49317F2}">
      <dgm:prSet custT="1"/>
      <dgm:spPr>
        <a:noFill/>
        <a:ln>
          <a:solidFill>
            <a:schemeClr val="bg1">
              <a:lumMod val="50000"/>
            </a:schemeClr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Back Office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6D65B-FF9D-42A6-A894-B107C9F10019}" type="parTrans" cxnId="{AA4022F4-CA79-43C2-AF83-E179BE0257EB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A8FE523-7E55-4016-A41E-172C17A241C4}" type="sibTrans" cxnId="{AA4022F4-CA79-43C2-AF83-E179BE0257EB}">
      <dgm:prSet/>
      <dgm:spPr/>
      <dgm:t>
        <a:bodyPr/>
        <a:lstStyle/>
        <a:p>
          <a:endParaRPr lang="en-US"/>
        </a:p>
      </dgm:t>
    </dgm:pt>
    <dgm:pt modelId="{08D9DC4B-B6B4-4471-ADF7-6EB14EF492DD}">
      <dgm:prSet phldrT="[Text]" custT="1"/>
      <dgm:spPr>
        <a:noFill/>
        <a:ln>
          <a:solidFill>
            <a:schemeClr val="bg1">
              <a:lumMod val="50000"/>
            </a:schemeClr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Front Office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E48EE-1C53-4AC3-98D0-B5AD734127EA}" type="sibTrans" cxnId="{36D15A14-0457-4F49-A87A-CF713BFF3710}">
      <dgm:prSet/>
      <dgm:spPr/>
      <dgm:t>
        <a:bodyPr/>
        <a:lstStyle/>
        <a:p>
          <a:endParaRPr lang="en-US"/>
        </a:p>
      </dgm:t>
    </dgm:pt>
    <dgm:pt modelId="{DCB3F2EA-212A-4A78-A353-974E7FCC4F78}" type="parTrans" cxnId="{36D15A14-0457-4F49-A87A-CF713BFF371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3543E3C-7BA4-4473-9F5D-7677BE26FDC2}" type="pres">
      <dgm:prSet presAssocID="{38E19BB7-0606-48BD-8D31-FA05FCE1C61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721C2-0643-4A06-849C-3C0DB18373E0}" type="pres">
      <dgm:prSet presAssocID="{38E19BB7-0606-48BD-8D31-FA05FCE1C611}" presName="hierFlow" presStyleCnt="0"/>
      <dgm:spPr/>
    </dgm:pt>
    <dgm:pt modelId="{B85A4F82-3C41-4BAF-B0F9-3998ECF5F59D}" type="pres">
      <dgm:prSet presAssocID="{38E19BB7-0606-48BD-8D31-FA05FCE1C6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ABD2BBA-DB2B-4593-BBA2-2B035D2F3B30}" type="pres">
      <dgm:prSet presAssocID="{F4F7DF2B-E14B-4A8C-B1CF-3B5C12E601D0}" presName="Name14" presStyleCnt="0"/>
      <dgm:spPr/>
    </dgm:pt>
    <dgm:pt modelId="{75BBC3FD-E49C-4B42-AFC3-0226ED97B4DF}" type="pres">
      <dgm:prSet presAssocID="{F4F7DF2B-E14B-4A8C-B1CF-3B5C12E601D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E5D60-F14F-4A48-92F0-C59394CC1654}" type="pres">
      <dgm:prSet presAssocID="{F4F7DF2B-E14B-4A8C-B1CF-3B5C12E601D0}" presName="hierChild2" presStyleCnt="0"/>
      <dgm:spPr/>
    </dgm:pt>
    <dgm:pt modelId="{2EA0B9A6-6A9D-48F4-B4C3-8CC291DD3295}" type="pres">
      <dgm:prSet presAssocID="{DCB3F2EA-212A-4A78-A353-974E7FCC4F78}" presName="Name19" presStyleLbl="parChTrans1D2" presStyleIdx="0" presStyleCnt="3"/>
      <dgm:spPr/>
      <dgm:t>
        <a:bodyPr/>
        <a:lstStyle/>
        <a:p>
          <a:endParaRPr lang="en-US"/>
        </a:p>
      </dgm:t>
    </dgm:pt>
    <dgm:pt modelId="{157DB7C6-8132-436F-919C-6806CF6268EA}" type="pres">
      <dgm:prSet presAssocID="{08D9DC4B-B6B4-4471-ADF7-6EB14EF492DD}" presName="Name21" presStyleCnt="0"/>
      <dgm:spPr/>
    </dgm:pt>
    <dgm:pt modelId="{BE84E2F5-DFBA-45CA-A707-361475EF9A1B}" type="pres">
      <dgm:prSet presAssocID="{08D9DC4B-B6B4-4471-ADF7-6EB14EF492DD}" presName="level2Shape" presStyleLbl="node2" presStyleIdx="0" presStyleCnt="3"/>
      <dgm:spPr/>
      <dgm:t>
        <a:bodyPr/>
        <a:lstStyle/>
        <a:p>
          <a:endParaRPr lang="en-US"/>
        </a:p>
      </dgm:t>
    </dgm:pt>
    <dgm:pt modelId="{7E9AD65C-D18A-42A5-8C30-6E26DF1B9FC3}" type="pres">
      <dgm:prSet presAssocID="{08D9DC4B-B6B4-4471-ADF7-6EB14EF492DD}" presName="hierChild3" presStyleCnt="0"/>
      <dgm:spPr/>
    </dgm:pt>
    <dgm:pt modelId="{180F014E-E4CC-42B5-94CF-8AC80EAB68CA}" type="pres">
      <dgm:prSet presAssocID="{7A76D65B-FF9D-42A6-A894-B107C9F10019}" presName="Name19" presStyleLbl="parChTrans1D2" presStyleIdx="1" presStyleCnt="3"/>
      <dgm:spPr/>
      <dgm:t>
        <a:bodyPr/>
        <a:lstStyle/>
        <a:p>
          <a:endParaRPr lang="en-US"/>
        </a:p>
      </dgm:t>
    </dgm:pt>
    <dgm:pt modelId="{53B54888-B882-41F9-871C-E28F6ED63CA9}" type="pres">
      <dgm:prSet presAssocID="{C29CEAC3-C384-4AD8-96CD-56D4C49317F2}" presName="Name21" presStyleCnt="0"/>
      <dgm:spPr/>
    </dgm:pt>
    <dgm:pt modelId="{FCC094C0-4127-4946-83C7-9CD54D86953E}" type="pres">
      <dgm:prSet presAssocID="{C29CEAC3-C384-4AD8-96CD-56D4C49317F2}" presName="level2Shape" presStyleLbl="node2" presStyleIdx="1" presStyleCnt="3"/>
      <dgm:spPr/>
      <dgm:t>
        <a:bodyPr/>
        <a:lstStyle/>
        <a:p>
          <a:endParaRPr lang="en-US"/>
        </a:p>
      </dgm:t>
    </dgm:pt>
    <dgm:pt modelId="{B0A26168-52C0-4535-BAAC-C2ECC9C1E69A}" type="pres">
      <dgm:prSet presAssocID="{C29CEAC3-C384-4AD8-96CD-56D4C49317F2}" presName="hierChild3" presStyleCnt="0"/>
      <dgm:spPr/>
    </dgm:pt>
    <dgm:pt modelId="{3AFC25BE-1470-4B69-B230-C45C5221D4D9}" type="pres">
      <dgm:prSet presAssocID="{E7559612-EDCF-412B-9ABF-472AE909D0C2}" presName="Name19" presStyleLbl="parChTrans1D2" presStyleIdx="2" presStyleCnt="3"/>
      <dgm:spPr/>
      <dgm:t>
        <a:bodyPr/>
        <a:lstStyle/>
        <a:p>
          <a:endParaRPr lang="en-US"/>
        </a:p>
      </dgm:t>
    </dgm:pt>
    <dgm:pt modelId="{E098A376-8026-409A-AFC3-7AB137DAE06A}" type="pres">
      <dgm:prSet presAssocID="{EA3FCAC9-D786-4D7A-AF27-D759E00225B5}" presName="Name21" presStyleCnt="0"/>
      <dgm:spPr/>
    </dgm:pt>
    <dgm:pt modelId="{8A78ADB9-A07A-4001-B2C1-57FD33E0DF58}" type="pres">
      <dgm:prSet presAssocID="{EA3FCAC9-D786-4D7A-AF27-D759E00225B5}" presName="level2Shape" presStyleLbl="node2" presStyleIdx="2" presStyleCnt="3"/>
      <dgm:spPr/>
      <dgm:t>
        <a:bodyPr/>
        <a:lstStyle/>
        <a:p>
          <a:endParaRPr lang="en-US"/>
        </a:p>
      </dgm:t>
    </dgm:pt>
    <dgm:pt modelId="{816D3323-C1C4-4532-99D6-43C6FF9AAAFA}" type="pres">
      <dgm:prSet presAssocID="{EA3FCAC9-D786-4D7A-AF27-D759E00225B5}" presName="hierChild3" presStyleCnt="0"/>
      <dgm:spPr/>
    </dgm:pt>
    <dgm:pt modelId="{949B928A-FC57-44D6-992C-86FA3EE24326}" type="pres">
      <dgm:prSet presAssocID="{38E19BB7-0606-48BD-8D31-FA05FCE1C611}" presName="bgShapesFlow" presStyleCnt="0"/>
      <dgm:spPr/>
    </dgm:pt>
  </dgm:ptLst>
  <dgm:cxnLst>
    <dgm:cxn modelId="{F5FF1177-62E5-4D62-BA54-B54F4EFCB08D}" type="presOf" srcId="{08D9DC4B-B6B4-4471-ADF7-6EB14EF492DD}" destId="{BE84E2F5-DFBA-45CA-A707-361475EF9A1B}" srcOrd="0" destOrd="0" presId="urn:microsoft.com/office/officeart/2005/8/layout/hierarchy6"/>
    <dgm:cxn modelId="{AA4022F4-CA79-43C2-AF83-E179BE0257EB}" srcId="{F4F7DF2B-E14B-4A8C-B1CF-3B5C12E601D0}" destId="{C29CEAC3-C384-4AD8-96CD-56D4C49317F2}" srcOrd="1" destOrd="0" parTransId="{7A76D65B-FF9D-42A6-A894-B107C9F10019}" sibTransId="{BA8FE523-7E55-4016-A41E-172C17A241C4}"/>
    <dgm:cxn modelId="{226C6FC9-AC25-4A23-B750-D54A97243F98}" type="presOf" srcId="{7A76D65B-FF9D-42A6-A894-B107C9F10019}" destId="{180F014E-E4CC-42B5-94CF-8AC80EAB68CA}" srcOrd="0" destOrd="0" presId="urn:microsoft.com/office/officeart/2005/8/layout/hierarchy6"/>
    <dgm:cxn modelId="{BE31F51D-6303-4F81-A3BF-4C7FAD44F30C}" srcId="{38E19BB7-0606-48BD-8D31-FA05FCE1C611}" destId="{F4F7DF2B-E14B-4A8C-B1CF-3B5C12E601D0}" srcOrd="0" destOrd="0" parTransId="{9056A2CC-ED74-46A2-B892-A52D6D7661AF}" sibTransId="{5D63B462-6968-4756-BD68-20EE4DDC0522}"/>
    <dgm:cxn modelId="{7BB78396-CC1E-48A5-B202-D45D4ECF1CEB}" srcId="{F4F7DF2B-E14B-4A8C-B1CF-3B5C12E601D0}" destId="{EA3FCAC9-D786-4D7A-AF27-D759E00225B5}" srcOrd="2" destOrd="0" parTransId="{E7559612-EDCF-412B-9ABF-472AE909D0C2}" sibTransId="{367BC076-4A7D-4E1E-BDF0-6A28B3C8D34F}"/>
    <dgm:cxn modelId="{657D072D-9DE7-4BD3-B14A-5DBC959C1625}" type="presOf" srcId="{C29CEAC3-C384-4AD8-96CD-56D4C49317F2}" destId="{FCC094C0-4127-4946-83C7-9CD54D86953E}" srcOrd="0" destOrd="0" presId="urn:microsoft.com/office/officeart/2005/8/layout/hierarchy6"/>
    <dgm:cxn modelId="{2C1EDC45-E210-4404-9C0C-5CCE6352E196}" type="presOf" srcId="{EA3FCAC9-D786-4D7A-AF27-D759E00225B5}" destId="{8A78ADB9-A07A-4001-B2C1-57FD33E0DF58}" srcOrd="0" destOrd="0" presId="urn:microsoft.com/office/officeart/2005/8/layout/hierarchy6"/>
    <dgm:cxn modelId="{B2093013-9211-4DE1-B9D3-D10F2D4FAB58}" type="presOf" srcId="{38E19BB7-0606-48BD-8D31-FA05FCE1C611}" destId="{F3543E3C-7BA4-4473-9F5D-7677BE26FDC2}" srcOrd="0" destOrd="0" presId="urn:microsoft.com/office/officeart/2005/8/layout/hierarchy6"/>
    <dgm:cxn modelId="{85D8FA16-9507-49E4-8B49-7AAE4B6F27F5}" type="presOf" srcId="{E7559612-EDCF-412B-9ABF-472AE909D0C2}" destId="{3AFC25BE-1470-4B69-B230-C45C5221D4D9}" srcOrd="0" destOrd="0" presId="urn:microsoft.com/office/officeart/2005/8/layout/hierarchy6"/>
    <dgm:cxn modelId="{36D15A14-0457-4F49-A87A-CF713BFF3710}" srcId="{F4F7DF2B-E14B-4A8C-B1CF-3B5C12E601D0}" destId="{08D9DC4B-B6B4-4471-ADF7-6EB14EF492DD}" srcOrd="0" destOrd="0" parTransId="{DCB3F2EA-212A-4A78-A353-974E7FCC4F78}" sibTransId="{8D1E48EE-1C53-4AC3-98D0-B5AD734127EA}"/>
    <dgm:cxn modelId="{89C93D7F-2742-4E78-8929-2483EEF12CF0}" type="presOf" srcId="{F4F7DF2B-E14B-4A8C-B1CF-3B5C12E601D0}" destId="{75BBC3FD-E49C-4B42-AFC3-0226ED97B4DF}" srcOrd="0" destOrd="0" presId="urn:microsoft.com/office/officeart/2005/8/layout/hierarchy6"/>
    <dgm:cxn modelId="{51C86B55-DD1D-4FC3-BD63-B753670A2455}" type="presOf" srcId="{DCB3F2EA-212A-4A78-A353-974E7FCC4F78}" destId="{2EA0B9A6-6A9D-48F4-B4C3-8CC291DD3295}" srcOrd="0" destOrd="0" presId="urn:microsoft.com/office/officeart/2005/8/layout/hierarchy6"/>
    <dgm:cxn modelId="{B259CA70-A5EB-4197-8E21-3A32329581C6}" type="presParOf" srcId="{F3543E3C-7BA4-4473-9F5D-7677BE26FDC2}" destId="{AC9721C2-0643-4A06-849C-3C0DB18373E0}" srcOrd="0" destOrd="0" presId="urn:microsoft.com/office/officeart/2005/8/layout/hierarchy6"/>
    <dgm:cxn modelId="{AC461616-C80A-4ACE-8980-BA9A4D9818D2}" type="presParOf" srcId="{AC9721C2-0643-4A06-849C-3C0DB18373E0}" destId="{B85A4F82-3C41-4BAF-B0F9-3998ECF5F59D}" srcOrd="0" destOrd="0" presId="urn:microsoft.com/office/officeart/2005/8/layout/hierarchy6"/>
    <dgm:cxn modelId="{5BF50FC9-99B4-44FB-9FF7-B3C0C4F3A2D3}" type="presParOf" srcId="{B85A4F82-3C41-4BAF-B0F9-3998ECF5F59D}" destId="{AABD2BBA-DB2B-4593-BBA2-2B035D2F3B30}" srcOrd="0" destOrd="0" presId="urn:microsoft.com/office/officeart/2005/8/layout/hierarchy6"/>
    <dgm:cxn modelId="{30486C4F-A572-4124-87A7-9C81FDCFC423}" type="presParOf" srcId="{AABD2BBA-DB2B-4593-BBA2-2B035D2F3B30}" destId="{75BBC3FD-E49C-4B42-AFC3-0226ED97B4DF}" srcOrd="0" destOrd="0" presId="urn:microsoft.com/office/officeart/2005/8/layout/hierarchy6"/>
    <dgm:cxn modelId="{D6F9C94C-7899-471C-9D4F-6F3311AEF963}" type="presParOf" srcId="{AABD2BBA-DB2B-4593-BBA2-2B035D2F3B30}" destId="{0F8E5D60-F14F-4A48-92F0-C59394CC1654}" srcOrd="1" destOrd="0" presId="urn:microsoft.com/office/officeart/2005/8/layout/hierarchy6"/>
    <dgm:cxn modelId="{FBAC6B63-F42E-4128-A89A-747B3668EA63}" type="presParOf" srcId="{0F8E5D60-F14F-4A48-92F0-C59394CC1654}" destId="{2EA0B9A6-6A9D-48F4-B4C3-8CC291DD3295}" srcOrd="0" destOrd="0" presId="urn:microsoft.com/office/officeart/2005/8/layout/hierarchy6"/>
    <dgm:cxn modelId="{FDE16170-BBDB-4F3A-AB2C-77ADB54374B9}" type="presParOf" srcId="{0F8E5D60-F14F-4A48-92F0-C59394CC1654}" destId="{157DB7C6-8132-436F-919C-6806CF6268EA}" srcOrd="1" destOrd="0" presId="urn:microsoft.com/office/officeart/2005/8/layout/hierarchy6"/>
    <dgm:cxn modelId="{BBEFA85C-0EA4-49B2-AF4C-B5FC4A21D573}" type="presParOf" srcId="{157DB7C6-8132-436F-919C-6806CF6268EA}" destId="{BE84E2F5-DFBA-45CA-A707-361475EF9A1B}" srcOrd="0" destOrd="0" presId="urn:microsoft.com/office/officeart/2005/8/layout/hierarchy6"/>
    <dgm:cxn modelId="{C3761475-47F9-49BB-BBE3-AC87682A90D3}" type="presParOf" srcId="{157DB7C6-8132-436F-919C-6806CF6268EA}" destId="{7E9AD65C-D18A-42A5-8C30-6E26DF1B9FC3}" srcOrd="1" destOrd="0" presId="urn:microsoft.com/office/officeart/2005/8/layout/hierarchy6"/>
    <dgm:cxn modelId="{5139613F-F4DB-4BF3-BD96-2376C68F6681}" type="presParOf" srcId="{0F8E5D60-F14F-4A48-92F0-C59394CC1654}" destId="{180F014E-E4CC-42B5-94CF-8AC80EAB68CA}" srcOrd="2" destOrd="0" presId="urn:microsoft.com/office/officeart/2005/8/layout/hierarchy6"/>
    <dgm:cxn modelId="{A4BB2FAA-91D5-4F8B-9E52-220D307BCABA}" type="presParOf" srcId="{0F8E5D60-F14F-4A48-92F0-C59394CC1654}" destId="{53B54888-B882-41F9-871C-E28F6ED63CA9}" srcOrd="3" destOrd="0" presId="urn:microsoft.com/office/officeart/2005/8/layout/hierarchy6"/>
    <dgm:cxn modelId="{83552CF5-D9DA-4795-B5E8-C3791C8B30CB}" type="presParOf" srcId="{53B54888-B882-41F9-871C-E28F6ED63CA9}" destId="{FCC094C0-4127-4946-83C7-9CD54D86953E}" srcOrd="0" destOrd="0" presId="urn:microsoft.com/office/officeart/2005/8/layout/hierarchy6"/>
    <dgm:cxn modelId="{8FAADF20-8983-4856-A5A7-D998800DD8FD}" type="presParOf" srcId="{53B54888-B882-41F9-871C-E28F6ED63CA9}" destId="{B0A26168-52C0-4535-BAAC-C2ECC9C1E69A}" srcOrd="1" destOrd="0" presId="urn:microsoft.com/office/officeart/2005/8/layout/hierarchy6"/>
    <dgm:cxn modelId="{1D28080E-BD7E-43B5-86B8-717A6C081E5D}" type="presParOf" srcId="{0F8E5D60-F14F-4A48-92F0-C59394CC1654}" destId="{3AFC25BE-1470-4B69-B230-C45C5221D4D9}" srcOrd="4" destOrd="0" presId="urn:microsoft.com/office/officeart/2005/8/layout/hierarchy6"/>
    <dgm:cxn modelId="{F1A134A9-E0F1-4F36-A07A-898CC2753042}" type="presParOf" srcId="{0F8E5D60-F14F-4A48-92F0-C59394CC1654}" destId="{E098A376-8026-409A-AFC3-7AB137DAE06A}" srcOrd="5" destOrd="0" presId="urn:microsoft.com/office/officeart/2005/8/layout/hierarchy6"/>
    <dgm:cxn modelId="{1351BBDF-AA06-428B-9E51-9954163CD26F}" type="presParOf" srcId="{E098A376-8026-409A-AFC3-7AB137DAE06A}" destId="{8A78ADB9-A07A-4001-B2C1-57FD33E0DF58}" srcOrd="0" destOrd="0" presId="urn:microsoft.com/office/officeart/2005/8/layout/hierarchy6"/>
    <dgm:cxn modelId="{E1ACA14E-B3D0-4361-9A63-9CEC3528BF31}" type="presParOf" srcId="{E098A376-8026-409A-AFC3-7AB137DAE06A}" destId="{816D3323-C1C4-4532-99D6-43C6FF9AAAFA}" srcOrd="1" destOrd="0" presId="urn:microsoft.com/office/officeart/2005/8/layout/hierarchy6"/>
    <dgm:cxn modelId="{9955DBCD-ECD6-4DC4-93A0-EADB08C009B7}" type="presParOf" srcId="{F3543E3C-7BA4-4473-9F5D-7677BE26FDC2}" destId="{949B928A-FC57-44D6-992C-86FA3EE243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15971-4A4F-4767-8EBF-FFA25CF858D8}">
      <dsp:nvSpPr>
        <dsp:cNvPr id="0" name=""/>
        <dsp:cNvSpPr/>
      </dsp:nvSpPr>
      <dsp:spPr>
        <a:xfrm>
          <a:off x="1752613" y="325192"/>
          <a:ext cx="1552120" cy="1552120"/>
        </a:xfrm>
        <a:prstGeom prst="round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100000">
              <a:srgbClr val="F2F2F2"/>
            </a:gs>
          </a:gsLst>
          <a:lin ang="16200000" scaled="0"/>
        </a:gradFill>
        <a:ln w="25400" cap="flat" cmpd="sng" algn="ctr">
          <a:solidFill>
            <a:schemeClr val="bg1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SLOVNAFT, </a:t>
          </a:r>
          <a:r>
            <a:rPr lang="en-US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a.s</a:t>
          </a:r>
          <a:r>
            <a:rPr lang="en-US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8381" y="400960"/>
        <a:ext cx="1400584" cy="1400584"/>
      </dsp:txXfrm>
    </dsp:sp>
    <dsp:sp modelId="{846AACD0-FD76-4A9D-BA2F-2CC6AFEFC033}">
      <dsp:nvSpPr>
        <dsp:cNvPr id="0" name=""/>
        <dsp:cNvSpPr/>
      </dsp:nvSpPr>
      <dsp:spPr>
        <a:xfrm rot="5484592">
          <a:off x="1959941" y="2413583"/>
          <a:ext cx="1072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2866" y="0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E51AB-FEF3-4B4D-9B8F-EBB776DF18C1}">
      <dsp:nvSpPr>
        <dsp:cNvPr id="0" name=""/>
        <dsp:cNvSpPr/>
      </dsp:nvSpPr>
      <dsp:spPr>
        <a:xfrm>
          <a:off x="0" y="2949854"/>
          <a:ext cx="4913010" cy="2167256"/>
        </a:xfrm>
        <a:prstGeom prst="roundRect">
          <a:avLst/>
        </a:prstGeom>
        <a:noFill/>
        <a:ln w="25400" cap="flat" cmpd="sng" algn="ctr">
          <a:solidFill>
            <a:schemeClr val="bg1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Slovnaft Flagship</a:t>
          </a:r>
          <a:endParaRPr lang="sk-SK" sz="1600" kern="12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k-SK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All</a:t>
          </a:r>
          <a:r>
            <a:rPr lang="sk-SK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c</a:t>
          </a:r>
          <a:r>
            <a:rPr lang="en-U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ompanies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under operational management by SLOVNAFT, </a:t>
          </a:r>
          <a:r>
            <a:rPr lang="en-US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a.s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endParaRPr lang="sk-SK" sz="12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(Czech Republic, Austria, Germany</a:t>
          </a:r>
          <a:r>
            <a:rPr lang="sk-SK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sk-SK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Poland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en-US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797" y="3055651"/>
        <a:ext cx="4701416" cy="1955662"/>
      </dsp:txXfrm>
    </dsp:sp>
    <dsp:sp modelId="{1C8F19D9-C59F-410E-A70F-F26A8DE7386E}">
      <dsp:nvSpPr>
        <dsp:cNvPr id="0" name=""/>
        <dsp:cNvSpPr/>
      </dsp:nvSpPr>
      <dsp:spPr>
        <a:xfrm rot="1749">
          <a:off x="3304733" y="1102170"/>
          <a:ext cx="20555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5551" y="0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A098F-6390-4737-8240-0B14EF028EBE}">
      <dsp:nvSpPr>
        <dsp:cNvPr id="0" name=""/>
        <dsp:cNvSpPr/>
      </dsp:nvSpPr>
      <dsp:spPr>
        <a:xfrm>
          <a:off x="5360284" y="513581"/>
          <a:ext cx="3038231" cy="1179769"/>
        </a:xfrm>
        <a:prstGeom prst="roundRect">
          <a:avLst/>
        </a:prstGeom>
        <a:noFill/>
        <a:ln w="25400" cap="flat" cmpd="sng" algn="ctr">
          <a:solidFill>
            <a:schemeClr val="bg1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Joint Ventures</a:t>
          </a:r>
          <a:endParaRPr lang="sk-SK" sz="1600" kern="12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Companies </a:t>
          </a:r>
          <a:r>
            <a:rPr lang="en-US" sz="1100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partially owned</a:t>
          </a:r>
          <a:r>
            <a:rPr lang="en-U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and managed by SLOVNAFT, </a:t>
          </a:r>
          <a:r>
            <a:rPr lang="en-US" sz="1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a.s</a:t>
          </a:r>
          <a:r>
            <a:rPr lang="en-U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7876" y="571173"/>
        <a:ext cx="2923047" cy="1064585"/>
      </dsp:txXfrm>
    </dsp:sp>
    <dsp:sp modelId="{A11EDFF0-5D78-4429-9B74-BE29F1931233}">
      <dsp:nvSpPr>
        <dsp:cNvPr id="0" name=""/>
        <dsp:cNvSpPr/>
      </dsp:nvSpPr>
      <dsp:spPr>
        <a:xfrm rot="5537368">
          <a:off x="1338811" y="2990743"/>
          <a:ext cx="22286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8639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7EBCB-F6A5-4A25-82D7-4A2E83A49D54}">
      <dsp:nvSpPr>
        <dsp:cNvPr id="0" name=""/>
        <dsp:cNvSpPr/>
      </dsp:nvSpPr>
      <dsp:spPr>
        <a:xfrm>
          <a:off x="910171" y="4104173"/>
          <a:ext cx="2961080" cy="895683"/>
        </a:xfrm>
        <a:prstGeom prst="roundRect">
          <a:avLst/>
        </a:pr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Slovnaft Group</a:t>
          </a:r>
          <a:endParaRPr lang="sk-SK" sz="1600" kern="12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Companies </a:t>
          </a:r>
          <a:r>
            <a:rPr lang="en-US" sz="1100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fully owned </a:t>
          </a:r>
          <a:r>
            <a:rPr lang="en-U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and managed by SLOVNAFT, </a:t>
          </a:r>
          <a:r>
            <a:rPr lang="en-US" sz="11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a.s</a:t>
          </a:r>
          <a:r>
            <a:rPr lang="en-US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(Slovakia, Poland</a:t>
          </a:r>
          <a:r>
            <a:rPr lang="sk-SK" sz="1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895" y="4147897"/>
        <a:ext cx="2873632" cy="808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BC3FD-E49C-4B42-AFC3-0226ED97B4DF}">
      <dsp:nvSpPr>
        <dsp:cNvPr id="0" name=""/>
        <dsp:cNvSpPr/>
      </dsp:nvSpPr>
      <dsp:spPr>
        <a:xfrm>
          <a:off x="2783981" y="630553"/>
          <a:ext cx="2136893" cy="1424595"/>
        </a:xfrm>
        <a:prstGeom prst="roundRect">
          <a:avLst>
            <a:gd name="adj" fmla="val 10000"/>
          </a:avLst>
        </a:prstGeom>
        <a:noFill/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Country Treasury Manager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5706" y="672278"/>
        <a:ext cx="2053443" cy="1341145"/>
      </dsp:txXfrm>
    </dsp:sp>
    <dsp:sp modelId="{2EA0B9A6-6A9D-48F4-B4C3-8CC291DD3295}">
      <dsp:nvSpPr>
        <dsp:cNvPr id="0" name=""/>
        <dsp:cNvSpPr/>
      </dsp:nvSpPr>
      <dsp:spPr>
        <a:xfrm>
          <a:off x="1074466" y="2055149"/>
          <a:ext cx="2777961" cy="569838"/>
        </a:xfrm>
        <a:custGeom>
          <a:avLst/>
          <a:gdLst/>
          <a:ahLst/>
          <a:cxnLst/>
          <a:rect l="0" t="0" r="0" b="0"/>
          <a:pathLst>
            <a:path>
              <a:moveTo>
                <a:pt x="2777961" y="0"/>
              </a:moveTo>
              <a:lnTo>
                <a:pt x="2777961" y="284919"/>
              </a:lnTo>
              <a:lnTo>
                <a:pt x="0" y="284919"/>
              </a:lnTo>
              <a:lnTo>
                <a:pt x="0" y="569838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4E2F5-DFBA-45CA-A707-361475EF9A1B}">
      <dsp:nvSpPr>
        <dsp:cNvPr id="0" name=""/>
        <dsp:cNvSpPr/>
      </dsp:nvSpPr>
      <dsp:spPr>
        <a:xfrm>
          <a:off x="6019" y="2624987"/>
          <a:ext cx="2136893" cy="1424595"/>
        </a:xfrm>
        <a:prstGeom prst="roundRect">
          <a:avLst>
            <a:gd name="adj" fmla="val 10000"/>
          </a:avLst>
        </a:prstGeom>
        <a:noFill/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Front Office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44" y="2666712"/>
        <a:ext cx="2053443" cy="1341145"/>
      </dsp:txXfrm>
    </dsp:sp>
    <dsp:sp modelId="{180F014E-E4CC-42B5-94CF-8AC80EAB68CA}">
      <dsp:nvSpPr>
        <dsp:cNvPr id="0" name=""/>
        <dsp:cNvSpPr/>
      </dsp:nvSpPr>
      <dsp:spPr>
        <a:xfrm>
          <a:off x="3806708" y="2055149"/>
          <a:ext cx="91440" cy="569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838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094C0-4127-4946-83C7-9CD54D86953E}">
      <dsp:nvSpPr>
        <dsp:cNvPr id="0" name=""/>
        <dsp:cNvSpPr/>
      </dsp:nvSpPr>
      <dsp:spPr>
        <a:xfrm>
          <a:off x="2783981" y="2624987"/>
          <a:ext cx="2136893" cy="1424595"/>
        </a:xfrm>
        <a:prstGeom prst="roundRect">
          <a:avLst>
            <a:gd name="adj" fmla="val 10000"/>
          </a:avLst>
        </a:prstGeom>
        <a:noFill/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Back Office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5706" y="2666712"/>
        <a:ext cx="2053443" cy="1341145"/>
      </dsp:txXfrm>
    </dsp:sp>
    <dsp:sp modelId="{3AFC25BE-1470-4B69-B230-C45C5221D4D9}">
      <dsp:nvSpPr>
        <dsp:cNvPr id="0" name=""/>
        <dsp:cNvSpPr/>
      </dsp:nvSpPr>
      <dsp:spPr>
        <a:xfrm>
          <a:off x="3852427" y="2055149"/>
          <a:ext cx="2777961" cy="569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19"/>
              </a:lnTo>
              <a:lnTo>
                <a:pt x="2777961" y="284919"/>
              </a:lnTo>
              <a:lnTo>
                <a:pt x="2777961" y="569838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8ADB9-A07A-4001-B2C1-57FD33E0DF58}">
      <dsp:nvSpPr>
        <dsp:cNvPr id="0" name=""/>
        <dsp:cNvSpPr/>
      </dsp:nvSpPr>
      <dsp:spPr>
        <a:xfrm>
          <a:off x="5561942" y="2624987"/>
          <a:ext cx="2136893" cy="1424595"/>
        </a:xfrm>
        <a:prstGeom prst="roundRect">
          <a:avLst>
            <a:gd name="adj" fmla="val 10000"/>
          </a:avLst>
        </a:prstGeom>
        <a:noFill/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Risk Management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3667" y="2666712"/>
        <a:ext cx="2053443" cy="13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357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0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sk-S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4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20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1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5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38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42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49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11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8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81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19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56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10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6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357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1A43-E842-41B3-9DB2-81E437A3DD05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17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8FB64-8F46-4328-9828-538EAAB614C5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08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90CB-DB45-48CC-8970-74D50F7BD8F0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8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345B-4450-40AE-8FD4-C3B5301C7F99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56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30EB-A188-401B-AA45-B43EC0597C6C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28D7-ED53-4963-BFF8-EFC3A5BF8FC4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35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BA8C4FB9-A212-4A1A-BC99-89862713032F}" type="slidenum">
              <a:rPr lang="hu-HU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9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F238E-E0AD-427C-979B-C44A0DAB03E3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62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4911-99AD-4E7C-BE49-4C345FB00174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61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60114-E940-4187-A7DD-EFBCDC805758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5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8104-3C98-4C0D-A442-92A75CE86A18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3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5374-35C1-41AA-BC2F-181E307BCE3C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6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64A0-6255-4EC1-906D-80D0E2B623DA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65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F04C-5B3C-4FE6-B91E-120E0B8B2CF3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01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sk-S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C0DA-4BBB-485A-99C0-9D284D8E6A1F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17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77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757CA-4B9D-48E8-843B-B199545DB89E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B3DF5-289E-42F8-BDE3-4285903C3D9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64492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53F1F-BD06-49BC-91B8-5E33681D7840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EC7BB-003B-4F00-80A2-B74E675950B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70814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0C2CE-F371-4D1B-B672-AB774FE05143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027B0-08A2-4F88-91B4-5ABFD8D6970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26053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DE895-B3B4-4FF3-9830-CF9ABAB3552D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D2274-2B4C-4069-80DC-73F33F8A6C0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7786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0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F0F42-C14B-4A46-AA28-1250AD490F1F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A8DA4-67BA-4C20-9955-B37DB079DAB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71474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E9F37-F276-4DE7-BC86-5A29C764FAAC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95620-95CB-4AF7-AEE5-70CE6C3752D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39110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9A1509-7C1C-415B-8D63-6A56F973728C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00CB-DAF0-4199-B1A2-ACE44B1FD24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2220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E32F1-D59A-4FBB-BFEB-FEF1A3540E9A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1CF7E-12A2-442E-8761-32E116CE708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84669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EA8F8-9054-498B-9044-9BF173597859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B099B-1605-4177-93BB-B49CA2CA5BB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14592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8E5EE-34C8-43CD-B028-9B184C8D6F62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161D1-6752-4A00-93E9-8B60F0DF6FB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6460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6F80-DD2B-47B8-ABE4-AAC03CF96E90}" type="datetime1">
              <a:rPr lang="nl-NL" altLang="en-US"/>
              <a:pPr/>
              <a:t>20-1-2015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3B6A-E0F4-4D09-848B-4633F66B549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03729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71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82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5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95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81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39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15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47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08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22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39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90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3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9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82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25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79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62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19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51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79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39F-3828-46FB-AEFF-9E0860CD0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11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4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89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47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53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69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797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74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056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739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178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640-5481-4C64-84CD-5B9A844AD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2444-7937-4E7B-A4CA-239A3991757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0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32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550837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>
                <a:latin typeface="Arial" charset="0"/>
              </a:defRPr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80526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>
                <a:latin typeface="Arial" charset="0"/>
              </a:defRPr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" y="3600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8125E-8FC7-4D5E-9EB4-5050E2DF8AB4}" type="slidenum">
              <a:rPr lang="hu-H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07950" y="620839"/>
            <a:ext cx="879583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6288696"/>
            <a:ext cx="415647" cy="5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7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6558306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88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1014E-F08D-4B52-A92C-46842F6C846C}" type="slidenum">
              <a:rPr lang="hu-H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Titelstijl van model bewerken</a:t>
            </a:r>
            <a:endParaRPr lang="nl-NL" altLang="en-US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 om de tekststijl van het model te bewerken</a:t>
            </a:r>
          </a:p>
          <a:p>
            <a:pPr lvl="1"/>
            <a:r>
              <a:rPr lang="sk-SK" altLang="en-US" smtClean="0"/>
              <a:t>Tweede niveau</a:t>
            </a:r>
          </a:p>
          <a:p>
            <a:pPr lvl="2"/>
            <a:r>
              <a:rPr lang="sk-SK" altLang="en-US" smtClean="0"/>
              <a:t>Derde niveau</a:t>
            </a:r>
          </a:p>
          <a:p>
            <a:pPr lvl="3"/>
            <a:r>
              <a:rPr lang="sk-SK" altLang="en-US" smtClean="0"/>
              <a:t>Vierde niveau</a:t>
            </a:r>
          </a:p>
          <a:p>
            <a:pPr lvl="4"/>
            <a:r>
              <a:rPr lang="sk-SK" altLang="en-US" smtClean="0"/>
              <a:t>Vijfde niveau</a:t>
            </a:r>
            <a:endParaRPr lang="nl-NL" alt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701089D-66AA-476F-B25D-4142EB71E3B7}" type="datetime1">
              <a:rPr lang="nl-NL" alt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20-1-2015</a:t>
            </a:fld>
            <a:endParaRPr lang="nl-NL" altLang="en-US" smtClean="0">
              <a:ea typeface="ＭＳ Ｐゴシック" charset="-128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761D7B4-F023-4D38-9D17-75F4C303DAD7}" type="slidenum">
              <a:rPr lang="nl-NL" alt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alt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90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8640-5481-4C64-84CD-5B9A844ADA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2444-7937-4E7B-A4CA-239A39917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0FB0-8AFA-4304-8AFA-CAB496CE91C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B7F9-BBA4-4E17-9C6F-7C3618B4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4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E558640-5481-4C64-84CD-5B9A844ADA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1/20/2015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9872444-7937-4E7B-A4CA-239A399175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49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6516216" cy="11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320" y="671478"/>
            <a:ext cx="6214155" cy="635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sk-SK" sz="4000" b="1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Treasury in Slovnaft</a:t>
            </a:r>
            <a:endParaRPr lang="nl-NL" altLang="sk-SK" sz="4000" b="1" dirty="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6553200" cy="635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Liaising with Group Treasury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360000" y="1988840"/>
            <a:ext cx="7999412" cy="4392488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Implementation of Group strategy throughout Slovnaft Group/Flagship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Prioritization of objectives to maximize key shareholder’s value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Monitoring and optimization of cash flows within Slovnaft Group/Flagship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Initiation of value-adding projects within Slovnaft Group/Flagship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Promotion of synergies though unification/centralization of Treasury activities within Slovnaft Group/Flagship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532" y="1268760"/>
            <a:ext cx="828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sk-SK" sz="2000" u="sng" dirty="0">
                <a:solidFill>
                  <a:srgbClr val="595959"/>
                </a:solidFill>
                <a:cs typeface="Arial" charset="0"/>
              </a:rPr>
              <a:t>In relation to MOL Group Treasury, Slovnaft Treasury is responsible for</a:t>
            </a:r>
            <a:r>
              <a:rPr lang="en-US" altLang="sk-SK" sz="2000" u="sng" dirty="0" smtClean="0">
                <a:solidFill>
                  <a:srgbClr val="595959"/>
                </a:solidFill>
                <a:cs typeface="Arial" charset="0"/>
              </a:rPr>
              <a:t>:</a:t>
            </a:r>
            <a:endParaRPr lang="en-US" altLang="sk-SK" sz="2000" u="sng" dirty="0">
              <a:solidFill>
                <a:srgbClr val="595959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948264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10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6057446" cy="635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Centralization of Activities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360000" y="1628800"/>
            <a:ext cx="7717472" cy="468052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Partial centralization of Treasury activities for Slovnaft Group </a:t>
            </a:r>
            <a:r>
              <a:rPr lang="sk-SK" altLang="sk-SK" sz="2000" dirty="0" smtClean="0">
                <a:solidFill>
                  <a:srgbClr val="595959"/>
                </a:solidFill>
                <a:cs typeface="Arial" charset="0"/>
              </a:rPr>
              <a:t>	</a:t>
            </a: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in Slovakia completed in 2014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Full centralization to take place by mid-2015 following full implementation of new ERP systems</a:t>
            </a:r>
          </a:p>
          <a:p>
            <a:pPr marL="342900" indent="-342900" algn="just" eaLnBrk="1" hangingPunct="1">
              <a:lnSpc>
                <a:spcPct val="14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Centralized activities cover cash management and forecasting, internal reporting, payment processing, bank </a:t>
            </a:r>
            <a:r>
              <a:rPr lang="sk-SK" altLang="sk-SK" sz="2000" dirty="0" smtClean="0">
                <a:solidFill>
                  <a:srgbClr val="595959"/>
                </a:solidFill>
                <a:cs typeface="Arial" charset="0"/>
              </a:rPr>
              <a:t>	</a:t>
            </a: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relations, account management, dealing, contract management, tendering of financial services, and risk management</a:t>
            </a:r>
            <a:endParaRPr lang="nl-NL" altLang="sk-SK" sz="2000" dirty="0">
              <a:solidFill>
                <a:srgbClr val="595959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948264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11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5805487" cy="635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Key Projects - 2014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360000" y="1484784"/>
            <a:ext cx="7923212" cy="4973166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</a:pPr>
            <a:r>
              <a:rPr lang="en-US" altLang="sk-SK" sz="2000" u="sng" dirty="0" smtClean="0">
                <a:solidFill>
                  <a:srgbClr val="595959"/>
                </a:solidFill>
                <a:cs typeface="Arial" charset="0"/>
              </a:rPr>
              <a:t>Key Treasury projects completed or started in 2014: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Partial Treasury centralization within Slovnaft Group in Slovakia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Participation in SAP implementation in SLOVNAFT, </a:t>
            </a:r>
            <a:r>
              <a:rPr lang="en-US" altLang="sk-SK" sz="2000" dirty="0" err="1" smtClean="0">
                <a:solidFill>
                  <a:srgbClr val="595959"/>
                </a:solidFill>
                <a:cs typeface="Arial" charset="0"/>
              </a:rPr>
              <a:t>a.s</a:t>
            </a: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.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Transfer of dealing </a:t>
            </a:r>
            <a:r>
              <a:rPr lang="en-US" altLang="sk-SK" sz="2000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activities</a:t>
            </a: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 to </a:t>
            </a:r>
            <a:r>
              <a:rPr lang="en-US" altLang="sk-SK" sz="2000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MOL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Cash management banking tenders for Slovakia &amp; CZ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Optimization of short-term credit facilities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Introduction of Group risk management standards </a:t>
            </a:r>
            <a:r>
              <a:rPr lang="en-US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 the CZ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Working capital optimization - receivables</a:t>
            </a:r>
            <a:endParaRPr lang="nl-NL" altLang="sk-SK" sz="2000" dirty="0">
              <a:solidFill>
                <a:srgbClr val="595959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948264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12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5805487" cy="635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Key Projects - 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2015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360000" y="1484784"/>
            <a:ext cx="7946072" cy="4973166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</a:pPr>
            <a:r>
              <a:rPr lang="en-US" altLang="sk-SK" sz="2000" u="sng" dirty="0">
                <a:solidFill>
                  <a:srgbClr val="595959"/>
                </a:solidFill>
                <a:cs typeface="Arial" charset="0"/>
              </a:rPr>
              <a:t>Key Treasury projects </a:t>
            </a:r>
            <a:r>
              <a:rPr lang="en-US" altLang="sk-SK" sz="2000" u="sng" dirty="0" smtClean="0">
                <a:solidFill>
                  <a:srgbClr val="595959"/>
                </a:solidFill>
                <a:cs typeface="Arial" charset="0"/>
              </a:rPr>
              <a:t>planned for 2015: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Full Treasury </a:t>
            </a:r>
            <a:r>
              <a:rPr lang="en-US" altLang="sk-SK" sz="2000" dirty="0">
                <a:solidFill>
                  <a:srgbClr val="595959"/>
                </a:solidFill>
                <a:cs typeface="Arial" charset="0"/>
              </a:rPr>
              <a:t>centralization within Slovnaft </a:t>
            </a: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Group in Slovakia</a:t>
            </a:r>
            <a:endParaRPr lang="en-US" altLang="sk-SK" sz="2000" dirty="0">
              <a:solidFill>
                <a:srgbClr val="595959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POS banking tender for Slovakia &amp; Czech Republic</a:t>
            </a:r>
            <a:endParaRPr lang="en-US" altLang="sk-SK" sz="2000" dirty="0">
              <a:solidFill>
                <a:srgbClr val="595959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Revision of short-term investment strategy</a:t>
            </a:r>
            <a:endParaRPr lang="en-US" altLang="sk-SK" sz="2000" dirty="0">
              <a:solidFill>
                <a:srgbClr val="595959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Participation in Group cash management/cash pool tender</a:t>
            </a:r>
            <a:endParaRPr lang="en-US" altLang="sk-SK" sz="2000" dirty="0">
              <a:solidFill>
                <a:srgbClr val="595959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Introduction of new company payment card policy</a:t>
            </a:r>
            <a:endParaRPr lang="en-US" altLang="sk-SK" sz="2000" dirty="0">
              <a:solidFill>
                <a:srgbClr val="595959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Working </a:t>
            </a:r>
            <a:r>
              <a:rPr lang="en-US" altLang="sk-SK" sz="2000" dirty="0">
                <a:solidFill>
                  <a:srgbClr val="595959"/>
                </a:solidFill>
                <a:cs typeface="Arial" charset="0"/>
              </a:rPr>
              <a:t>capital optimization - </a:t>
            </a: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payables</a:t>
            </a:r>
            <a:endParaRPr lang="nl-NL" altLang="sk-SK" sz="2000" dirty="0">
              <a:solidFill>
                <a:srgbClr val="595959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948264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13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your attention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249289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999" y="360000"/>
            <a:ext cx="5760000" cy="61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Overview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btitel 2"/>
          <p:cNvSpPr txBox="1">
            <a:spLocks/>
          </p:cNvSpPr>
          <p:nvPr/>
        </p:nvSpPr>
        <p:spPr>
          <a:xfrm>
            <a:off x="723588" y="1556792"/>
            <a:ext cx="4138613" cy="452396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Slovnaft in the CE Region</a:t>
            </a:r>
            <a:endParaRPr lang="nl-NL" altLang="sk-SK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34290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Position of Treasury</a:t>
            </a:r>
            <a:endParaRPr lang="nl-NL" altLang="sk-SK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34290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Role of Treasury</a:t>
            </a:r>
            <a:endParaRPr lang="nl-NL" altLang="sk-SK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34290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Treasury Unit Organization</a:t>
            </a:r>
            <a:endParaRPr lang="sk-SK" altLang="sk-SK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62865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altLang="sk-SK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Front Office</a:t>
            </a:r>
          </a:p>
          <a:p>
            <a:pPr marL="62865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altLang="sk-SK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Back Office</a:t>
            </a:r>
          </a:p>
          <a:p>
            <a:pPr marL="62865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altLang="sk-SK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Risk Management</a:t>
            </a:r>
          </a:p>
          <a:p>
            <a:pPr marL="34290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Group Treasury</a:t>
            </a:r>
          </a:p>
          <a:p>
            <a:pPr marL="34290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Treasury Centralization</a:t>
            </a:r>
          </a:p>
          <a:p>
            <a:pPr marL="34290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Key Projects </a:t>
            </a:r>
            <a:r>
              <a:rPr lang="sk-SK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-</a:t>
            </a: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2014</a:t>
            </a:r>
          </a:p>
          <a:p>
            <a:pPr marL="342900" indent="-342900" defTabSz="45720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Key Projects - 2015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47" y="3140968"/>
            <a:ext cx="3320357" cy="2213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2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26837394"/>
              </p:ext>
            </p:extLst>
          </p:nvPr>
        </p:nvGraphicFramePr>
        <p:xfrm>
          <a:off x="201218" y="1253781"/>
          <a:ext cx="8571960" cy="517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1"/>
          <p:cNvSpPr txBox="1">
            <a:spLocks/>
          </p:cNvSpPr>
          <p:nvPr/>
        </p:nvSpPr>
        <p:spPr>
          <a:xfrm>
            <a:off x="251999" y="360000"/>
            <a:ext cx="5760000" cy="61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Slovnaft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in the CE Region</a:t>
            </a:r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96454" y="5388374"/>
            <a:ext cx="495300" cy="31720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9549" y="1805436"/>
            <a:ext cx="495300" cy="31720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77132" y="4273120"/>
            <a:ext cx="495300" cy="31720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3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5760000" cy="612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Position of Treasury</a:t>
            </a:r>
            <a:endParaRPr lang="en-US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360000" y="1412776"/>
            <a:ext cx="8298180" cy="49685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Part of the Finance function, reports to the CFO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Coordinates with MOL Group Treasury to ensure Group strategy implementation throughout Slovnaft Group/Flagship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Interacts closely with other Finance functions (Accounting, Controlling, Tax, IT Management)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Acts as the internal bank of the company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sk-SK" sz="2000" b="1" dirty="0" smtClean="0">
                <a:solidFill>
                  <a:srgbClr val="595959"/>
                </a:solidFill>
                <a:cs typeface="Arial" charset="0"/>
              </a:rPr>
              <a:t>Main objective is to flexibly support the core business of Slovnaft and optimize the flows throughout Slovnaft Group/Flagship with a view to minimize financial as well as operational costs and maximize financial as well as business revenue</a:t>
            </a:r>
            <a:endParaRPr lang="en-US" altLang="sk-SK" sz="2000" b="1" dirty="0">
              <a:solidFill>
                <a:srgbClr val="595959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4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5805487" cy="635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Role of Treasury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900" y="2283131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sk-SK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Liquidity management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1900" y="3326612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sk-SK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Administration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311434" y="2281443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sk-SK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Liquidity management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11431" y="3326612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sk-SK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Administration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96456" y="2283131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sk-SK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Liquidity management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696456" y="3313762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sk-SK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Administration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696456" y="5284873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sk-SK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Flow optimization within Slovnaft Group/Flagship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260915" y="3022422"/>
            <a:ext cx="913599" cy="291340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566776" y="3037443"/>
            <a:ext cx="913599" cy="291340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696456" y="4299763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sk-SK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Overall risk management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902" y="13550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D73B"/>
              </a:buClr>
            </a:pPr>
            <a:r>
              <a:rPr lang="en-US" altLang="sk-SK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Development over the last 10 years</a:t>
            </a:r>
            <a:r>
              <a:rPr lang="en-US" altLang="sk-SK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:</a:t>
            </a:r>
            <a:endParaRPr lang="en-US" altLang="sk-SK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311431" y="4342513"/>
            <a:ext cx="1980000" cy="7560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sk-SK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Overall risk management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749511" y="4069762"/>
            <a:ext cx="972000" cy="504000"/>
          </a:xfrm>
          <a:prstGeom prst="irregularSeal1">
            <a:avLst/>
          </a:prstGeom>
          <a:solidFill>
            <a:srgbClr val="FFF6D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C000"/>
                </a:solidFill>
              </a:rPr>
              <a:t>NEW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8172400" y="4936460"/>
            <a:ext cx="971600" cy="508764"/>
          </a:xfrm>
          <a:prstGeom prst="irregularSeal1">
            <a:avLst/>
          </a:prstGeom>
          <a:solidFill>
            <a:srgbClr val="FFF6D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NEW</a:t>
            </a:r>
            <a:endParaRPr lang="en-US" sz="1200" dirty="0">
              <a:solidFill>
                <a:srgbClr val="FFC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25" name="Slide Number Placeholder 1"/>
          <p:cNvSpPr txBox="1">
            <a:spLocks/>
          </p:cNvSpPr>
          <p:nvPr/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5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12" grpId="0" animBg="1"/>
      <p:bldP spid="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6270172" cy="635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Treasury Unit Organization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534988" y="2226809"/>
            <a:ext cx="7400698" cy="2809875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D73B"/>
              </a:buClr>
            </a:pPr>
            <a:r>
              <a:rPr lang="sk-SK" altLang="sk-SK" sz="2000" dirty="0">
                <a:solidFill>
                  <a:srgbClr val="595959"/>
                </a:solidFill>
                <a:cs typeface="Arial" charset="0"/>
              </a:rPr>
              <a:t> </a:t>
            </a:r>
            <a:endParaRPr lang="nl-NL" altLang="sk-SK" sz="2000" b="1" dirty="0">
              <a:solidFill>
                <a:srgbClr val="595959"/>
              </a:solidFill>
              <a:cs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5647456"/>
              </p:ext>
            </p:extLst>
          </p:nvPr>
        </p:nvGraphicFramePr>
        <p:xfrm>
          <a:off x="611561" y="1196752"/>
          <a:ext cx="7704856" cy="468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302463" y="5444705"/>
            <a:ext cx="510730" cy="525814"/>
            <a:chOff x="1302463" y="5444705"/>
            <a:chExt cx="510730" cy="525814"/>
          </a:xfrm>
        </p:grpSpPr>
        <p:sp>
          <p:nvSpPr>
            <p:cNvPr id="3" name="TextBox 2"/>
            <p:cNvSpPr txBox="1"/>
            <p:nvPr/>
          </p:nvSpPr>
          <p:spPr>
            <a:xfrm>
              <a:off x="1302463" y="5503664"/>
              <a:ext cx="24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25" y="5444705"/>
              <a:ext cx="213168" cy="52581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139952" y="5436919"/>
            <a:ext cx="510730" cy="525814"/>
            <a:chOff x="4367218" y="6037373"/>
            <a:chExt cx="510730" cy="525814"/>
          </a:xfrm>
        </p:grpSpPr>
        <p:sp>
          <p:nvSpPr>
            <p:cNvPr id="16" name="TextBox 15"/>
            <p:cNvSpPr txBox="1"/>
            <p:nvPr/>
          </p:nvSpPr>
          <p:spPr>
            <a:xfrm>
              <a:off x="4367218" y="6096332"/>
              <a:ext cx="24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780" y="6037373"/>
              <a:ext cx="213168" cy="5258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48264" y="5423466"/>
            <a:ext cx="510730" cy="525814"/>
            <a:chOff x="6585215" y="6056174"/>
            <a:chExt cx="510730" cy="525814"/>
          </a:xfrm>
        </p:grpSpPr>
        <p:sp>
          <p:nvSpPr>
            <p:cNvPr id="18" name="TextBox 17"/>
            <p:cNvSpPr txBox="1"/>
            <p:nvPr/>
          </p:nvSpPr>
          <p:spPr>
            <a:xfrm>
              <a:off x="6585215" y="6115133"/>
              <a:ext cx="24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777" y="6056174"/>
              <a:ext cx="213168" cy="525814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24" name="Slide Number Placeholder 1"/>
          <p:cNvSpPr txBox="1">
            <a:spLocks/>
          </p:cNvSpPr>
          <p:nvPr/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6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5805487" cy="635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Front Office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>
          <a:xfrm>
            <a:off x="360000" y="1440000"/>
            <a:ext cx="4802822" cy="50405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</a:pPr>
            <a:r>
              <a:rPr lang="sk-SK" altLang="sk-SK" sz="2000" dirty="0">
                <a:solidFill>
                  <a:srgbClr val="595959"/>
                </a:solidFill>
                <a:cs typeface="Arial" charset="0"/>
              </a:rPr>
              <a:t> </a:t>
            </a:r>
            <a:r>
              <a:rPr lang="en-US" altLang="sk-SK" sz="2000" u="sng" dirty="0" smtClean="0">
                <a:solidFill>
                  <a:srgbClr val="595959"/>
                </a:solidFill>
                <a:cs typeface="Arial" charset="0"/>
              </a:rPr>
              <a:t>Key Activities</a:t>
            </a:r>
            <a:r>
              <a:rPr lang="en-US" altLang="sk-SK" sz="2000" dirty="0" smtClean="0">
                <a:solidFill>
                  <a:srgbClr val="595959"/>
                </a:solidFill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rgbClr val="595959"/>
                </a:solidFill>
                <a:cs typeface="Arial" charset="0"/>
              </a:rPr>
              <a:t>Cash flow management and forecasting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rgbClr val="595959"/>
                </a:solidFill>
                <a:cs typeface="Arial" charset="0"/>
              </a:rPr>
              <a:t>Liquidity planning and control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rgbClr val="595959"/>
                </a:solidFill>
                <a:cs typeface="Arial" charset="0"/>
              </a:rPr>
              <a:t>Procurement of financing and </a:t>
            </a:r>
            <a:r>
              <a:rPr lang="sk-SK" altLang="sk-SK" sz="2000" dirty="0" smtClean="0">
                <a:solidFill>
                  <a:srgbClr val="595959"/>
                </a:solidFill>
                <a:cs typeface="Arial" charset="0"/>
              </a:rPr>
              <a:t>  </a:t>
            </a:r>
            <a:r>
              <a:rPr lang="nl-NL" altLang="sk-SK" sz="2000" dirty="0" smtClean="0">
                <a:solidFill>
                  <a:srgbClr val="595959"/>
                </a:solidFill>
                <a:cs typeface="Arial" charset="0"/>
              </a:rPr>
              <a:t>investments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rgbClr val="595959"/>
                </a:solidFill>
                <a:cs typeface="Arial" charset="0"/>
              </a:rPr>
              <a:t>Bank relationships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rgbClr val="595959"/>
                </a:solidFill>
                <a:cs typeface="Arial" charset="0"/>
              </a:rPr>
              <a:t>Coordination of Slovnaft Group/Flagship companies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rgbClr val="595959"/>
                </a:solidFill>
                <a:cs typeface="Arial" charset="0"/>
              </a:rPr>
              <a:t>Internal reporting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2000" dirty="0" smtClean="0">
                <a:solidFill>
                  <a:srgbClr val="595959"/>
                </a:solidFill>
                <a:cs typeface="Arial" charset="0"/>
              </a:rPr>
              <a:t>MOL Group projects</a:t>
            </a:r>
            <a:endParaRPr lang="nl-NL" altLang="sk-SK" sz="2000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9260" y="5374957"/>
            <a:ext cx="324000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Conversion to USD: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USD / month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9260" y="2087195"/>
            <a:ext cx="3240000" cy="9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Drawn and undrawn facilities (short- and mid-term):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EUR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9260" y="3861048"/>
            <a:ext cx="324000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Volume of </a:t>
            </a:r>
            <a:r>
              <a:rPr lang="sk-SK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</a:t>
            </a:r>
            <a:r>
              <a:rPr lang="sk-SK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guarantees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EUR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956376" y="403578"/>
            <a:ext cx="510730" cy="525814"/>
            <a:chOff x="1302463" y="5444705"/>
            <a:chExt cx="510730" cy="525814"/>
          </a:xfrm>
        </p:grpSpPr>
        <p:sp>
          <p:nvSpPr>
            <p:cNvPr id="13" name="TextBox 12"/>
            <p:cNvSpPr txBox="1"/>
            <p:nvPr/>
          </p:nvSpPr>
          <p:spPr>
            <a:xfrm>
              <a:off x="1302463" y="5503664"/>
              <a:ext cx="24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25" y="5444705"/>
              <a:ext cx="213168" cy="52581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16" name="Slide Number Placeholder 1"/>
          <p:cNvSpPr txBox="1">
            <a:spLocks/>
          </p:cNvSpPr>
          <p:nvPr/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7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5805487" cy="635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Back Office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ubtitel 2"/>
          <p:cNvSpPr txBox="1">
            <a:spLocks/>
          </p:cNvSpPr>
          <p:nvPr/>
        </p:nvSpPr>
        <p:spPr>
          <a:xfrm>
            <a:off x="360000" y="1440000"/>
            <a:ext cx="4837112" cy="5082892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</a:pPr>
            <a:r>
              <a:rPr lang="sk-SK" altLang="sk-SK" sz="2000" dirty="0">
                <a:solidFill>
                  <a:srgbClr val="595959"/>
                </a:solidFill>
                <a:cs typeface="Arial" charset="0"/>
              </a:rPr>
              <a:t> </a:t>
            </a:r>
            <a:r>
              <a:rPr lang="en-US" altLang="sk-SK" sz="1900" u="sng" dirty="0" smtClean="0">
                <a:solidFill>
                  <a:srgbClr val="595959"/>
                </a:solidFill>
                <a:cs typeface="Arial" charset="0"/>
              </a:rPr>
              <a:t>Key Activities</a:t>
            </a:r>
            <a:r>
              <a:rPr lang="en-US" altLang="sk-SK" sz="1900" dirty="0" smtClean="0">
                <a:solidFill>
                  <a:srgbClr val="595959"/>
                </a:solidFill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rgbClr val="595959"/>
                </a:solidFill>
                <a:cs typeface="Arial" charset="0"/>
              </a:rPr>
              <a:t>Bank transfers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rgbClr val="595959"/>
                </a:solidFill>
                <a:cs typeface="Arial" charset="0"/>
              </a:rPr>
              <a:t>Processing and reconciliation of</a:t>
            </a:r>
            <a:r>
              <a:rPr lang="sk-SK" altLang="sk-SK" sz="1900" dirty="0" smtClean="0">
                <a:solidFill>
                  <a:srgbClr val="595959"/>
                </a:solidFill>
                <a:cs typeface="Arial" charset="0"/>
              </a:rPr>
              <a:t> </a:t>
            </a:r>
            <a:r>
              <a:rPr lang="nl-NL" altLang="sk-SK" sz="1900" dirty="0" smtClean="0">
                <a:solidFill>
                  <a:srgbClr val="595959"/>
                </a:solidFill>
                <a:cs typeface="Arial" charset="0"/>
              </a:rPr>
              <a:t>transactions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rgbClr val="595959"/>
                </a:solidFill>
                <a:cs typeface="Arial" charset="0"/>
              </a:rPr>
              <a:t>Company payment cards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rgbClr val="595959"/>
                </a:solidFill>
                <a:cs typeface="Arial" charset="0"/>
              </a:rPr>
              <a:t>Bank account administration, electronic banking systems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rgbClr val="595959"/>
                </a:solidFill>
                <a:cs typeface="Arial" charset="0"/>
              </a:rPr>
              <a:t>Individual shareholder relations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rgbClr val="595959"/>
                </a:solidFill>
                <a:cs typeface="Arial" charset="0"/>
              </a:rPr>
              <a:t>Internal and external reporting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rgbClr val="595959"/>
                </a:solidFill>
                <a:cs typeface="Arial" charset="0"/>
              </a:rPr>
              <a:t>Petty cash</a:t>
            </a:r>
            <a:endParaRPr lang="nl-NL" altLang="sk-SK" sz="1900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000" y="3574757"/>
            <a:ext cx="324000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 of realized payments: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150,000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sk-S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000" y="2088000"/>
            <a:ext cx="324000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 of banks: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000" y="5025950"/>
            <a:ext cx="3240000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 of individual shareholders: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17,000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956376" y="403578"/>
            <a:ext cx="510730" cy="525814"/>
            <a:chOff x="1302463" y="5444705"/>
            <a:chExt cx="510730" cy="525814"/>
          </a:xfrm>
        </p:grpSpPr>
        <p:sp>
          <p:nvSpPr>
            <p:cNvPr id="13" name="TextBox 12"/>
            <p:cNvSpPr txBox="1"/>
            <p:nvPr/>
          </p:nvSpPr>
          <p:spPr>
            <a:xfrm>
              <a:off x="1302463" y="5503664"/>
              <a:ext cx="24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25" y="5444705"/>
              <a:ext cx="213168" cy="52581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16" name="Slide Number Placeholder 1"/>
          <p:cNvSpPr txBox="1">
            <a:spLocks/>
          </p:cNvSpPr>
          <p:nvPr/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8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2000" y="360000"/>
            <a:ext cx="5805487" cy="635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Risk Management</a:t>
            </a:r>
            <a:endParaRPr lang="nl-NL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ubtitel 2"/>
          <p:cNvSpPr txBox="1">
            <a:spLocks/>
          </p:cNvSpPr>
          <p:nvPr/>
        </p:nvSpPr>
        <p:spPr>
          <a:xfrm>
            <a:off x="360000" y="1440000"/>
            <a:ext cx="5279223" cy="4797312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FFD73B"/>
              </a:buClr>
            </a:pPr>
            <a:r>
              <a:rPr lang="sk-SK" altLang="sk-SK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altLang="sk-SK" sz="1900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Key Activities</a:t>
            </a:r>
            <a:r>
              <a:rPr lang="en-US" altLang="sk-S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16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Customer credit management</a:t>
            </a:r>
          </a:p>
          <a:p>
            <a:pPr marL="342900" indent="-342900" eaLnBrk="1" hangingPunct="1">
              <a:lnSpc>
                <a:spcPct val="16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Credit limits</a:t>
            </a:r>
          </a:p>
          <a:p>
            <a:pPr marL="342900" indent="-342900" eaLnBrk="1" hangingPunct="1">
              <a:lnSpc>
                <a:spcPct val="16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Credit insurance</a:t>
            </a:r>
          </a:p>
          <a:p>
            <a:pPr marL="342900" indent="-342900" eaLnBrk="1" hangingPunct="1">
              <a:lnSpc>
                <a:spcPct val="16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Management of receivables, collections</a:t>
            </a:r>
          </a:p>
          <a:p>
            <a:pPr marL="342900" indent="-342900" eaLnBrk="1" hangingPunct="1">
              <a:lnSpc>
                <a:spcPct val="16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Insurance</a:t>
            </a:r>
          </a:p>
          <a:p>
            <a:pPr marL="342900" indent="-342900" eaLnBrk="1" hangingPunct="1">
              <a:lnSpc>
                <a:spcPct val="16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Risk mapping</a:t>
            </a:r>
          </a:p>
          <a:p>
            <a:pPr marL="342900" indent="-342900" eaLnBrk="1" hangingPunct="1">
              <a:lnSpc>
                <a:spcPct val="160000"/>
              </a:lnSpc>
              <a:spcBef>
                <a:spcPct val="20000"/>
              </a:spcBef>
              <a:buClr>
                <a:srgbClr val="FFD73B"/>
              </a:buClr>
              <a:buSzPct val="120000"/>
              <a:buFont typeface="Arial" panose="020B0604020202020204" pitchFamily="34" charset="0"/>
              <a:buChar char="•"/>
            </a:pPr>
            <a:r>
              <a:rPr lang="nl-NL" altLang="sk-SK" sz="1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Internal reporting</a:t>
            </a:r>
            <a:endParaRPr lang="nl-NL" altLang="sk-SK" sz="19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69581"/>
              </p:ext>
            </p:extLst>
          </p:nvPr>
        </p:nvGraphicFramePr>
        <p:xfrm>
          <a:off x="5530850" y="2040564"/>
          <a:ext cx="3217150" cy="1002920"/>
        </p:xfrm>
        <a:graphic>
          <a:graphicData uri="http://schemas.openxmlformats.org/drawingml/2006/table">
            <a:tbl>
              <a:tblPr/>
              <a:tblGrid>
                <a:gridCol w="1841500"/>
                <a:gridCol w="1375650"/>
              </a:tblGrid>
              <a:tr h="25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Wholesale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sk-SK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LUBS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sk-SK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PETCHEM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sk-SK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 customers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5,12</a:t>
                      </a:r>
                      <a:r>
                        <a:rPr lang="sk-SK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5160" y="1643359"/>
            <a:ext cx="257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customers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000" y="3276720"/>
            <a:ext cx="3240000" cy="7571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on credit limits: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000" y="4155729"/>
            <a:ext cx="3240000" cy="7571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No. of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block</a:t>
            </a:r>
            <a:r>
              <a:rPr lang="sk-SK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</a:t>
            </a:r>
            <a:r>
              <a:rPr lang="sk-SK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orders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15,000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0850" y="5034738"/>
            <a:ext cx="3240000" cy="7571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Overdue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ratio: 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≈5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7504" y="1052736"/>
            <a:ext cx="8424456" cy="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956376" y="403578"/>
            <a:ext cx="510730" cy="525814"/>
            <a:chOff x="1302463" y="5444705"/>
            <a:chExt cx="510730" cy="525814"/>
          </a:xfrm>
        </p:grpSpPr>
        <p:sp>
          <p:nvSpPr>
            <p:cNvPr id="18" name="TextBox 17"/>
            <p:cNvSpPr txBox="1"/>
            <p:nvPr/>
          </p:nvSpPr>
          <p:spPr>
            <a:xfrm>
              <a:off x="1302463" y="5503664"/>
              <a:ext cx="24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25" y="5444705"/>
              <a:ext cx="213168" cy="525814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69" y="6065610"/>
            <a:ext cx="552381" cy="723810"/>
          </a:xfrm>
          <a:prstGeom prst="rect">
            <a:avLst/>
          </a:prstGeom>
        </p:spPr>
      </p:pic>
      <p:sp>
        <p:nvSpPr>
          <p:cNvPr id="21" name="Slide Number Placeholder 1"/>
          <p:cNvSpPr txBox="1">
            <a:spLocks/>
          </p:cNvSpPr>
          <p:nvPr/>
        </p:nvSpPr>
        <p:spPr>
          <a:xfrm>
            <a:off x="6876256" y="6348714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7C5839F-3828-46FB-AEFF-9E0860CD0405}" type="slidenum">
              <a:rPr lang="en-GB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9</a:t>
            </a:fld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lapértelmezett ter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263</TotalTime>
  <Words>623</Words>
  <Application>Microsoft Office PowerPoint</Application>
  <PresentationFormat>Prezentácia na obrazovke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7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2" baseType="lpstr">
      <vt:lpstr>Theme2</vt:lpstr>
      <vt:lpstr>BOD_final</vt:lpstr>
      <vt:lpstr>1_Alapértelmezett terv</vt:lpstr>
      <vt:lpstr>Tema 1</vt:lpstr>
      <vt:lpstr>Office Theme</vt:lpstr>
      <vt:lpstr>uvod</vt:lpstr>
      <vt:lpstr>1_Office Theme</vt:lpstr>
      <vt:lpstr>think-cell Slide</vt:lpstr>
      <vt:lpstr>Treasury in Slovnaft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MOL NyRt.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Slovnaft Treasury Function</dc:title>
  <dc:creator>Uhrín Bohumil</dc:creator>
  <cp:lastModifiedBy>Janyík Ladislav</cp:lastModifiedBy>
  <cp:revision>24</cp:revision>
  <dcterms:created xsi:type="dcterms:W3CDTF">2015-01-16T13:55:08Z</dcterms:created>
  <dcterms:modified xsi:type="dcterms:W3CDTF">2015-01-20T14:36:16Z</dcterms:modified>
</cp:coreProperties>
</file>