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6"/>
  </p:notesMasterIdLst>
  <p:sldIdLst>
    <p:sldId id="301" r:id="rId2"/>
    <p:sldId id="396" r:id="rId3"/>
    <p:sldId id="399" r:id="rId4"/>
    <p:sldId id="345" r:id="rId5"/>
    <p:sldId id="397" r:id="rId6"/>
    <p:sldId id="383" r:id="rId7"/>
    <p:sldId id="393" r:id="rId8"/>
    <p:sldId id="346" r:id="rId9"/>
    <p:sldId id="351" r:id="rId10"/>
    <p:sldId id="394" r:id="rId11"/>
    <p:sldId id="353" r:id="rId12"/>
    <p:sldId id="392" r:id="rId13"/>
    <p:sldId id="391" r:id="rId14"/>
    <p:sldId id="395" r:id="rId15"/>
    <p:sldId id="355" r:id="rId16"/>
    <p:sldId id="356" r:id="rId17"/>
    <p:sldId id="357" r:id="rId18"/>
    <p:sldId id="358" r:id="rId19"/>
    <p:sldId id="359" r:id="rId20"/>
    <p:sldId id="361" r:id="rId21"/>
    <p:sldId id="362" r:id="rId22"/>
    <p:sldId id="364" r:id="rId23"/>
    <p:sldId id="365" r:id="rId24"/>
    <p:sldId id="366" r:id="rId25"/>
    <p:sldId id="363" r:id="rId26"/>
    <p:sldId id="400" r:id="rId27"/>
    <p:sldId id="368" r:id="rId28"/>
    <p:sldId id="401" r:id="rId29"/>
    <p:sldId id="402" r:id="rId30"/>
    <p:sldId id="380" r:id="rId31"/>
    <p:sldId id="370" r:id="rId32"/>
    <p:sldId id="371" r:id="rId33"/>
    <p:sldId id="372" r:id="rId34"/>
    <p:sldId id="375" r:id="rId3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3365F"/>
    <a:srgbClr val="61B57C"/>
    <a:srgbClr val="EAEAEA"/>
    <a:srgbClr val="46945E"/>
    <a:srgbClr val="6A7B9C"/>
    <a:srgbClr val="000000"/>
    <a:srgbClr val="B8C2D8"/>
    <a:srgbClr val="CCD1DD"/>
    <a:srgbClr val="C1A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4660" autoAdjust="0"/>
  </p:normalViewPr>
  <p:slideViewPr>
    <p:cSldViewPr>
      <p:cViewPr>
        <p:scale>
          <a:sx n="120" d="100"/>
          <a:sy n="120" d="100"/>
        </p:scale>
        <p:origin x="-1374" y="0"/>
      </p:cViewPr>
      <p:guideLst>
        <p:guide orient="horz" pos="2205"/>
        <p:guide orient="horz" pos="3702"/>
        <p:guide orient="horz" pos="1026"/>
        <p:guide orient="horz" pos="1752"/>
        <p:guide orient="horz" pos="2659"/>
        <p:guide orient="horz" pos="3113"/>
        <p:guide pos="2880"/>
        <p:guide pos="839"/>
        <p:guide pos="2200"/>
        <p:guide pos="3560"/>
        <p:guide pos="4921"/>
      </p:guideLst>
    </p:cSldViewPr>
  </p:slideViewPr>
  <p:outlineViewPr>
    <p:cViewPr>
      <p:scale>
        <a:sx n="33" d="100"/>
        <a:sy n="33" d="100"/>
      </p:scale>
      <p:origin x="6" y="5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26/06/2014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87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5909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15909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15909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15909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15909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7682764-E34E-48F7-A426-78CC53A80E16}" type="slidenum">
              <a:rPr lang="fr-FR" sz="1200">
                <a:solidFill>
                  <a:schemeClr val="bg1"/>
                </a:solidFill>
                <a:latin typeface="Arial" charset="0"/>
              </a:rPr>
              <a:pPr/>
              <a:t>6</a:t>
            </a:fld>
            <a:endParaRPr lang="fr-FR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3" y="4714652"/>
            <a:ext cx="4985772" cy="2590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9pPr>
          </a:lstStyle>
          <a:p>
            <a:fld id="{8BACEFA8-5534-4774-9C3D-EC28258AA569}" type="slidenum">
              <a:rPr lang="fr-FR" sz="1200" smtClean="0">
                <a:solidFill>
                  <a:schemeClr val="tx1"/>
                </a:solidFill>
                <a:latin typeface="Times New Roman" pitchFamily="18" charset="0"/>
              </a:rPr>
              <a:pPr/>
              <a:t>10</a:t>
            </a:fld>
            <a:endParaRPr lang="fr-FR" sz="12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69938"/>
            <a:ext cx="4924425" cy="3692525"/>
          </a:xfrm>
          <a:ln w="12700" cap="flat"/>
        </p:spPr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" y="9428404"/>
            <a:ext cx="2950953" cy="46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48" tIns="0" rIns="18848" bIns="0" anchor="b"/>
          <a:lstStyle/>
          <a:p>
            <a:pPr defTabSz="911225" eaLnBrk="0" hangingPunct="0"/>
            <a:endParaRPr lang="en-US" sz="1000" i="1" dirty="0">
              <a:solidFill>
                <a:srgbClr val="EAEC5E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9pPr>
          </a:lstStyle>
          <a:p>
            <a:fld id="{2CD71C3A-6FE3-4029-A6C4-B98989235810}" type="slidenum">
              <a:rPr lang="fr-FR" sz="1200" smtClean="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fr-FR" sz="12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7789" tIns="43896" rIns="87789" bIns="4389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visuel_bis_2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000" y="0"/>
            <a:ext cx="7560000" cy="3679200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 bwMode="white">
          <a:xfrm>
            <a:off x="0" y="0"/>
            <a:ext cx="9144000" cy="6851650"/>
            <a:chOff x="0" y="0"/>
            <a:chExt cx="9144000" cy="6851650"/>
          </a:xfrm>
        </p:grpSpPr>
        <p:sp>
          <p:nvSpPr>
            <p:cNvPr id="15" name="Rectangle 14"/>
            <p:cNvSpPr/>
            <p:nvPr userDrawn="1"/>
          </p:nvSpPr>
          <p:spPr bwMode="white">
            <a:xfrm>
              <a:off x="0" y="3373616"/>
              <a:ext cx="9144000" cy="3475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white">
            <a:xfrm>
              <a:off x="0" y="0"/>
              <a:ext cx="3302000" cy="6851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316"/>
                </a:cxn>
                <a:cxn ang="0">
                  <a:pos x="56" y="4316"/>
                </a:cxn>
                <a:cxn ang="0">
                  <a:pos x="2080" y="0"/>
                </a:cxn>
                <a:cxn ang="0">
                  <a:pos x="0" y="0"/>
                </a:cxn>
              </a:cxnLst>
              <a:rect l="0" t="0" r="r" b="b"/>
              <a:pathLst>
                <a:path w="2080" h="4316">
                  <a:moveTo>
                    <a:pt x="0" y="0"/>
                  </a:moveTo>
                  <a:lnTo>
                    <a:pt x="0" y="4316"/>
                  </a:lnTo>
                  <a:lnTo>
                    <a:pt x="56" y="4316"/>
                  </a:lnTo>
                  <a:lnTo>
                    <a:pt x="20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pic>
        <p:nvPicPr>
          <p:cNvPr id="7" name="Image 6" descr="bandeau_tit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0" y="1998000"/>
            <a:ext cx="2281411" cy="4860000"/>
          </a:xfrm>
          <a:prstGeom prst="rect">
            <a:avLst/>
          </a:prstGeom>
        </p:spPr>
      </p:pic>
      <p:pic>
        <p:nvPicPr>
          <p:cNvPr id="8" name="Image 7" descr="logo_tit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000" y="5418000"/>
            <a:ext cx="3419429" cy="14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168000" y="403200"/>
            <a:ext cx="5187600" cy="2462400"/>
          </a:xfr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168000" y="3265200"/>
            <a:ext cx="5187600" cy="1173600"/>
          </a:xfrm>
        </p:spPr>
        <p:txBody>
          <a:bodyPr/>
          <a:lstStyle>
            <a:lvl1pPr marL="0" indent="0" algn="l">
              <a:lnSpc>
                <a:spcPts val="3100"/>
              </a:lnSpc>
              <a:spcAft>
                <a:spcPts val="0"/>
              </a:spcAft>
              <a:buNone/>
              <a:defRPr sz="26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3168000" y="4489200"/>
            <a:ext cx="5187600" cy="475200"/>
          </a:xfrm>
        </p:spPr>
        <p:txBody>
          <a:bodyPr lIns="0" tIns="0" rIns="0" bIns="0" anchor="t" anchorCtr="0"/>
          <a:lstStyle>
            <a:lvl1pPr>
              <a:defRPr sz="2600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white">
          <a:xfrm>
            <a:off x="179512" y="6537600"/>
            <a:ext cx="6184800" cy="32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 of presentation /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>
          <a:xfrm>
            <a:off x="6439912" y="6537600"/>
            <a:ext cx="255600" cy="32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3168000" y="3085200"/>
            <a:ext cx="576000" cy="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785225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95288" y="1341438"/>
            <a:ext cx="4135437" cy="47513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1341438"/>
            <a:ext cx="4137025" cy="47513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0B7B7-7DEA-4EC4-B7E7-E5884316E2C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68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30013-7D3F-4553-BFA9-12BECF2776C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3" name="Rectangle 5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Coface Global Solutions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928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visuel_bis_2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000" y="0"/>
            <a:ext cx="7560000" cy="3679200"/>
          </a:xfrm>
          <a:prstGeom prst="rect">
            <a:avLst/>
          </a:prstGeom>
        </p:spPr>
      </p:pic>
      <p:grpSp>
        <p:nvGrpSpPr>
          <p:cNvPr id="9" name="Groupe 16"/>
          <p:cNvGrpSpPr/>
          <p:nvPr/>
        </p:nvGrpSpPr>
        <p:grpSpPr bwMode="white">
          <a:xfrm>
            <a:off x="0" y="0"/>
            <a:ext cx="9144000" cy="6851650"/>
            <a:chOff x="0" y="0"/>
            <a:chExt cx="9144000" cy="6851650"/>
          </a:xfrm>
        </p:grpSpPr>
        <p:sp>
          <p:nvSpPr>
            <p:cNvPr id="15" name="Rectangle 14"/>
            <p:cNvSpPr/>
            <p:nvPr userDrawn="1"/>
          </p:nvSpPr>
          <p:spPr bwMode="white">
            <a:xfrm>
              <a:off x="0" y="3373616"/>
              <a:ext cx="9144000" cy="3475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white">
            <a:xfrm>
              <a:off x="0" y="0"/>
              <a:ext cx="3302000" cy="6851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316"/>
                </a:cxn>
                <a:cxn ang="0">
                  <a:pos x="56" y="4316"/>
                </a:cxn>
                <a:cxn ang="0">
                  <a:pos x="2080" y="0"/>
                </a:cxn>
                <a:cxn ang="0">
                  <a:pos x="0" y="0"/>
                </a:cxn>
              </a:cxnLst>
              <a:rect l="0" t="0" r="r" b="b"/>
              <a:pathLst>
                <a:path w="2080" h="4316">
                  <a:moveTo>
                    <a:pt x="0" y="0"/>
                  </a:moveTo>
                  <a:lnTo>
                    <a:pt x="0" y="4316"/>
                  </a:lnTo>
                  <a:lnTo>
                    <a:pt x="56" y="4316"/>
                  </a:lnTo>
                  <a:lnTo>
                    <a:pt x="20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pic>
        <p:nvPicPr>
          <p:cNvPr id="7" name="Image 6" descr="bandeau_tit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0" y="1998000"/>
            <a:ext cx="2281411" cy="486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168000" y="437010"/>
            <a:ext cx="5187600" cy="1954800"/>
          </a:xfrm>
        </p:spPr>
        <p:txBody>
          <a:bodyPr anchor="b" anchorCtr="0"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168000" y="2906010"/>
            <a:ext cx="5187600" cy="3951990"/>
          </a:xfrm>
        </p:spPr>
        <p:txBody>
          <a:bodyPr/>
          <a:lstStyle>
            <a:lvl1pPr marL="342900" indent="-342900" algn="l">
              <a:lnSpc>
                <a:spcPts val="1900"/>
              </a:lnSpc>
              <a:spcAft>
                <a:spcPts val="1600"/>
              </a:spcAft>
              <a:buFont typeface="+mj-lt"/>
              <a:buAutoNum type="arabicPeriod"/>
              <a:defRPr sz="16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>
          <a:xfrm>
            <a:off x="8600152" y="6597352"/>
            <a:ext cx="255600" cy="260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2"/>
          </p:nvPr>
        </p:nvSpPr>
        <p:spPr>
          <a:xfrm>
            <a:off x="2339752" y="6597352"/>
            <a:ext cx="6184800" cy="260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 of presentation / Date</a:t>
            </a:r>
            <a:endParaRPr lang="fr-FR" dirty="0"/>
          </a:p>
        </p:txBody>
      </p:sp>
      <p:pic>
        <p:nvPicPr>
          <p:cNvPr id="20" name="Image 19" descr="logo_chapitre_sommai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01143" cy="144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gray">
          <a:xfrm>
            <a:off x="3168000" y="2579144"/>
            <a:ext cx="576000" cy="5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visuel_bis_2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000" y="0"/>
            <a:ext cx="7560000" cy="3679200"/>
          </a:xfrm>
          <a:prstGeom prst="rect">
            <a:avLst/>
          </a:prstGeom>
        </p:spPr>
      </p:pic>
      <p:grpSp>
        <p:nvGrpSpPr>
          <p:cNvPr id="4" name="Groupe 16"/>
          <p:cNvGrpSpPr/>
          <p:nvPr/>
        </p:nvGrpSpPr>
        <p:grpSpPr bwMode="white">
          <a:xfrm>
            <a:off x="0" y="0"/>
            <a:ext cx="9144000" cy="6851650"/>
            <a:chOff x="0" y="0"/>
            <a:chExt cx="9144000" cy="6851650"/>
          </a:xfrm>
        </p:grpSpPr>
        <p:sp>
          <p:nvSpPr>
            <p:cNvPr id="15" name="Rectangle 14"/>
            <p:cNvSpPr/>
            <p:nvPr userDrawn="1"/>
          </p:nvSpPr>
          <p:spPr bwMode="white">
            <a:xfrm>
              <a:off x="0" y="3373616"/>
              <a:ext cx="9144000" cy="3475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white">
            <a:xfrm>
              <a:off x="0" y="0"/>
              <a:ext cx="3302000" cy="6851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316"/>
                </a:cxn>
                <a:cxn ang="0">
                  <a:pos x="56" y="4316"/>
                </a:cxn>
                <a:cxn ang="0">
                  <a:pos x="2080" y="0"/>
                </a:cxn>
                <a:cxn ang="0">
                  <a:pos x="0" y="0"/>
                </a:cxn>
              </a:cxnLst>
              <a:rect l="0" t="0" r="r" b="b"/>
              <a:pathLst>
                <a:path w="2080" h="4316">
                  <a:moveTo>
                    <a:pt x="0" y="0"/>
                  </a:moveTo>
                  <a:lnTo>
                    <a:pt x="0" y="4316"/>
                  </a:lnTo>
                  <a:lnTo>
                    <a:pt x="56" y="4316"/>
                  </a:lnTo>
                  <a:lnTo>
                    <a:pt x="20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pic>
        <p:nvPicPr>
          <p:cNvPr id="7" name="Image 6" descr="bandeau_tit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0" y="1998000"/>
            <a:ext cx="2281411" cy="486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3168000" y="2422800"/>
            <a:ext cx="1468800" cy="1548000"/>
          </a:xfrm>
        </p:spPr>
        <p:txBody>
          <a:bodyPr anchor="b" anchorCtr="0"/>
          <a:lstStyle>
            <a:lvl1pPr>
              <a:defRPr sz="9600" b="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168000" y="4374000"/>
            <a:ext cx="5187600" cy="2484000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Font typeface="+mj-lt"/>
              <a:buNone/>
              <a:defRPr sz="26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>
          <a:xfrm>
            <a:off x="8600152" y="6597352"/>
            <a:ext cx="255600" cy="260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2"/>
          </p:nvPr>
        </p:nvSpPr>
        <p:spPr>
          <a:xfrm>
            <a:off x="2339752" y="6597352"/>
            <a:ext cx="6184800" cy="260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 of presentation / Date</a:t>
            </a:r>
            <a:endParaRPr lang="fr-FR" dirty="0"/>
          </a:p>
        </p:txBody>
      </p:sp>
      <p:pic>
        <p:nvPicPr>
          <p:cNvPr id="20" name="Image 19" descr="logo_chapitre_sommai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01143" cy="144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gray">
          <a:xfrm>
            <a:off x="3168000" y="4021200"/>
            <a:ext cx="576000" cy="5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Title of presentation /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+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1800000"/>
            <a:ext cx="7812000" cy="220506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Title of presentation /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>
          <a:xfrm>
            <a:off x="792000" y="4147200"/>
            <a:ext cx="3708000" cy="1692000"/>
          </a:xfrm>
          <a:solidFill>
            <a:schemeClr val="bg1">
              <a:lumMod val="85000"/>
            </a:schemeClr>
          </a:solidFill>
        </p:spPr>
        <p:txBody>
          <a:bodyPr bIns="576000" anchor="ctr" anchorCtr="0"/>
          <a:lstStyle>
            <a:lvl1pPr algn="ctr">
              <a:buNone/>
              <a:defRPr sz="1000" b="1"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0" name="Espace réservé pour une image  7"/>
          <p:cNvSpPr>
            <a:spLocks noGrp="1"/>
          </p:cNvSpPr>
          <p:nvPr>
            <p:ph type="pic" sz="quarter" idx="14" hasCustomPrompt="1"/>
          </p:nvPr>
        </p:nvSpPr>
        <p:spPr>
          <a:xfrm>
            <a:off x="4644000" y="4147200"/>
            <a:ext cx="3708000" cy="1692000"/>
          </a:xfrm>
          <a:solidFill>
            <a:schemeClr val="bg1">
              <a:lumMod val="85000"/>
            </a:schemeClr>
          </a:solidFill>
        </p:spPr>
        <p:txBody>
          <a:bodyPr bIns="576000" anchor="ctr" anchorCtr="0"/>
          <a:lstStyle>
            <a:lvl1pPr algn="ctr">
              <a:buNone/>
              <a:defRPr sz="1000" b="1"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+ his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graphique 7"/>
          <p:cNvSpPr>
            <a:spLocks noGrp="1"/>
          </p:cNvSpPr>
          <p:nvPr>
            <p:ph type="chart" sz="quarter" idx="13" hasCustomPrompt="1"/>
          </p:nvPr>
        </p:nvSpPr>
        <p:spPr>
          <a:xfrm>
            <a:off x="800100" y="2932064"/>
            <a:ext cx="3708000" cy="2976364"/>
          </a:xfrm>
          <a:solidFill>
            <a:schemeClr val="bg1">
              <a:lumMod val="85000"/>
            </a:schemeClr>
          </a:solidFill>
        </p:spPr>
        <p:txBody>
          <a:bodyPr bIns="576000" anchor="ctr" anchorCtr="0"/>
          <a:lstStyle>
            <a:lvl1pPr algn="ctr">
              <a:buNone/>
              <a:defRPr sz="1000" b="1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1800000"/>
            <a:ext cx="3780000" cy="99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Title of presentation /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graphique 7"/>
          <p:cNvSpPr>
            <a:spLocks noGrp="1"/>
          </p:cNvSpPr>
          <p:nvPr>
            <p:ph type="chart" sz="quarter" idx="14" hasCustomPrompt="1"/>
          </p:nvPr>
        </p:nvSpPr>
        <p:spPr>
          <a:xfrm>
            <a:off x="4648200" y="2932064"/>
            <a:ext cx="3708000" cy="2976364"/>
          </a:xfrm>
          <a:solidFill>
            <a:schemeClr val="bg1">
              <a:lumMod val="85000"/>
            </a:schemeClr>
          </a:solidFill>
        </p:spPr>
        <p:txBody>
          <a:bodyPr bIns="576000" anchor="ctr" anchorCtr="0"/>
          <a:lstStyle>
            <a:lvl1pPr algn="ctr">
              <a:buNone/>
              <a:defRPr sz="1000" b="1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5"/>
          </p:nvPr>
        </p:nvSpPr>
        <p:spPr>
          <a:xfrm>
            <a:off x="4390332" y="1800000"/>
            <a:ext cx="3780000" cy="99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4135437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1341438"/>
            <a:ext cx="413702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78B34-AD51-44FE-9743-0EE263A828B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120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1800000"/>
            <a:ext cx="7812000" cy="220506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Title of presentation /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>
          <a:xfrm>
            <a:off x="792000" y="4147200"/>
            <a:ext cx="3708000" cy="1692000"/>
          </a:xfrm>
          <a:solidFill>
            <a:schemeClr val="bg1">
              <a:lumMod val="85000"/>
            </a:schemeClr>
          </a:solidFill>
        </p:spPr>
        <p:txBody>
          <a:bodyPr bIns="576000" anchor="ctr" anchorCtr="0"/>
          <a:lstStyle>
            <a:lvl1pPr algn="ctr">
              <a:buNone/>
              <a:defRPr sz="1000" b="1"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0" name="Espace réservé pour une image  7"/>
          <p:cNvSpPr>
            <a:spLocks noGrp="1"/>
          </p:cNvSpPr>
          <p:nvPr>
            <p:ph type="pic" sz="quarter" idx="14" hasCustomPrompt="1"/>
          </p:nvPr>
        </p:nvSpPr>
        <p:spPr>
          <a:xfrm>
            <a:off x="4644000" y="4147200"/>
            <a:ext cx="3708000" cy="1692000"/>
          </a:xfrm>
          <a:solidFill>
            <a:schemeClr val="bg1">
              <a:lumMod val="85000"/>
            </a:schemeClr>
          </a:solidFill>
        </p:spPr>
        <p:txBody>
          <a:bodyPr bIns="576000" anchor="ctr" anchorCtr="0"/>
          <a:lstStyle>
            <a:lvl1pPr algn="ctr">
              <a:buNone/>
              <a:defRPr sz="1000" b="1"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his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graphique 7"/>
          <p:cNvSpPr>
            <a:spLocks noGrp="1"/>
          </p:cNvSpPr>
          <p:nvPr>
            <p:ph type="chart" sz="quarter" idx="13" hasCustomPrompt="1"/>
          </p:nvPr>
        </p:nvSpPr>
        <p:spPr>
          <a:xfrm>
            <a:off x="800100" y="2932064"/>
            <a:ext cx="3708000" cy="2976364"/>
          </a:xfrm>
          <a:solidFill>
            <a:schemeClr val="bg1">
              <a:lumMod val="85000"/>
            </a:schemeClr>
          </a:solidFill>
        </p:spPr>
        <p:txBody>
          <a:bodyPr bIns="576000" anchor="ctr" anchorCtr="0"/>
          <a:lstStyle>
            <a:lvl1pPr algn="ctr">
              <a:buNone/>
              <a:defRPr sz="1000" b="1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1800000"/>
            <a:ext cx="3780000" cy="99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Title of presentation /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graphique 7"/>
          <p:cNvSpPr>
            <a:spLocks noGrp="1"/>
          </p:cNvSpPr>
          <p:nvPr>
            <p:ph type="chart" sz="quarter" idx="14" hasCustomPrompt="1"/>
          </p:nvPr>
        </p:nvSpPr>
        <p:spPr>
          <a:xfrm>
            <a:off x="4648200" y="2932064"/>
            <a:ext cx="3708000" cy="2976364"/>
          </a:xfrm>
          <a:solidFill>
            <a:schemeClr val="bg1">
              <a:lumMod val="85000"/>
            </a:schemeClr>
          </a:solidFill>
        </p:spPr>
        <p:txBody>
          <a:bodyPr bIns="576000" anchor="ctr" anchorCtr="0"/>
          <a:lstStyle>
            <a:lvl1pPr algn="ctr">
              <a:buNone/>
              <a:defRPr sz="1000" b="1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5"/>
          </p:nvPr>
        </p:nvSpPr>
        <p:spPr>
          <a:xfrm>
            <a:off x="4390332" y="1800000"/>
            <a:ext cx="3780000" cy="99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6138000"/>
            <a:ext cx="1800000" cy="71725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417600"/>
            <a:ext cx="7812000" cy="12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800000"/>
            <a:ext cx="7812000" cy="403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white">
          <a:xfrm>
            <a:off x="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836000" y="6238800"/>
            <a:ext cx="6184800" cy="32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Title of presentation /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096400" y="6238800"/>
            <a:ext cx="255600" cy="32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accent4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 bwMode="gray">
          <a:xfrm>
            <a:off x="8102332" y="6352223"/>
            <a:ext cx="70532" cy="307777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fr-FR" sz="2000" dirty="0" smtClean="0">
                <a:solidFill>
                  <a:schemeClr val="accent4"/>
                </a:solidFill>
              </a:rPr>
              <a:t>/</a:t>
            </a:r>
            <a:endParaRPr lang="fr-FR" sz="2000" dirty="0">
              <a:solidFill>
                <a:schemeClr val="accent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9" r:id="rId7"/>
    <p:sldLayoutId id="2147483656" r:id="rId8"/>
    <p:sldLayoutId id="214748365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8125" indent="-238125" algn="l" defTabSz="914400" rtl="0" eaLnBrk="1" latinLnBrk="0" hangingPunct="1">
        <a:lnSpc>
          <a:spcPts val="2200"/>
        </a:lnSpc>
        <a:spcBef>
          <a:spcPts val="0"/>
        </a:spcBef>
        <a:spcAft>
          <a:spcPts val="1100"/>
        </a:spcAft>
        <a:buClr>
          <a:schemeClr val="accent4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09550" algn="l" defTabSz="914400" rtl="0" eaLnBrk="1" latinLnBrk="0" hangingPunct="1">
        <a:lnSpc>
          <a:spcPts val="2200"/>
        </a:lnSpc>
        <a:spcBef>
          <a:spcPts val="0"/>
        </a:spcBef>
        <a:spcAft>
          <a:spcPts val="1100"/>
        </a:spcAft>
        <a:buClr>
          <a:schemeClr val="accent4"/>
        </a:buClr>
        <a:buSzPct val="70000"/>
        <a:buFont typeface="Wingdings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6088" indent="0" algn="l" defTabSz="914400" rtl="0" eaLnBrk="1" latinLnBrk="0" hangingPunct="1">
        <a:lnSpc>
          <a:spcPts val="2200"/>
        </a:lnSpc>
        <a:spcBef>
          <a:spcPts val="0"/>
        </a:spcBef>
        <a:spcAft>
          <a:spcPts val="1100"/>
        </a:spcAft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46088" indent="0" algn="l" defTabSz="914400" rtl="0" eaLnBrk="1" latinLnBrk="0" hangingPunct="1">
        <a:lnSpc>
          <a:spcPts val="2200"/>
        </a:lnSpc>
        <a:spcBef>
          <a:spcPts val="0"/>
        </a:spcBef>
        <a:spcAft>
          <a:spcPts val="1100"/>
        </a:spcAft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0" algn="l" defTabSz="914400" rtl="0" eaLnBrk="1" latinLnBrk="0" hangingPunct="1">
        <a:lnSpc>
          <a:spcPts val="2200"/>
        </a:lnSpc>
        <a:spcBef>
          <a:spcPts val="0"/>
        </a:spcBef>
        <a:spcAft>
          <a:spcPts val="1100"/>
        </a:spcAft>
        <a:buFont typeface="Arial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3203848" y="692696"/>
            <a:ext cx="5187600" cy="2462400"/>
          </a:xfrm>
        </p:spPr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Možnosti </a:t>
            </a:r>
            <a:r>
              <a:rPr lang="sk-SK" dirty="0"/>
              <a:t>znižovania rizika v podnikaní</a:t>
            </a:r>
            <a:br>
              <a:rPr lang="sk-SK" dirty="0"/>
            </a:br>
            <a:r>
              <a:rPr lang="sk-SK" dirty="0" smtClean="0"/>
              <a:t>(poistenie)</a:t>
            </a:r>
            <a:r>
              <a:rPr lang="sk-SK" dirty="0"/>
              <a:t/>
            </a:r>
            <a:br>
              <a:rPr lang="sk-SK" dirty="0"/>
            </a:br>
            <a:endParaRPr lang="en-US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3168000" y="3335520"/>
            <a:ext cx="5187600" cy="1173600"/>
          </a:xfrm>
        </p:spPr>
        <p:txBody>
          <a:bodyPr/>
          <a:lstStyle/>
          <a:p>
            <a:r>
              <a:rPr lang="sk-SK" b="1" dirty="0"/>
              <a:t> </a:t>
            </a:r>
            <a:endParaRPr lang="sk-SK" dirty="0"/>
          </a:p>
          <a:p>
            <a:r>
              <a:rPr lang="sk-SK" dirty="0" smtClean="0"/>
              <a:t>26</a:t>
            </a:r>
            <a:r>
              <a:rPr lang="sk-SK" dirty="0"/>
              <a:t>. a 27. jún 2014 </a:t>
            </a:r>
            <a:r>
              <a:rPr lang="sk-SK" dirty="0" smtClean="0"/>
              <a:t>, </a:t>
            </a:r>
            <a:r>
              <a:rPr lang="sk-SK" dirty="0"/>
              <a:t>Hotel </a:t>
            </a:r>
            <a:r>
              <a:rPr lang="sk-SK" dirty="0"/>
              <a:t>Kaskády, </a:t>
            </a:r>
            <a:r>
              <a:rPr lang="sk-SK" dirty="0"/>
              <a:t>Sliač</a:t>
            </a:r>
          </a:p>
          <a:p>
            <a:endParaRPr lang="sk-SK" dirty="0" smtClean="0"/>
          </a:p>
          <a:p>
            <a:r>
              <a:rPr lang="sk-SK" dirty="0" smtClean="0"/>
              <a:t>Lucia </a:t>
            </a:r>
            <a:r>
              <a:rPr lang="sk-SK" dirty="0" smtClean="0"/>
              <a:t>Dobos</a:t>
            </a:r>
          </a:p>
          <a:p>
            <a:r>
              <a:rPr lang="sk-SK" dirty="0" smtClean="0"/>
              <a:t>Country Manager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en-US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Title of presentation / 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1064008" cy="52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61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gray">
          <a:xfrm>
            <a:off x="3168000" y="403200"/>
            <a:ext cx="5292432" cy="246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Coface riešenie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168000" y="3356992"/>
            <a:ext cx="5187600" cy="475200"/>
          </a:xfrm>
        </p:spPr>
        <p:txBody>
          <a:bodyPr/>
          <a:lstStyle/>
          <a:p>
            <a:r>
              <a:rPr lang="sk-SK" dirty="0" smtClean="0"/>
              <a:t>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2958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400050"/>
            <a:ext cx="8229600" cy="940718"/>
          </a:xfrm>
        </p:spPr>
        <p:txBody>
          <a:bodyPr/>
          <a:lstStyle/>
          <a:p>
            <a:pPr eaLnBrk="1" hangingPunct="1"/>
            <a:r>
              <a:rPr lang="en-PH" dirty="0" smtClean="0"/>
              <a:t>Coface</a:t>
            </a:r>
            <a:r>
              <a:rPr lang="de-DE" dirty="0" smtClean="0"/>
              <a:t> Group</a:t>
            </a:r>
            <a:r>
              <a:rPr lang="sk-SK" dirty="0" smtClean="0"/>
              <a:t> – Globálny hráč </a:t>
            </a:r>
            <a:br>
              <a:rPr lang="sk-SK" dirty="0" smtClean="0"/>
            </a:br>
            <a:r>
              <a:rPr lang="sk-SK" dirty="0" smtClean="0"/>
              <a:t>na trhu manažmentu pohľadávok</a:t>
            </a:r>
            <a:endParaRPr lang="de-AT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57213" y="1268760"/>
            <a:ext cx="8255000" cy="4968552"/>
          </a:xfrm>
          <a:noFill/>
        </p:spPr>
        <p:txBody>
          <a:bodyPr anchor="ctr"/>
          <a:lstStyle/>
          <a:p>
            <a:pPr marL="361950" indent="-361950">
              <a:lnSpc>
                <a:spcPct val="100000"/>
              </a:lnSpc>
              <a:tabLst>
                <a:tab pos="720725" algn="l"/>
                <a:tab pos="3228975" algn="l"/>
              </a:tabLst>
            </a:pPr>
            <a:r>
              <a:rPr lang="sk-SK" dirty="0" smtClean="0"/>
              <a:t>Založená v roku </a:t>
            </a:r>
            <a:r>
              <a:rPr lang="sk-SK" b="1" dirty="0" smtClean="0">
                <a:solidFill>
                  <a:srgbClr val="61B57C"/>
                </a:solidFill>
              </a:rPr>
              <a:t>1946 s centrálou v Paríži,</a:t>
            </a:r>
          </a:p>
          <a:p>
            <a:pPr marL="361950" indent="-361950">
              <a:lnSpc>
                <a:spcPct val="100000"/>
              </a:lnSpc>
              <a:tabLst>
                <a:tab pos="720725" algn="l"/>
                <a:tab pos="3228975" algn="l"/>
              </a:tabLst>
            </a:pPr>
            <a:r>
              <a:rPr lang="sk-SK" b="1" dirty="0" smtClean="0">
                <a:solidFill>
                  <a:srgbClr val="61B57C"/>
                </a:solidFill>
              </a:rPr>
              <a:t>67 rokov </a:t>
            </a:r>
            <a:r>
              <a:rPr lang="sk-SK" dirty="0" smtClean="0"/>
              <a:t>skúseností s úverovým poistením,</a:t>
            </a:r>
            <a:endParaRPr lang="de-DE" dirty="0" smtClean="0"/>
          </a:p>
          <a:p>
            <a:pPr marL="361950" indent="-361950">
              <a:lnSpc>
                <a:spcPct val="100000"/>
              </a:lnSpc>
              <a:spcAft>
                <a:spcPts val="600"/>
              </a:spcAft>
              <a:tabLst>
                <a:tab pos="720725" algn="l"/>
                <a:tab pos="3228975" algn="l"/>
              </a:tabLst>
            </a:pPr>
            <a:r>
              <a:rPr lang="sk-SK" dirty="0" smtClean="0"/>
              <a:t>Medzinárodné </a:t>
            </a:r>
            <a:r>
              <a:rPr lang="en-PH" dirty="0" smtClean="0"/>
              <a:t>Top Ratingy  </a:t>
            </a:r>
            <a:r>
              <a:rPr lang="en-PH" sz="1600" dirty="0" smtClean="0"/>
              <a:t>- Fitch AA-,</a:t>
            </a:r>
          </a:p>
          <a:p>
            <a:pPr marL="569913" lvl="2" indent="-361950">
              <a:lnSpc>
                <a:spcPct val="100000"/>
              </a:lnSpc>
              <a:spcAft>
                <a:spcPts val="600"/>
              </a:spcAft>
              <a:tabLst>
                <a:tab pos="720725" algn="l"/>
                <a:tab pos="3228975" algn="l"/>
              </a:tabLst>
            </a:pPr>
            <a:r>
              <a:rPr lang="en-PH" sz="1400" dirty="0" smtClean="0"/>
              <a:t>			</a:t>
            </a:r>
            <a:r>
              <a:rPr lang="en-PH" sz="1600" dirty="0" smtClean="0"/>
              <a:t>- Moody‘s A2,</a:t>
            </a:r>
          </a:p>
          <a:p>
            <a:pPr marL="361950" indent="-361950">
              <a:lnSpc>
                <a:spcPct val="100000"/>
              </a:lnSpc>
              <a:buFontTx/>
              <a:buChar char="•"/>
              <a:tabLst>
                <a:tab pos="720725" algn="l"/>
                <a:tab pos="3228975" algn="l"/>
              </a:tabLst>
            </a:pPr>
            <a:r>
              <a:rPr lang="sk-SK" dirty="0" smtClean="0"/>
              <a:t>Dcérske spoločnosti v </a:t>
            </a:r>
            <a:r>
              <a:rPr lang="de-DE" b="1" dirty="0" smtClean="0">
                <a:solidFill>
                  <a:srgbClr val="61B57C"/>
                </a:solidFill>
              </a:rPr>
              <a:t>66 </a:t>
            </a:r>
            <a:r>
              <a:rPr lang="sk-SK" b="1" dirty="0" smtClean="0">
                <a:solidFill>
                  <a:srgbClr val="61B57C"/>
                </a:solidFill>
              </a:rPr>
              <a:t>krajinách,</a:t>
            </a:r>
          </a:p>
          <a:p>
            <a:pPr marL="361950" indent="-361950">
              <a:lnSpc>
                <a:spcPct val="100000"/>
              </a:lnSpc>
              <a:buFontTx/>
              <a:buChar char="•"/>
              <a:tabLst>
                <a:tab pos="720725" algn="l"/>
                <a:tab pos="3228975" algn="l"/>
              </a:tabLst>
            </a:pPr>
            <a:r>
              <a:rPr lang="sk-SK" dirty="0" smtClean="0"/>
              <a:t>Globálne úverové poistenie v </a:t>
            </a:r>
            <a:r>
              <a:rPr lang="de-DE" dirty="0" smtClean="0"/>
              <a:t>97 </a:t>
            </a:r>
            <a:r>
              <a:rPr lang="sk-SK" dirty="0" smtClean="0"/>
              <a:t>krajinách</a:t>
            </a:r>
            <a:r>
              <a:rPr lang="de-DE" dirty="0" smtClean="0"/>
              <a:t> (</a:t>
            </a:r>
            <a:r>
              <a:rPr lang="sk-SK" dirty="0" smtClean="0"/>
              <a:t>partnerská sieť </a:t>
            </a:r>
            <a:r>
              <a:rPr lang="ro-RO" dirty="0" smtClean="0"/>
              <a:t>Creditalliance</a:t>
            </a:r>
            <a:r>
              <a:rPr lang="de-DE" dirty="0" smtClean="0"/>
              <a:t>)</a:t>
            </a:r>
            <a:r>
              <a:rPr lang="sk-SK" dirty="0" smtClean="0"/>
              <a:t>,</a:t>
            </a:r>
          </a:p>
          <a:p>
            <a:pPr marL="361950" indent="-361950">
              <a:lnSpc>
                <a:spcPct val="100000"/>
              </a:lnSpc>
              <a:buFontTx/>
              <a:buChar char="•"/>
              <a:tabLst>
                <a:tab pos="720725" algn="l"/>
                <a:tab pos="3228975" algn="l"/>
              </a:tabLst>
            </a:pPr>
            <a:r>
              <a:rPr lang="de-DE" dirty="0" smtClean="0"/>
              <a:t>3</a:t>
            </a:r>
            <a:r>
              <a:rPr lang="sk-SK" dirty="0" smtClean="0"/>
              <a:t>7</a:t>
            </a:r>
            <a:r>
              <a:rPr lang="de-DE" dirty="0" smtClean="0"/>
              <a:t>.000</a:t>
            </a:r>
            <a:r>
              <a:rPr lang="sk-SK" dirty="0" smtClean="0"/>
              <a:t> </a:t>
            </a:r>
            <a:r>
              <a:rPr lang="sk-SK" dirty="0" smtClean="0"/>
              <a:t>poistených</a:t>
            </a:r>
            <a:r>
              <a:rPr lang="de-DE" dirty="0" smtClean="0"/>
              <a:t> </a:t>
            </a:r>
            <a:r>
              <a:rPr lang="sk-SK" dirty="0" smtClean="0"/>
              <a:t>klientov</a:t>
            </a:r>
            <a:r>
              <a:rPr lang="de-DE" dirty="0" smtClean="0"/>
              <a:t> </a:t>
            </a:r>
            <a:r>
              <a:rPr lang="sk-SK" dirty="0" smtClean="0"/>
              <a:t>a </a:t>
            </a:r>
            <a:r>
              <a:rPr lang="ro-RO" b="1" dirty="0" smtClean="0">
                <a:solidFill>
                  <a:srgbClr val="61B57C"/>
                </a:solidFill>
              </a:rPr>
              <a:t>90% stabilné portfólio,</a:t>
            </a:r>
            <a:endParaRPr lang="sk-SK" b="1" dirty="0" smtClean="0"/>
          </a:p>
          <a:p>
            <a:pPr marL="361950" indent="-361950">
              <a:lnSpc>
                <a:spcPct val="100000"/>
              </a:lnSpc>
              <a:buFontTx/>
              <a:buChar char="•"/>
              <a:tabLst>
                <a:tab pos="720725" algn="l"/>
                <a:tab pos="3228975" algn="l"/>
              </a:tabLst>
            </a:pPr>
            <a:r>
              <a:rPr lang="ro-RO" dirty="0" smtClean="0"/>
              <a:t>4 </a:t>
            </a:r>
            <a:r>
              <a:rPr lang="ro-RO" dirty="0" smtClean="0"/>
              <a:t>440 </a:t>
            </a:r>
            <a:r>
              <a:rPr lang="ro-RO" dirty="0" smtClean="0"/>
              <a:t>zamestanancov a obrat </a:t>
            </a:r>
            <a:r>
              <a:rPr lang="ro-RO" dirty="0" smtClean="0"/>
              <a:t>1,44 </a:t>
            </a:r>
            <a:r>
              <a:rPr lang="ro-RO" dirty="0" smtClean="0"/>
              <a:t>mld. EUR </a:t>
            </a:r>
            <a:endParaRPr lang="ro-RO" dirty="0" smtClean="0"/>
          </a:p>
          <a:p>
            <a:pPr marL="361950" indent="-361950">
              <a:lnSpc>
                <a:spcPct val="100000"/>
              </a:lnSpc>
              <a:buFontTx/>
              <a:buChar char="•"/>
              <a:tabLst>
                <a:tab pos="720725" algn="l"/>
                <a:tab pos="3228975" algn="l"/>
              </a:tabLst>
            </a:pPr>
            <a:r>
              <a:rPr lang="de-DE" dirty="0" smtClean="0"/>
              <a:t>Dat</a:t>
            </a:r>
            <a:r>
              <a:rPr lang="sk-SK" dirty="0" smtClean="0"/>
              <a:t>abáza s údajmi o vyše </a:t>
            </a:r>
            <a:r>
              <a:rPr lang="de-DE" b="1" dirty="0" smtClean="0">
                <a:solidFill>
                  <a:srgbClr val="61B57C"/>
                </a:solidFill>
              </a:rPr>
              <a:t>6</a:t>
            </a:r>
            <a:r>
              <a:rPr lang="sk-SK" b="1" dirty="0" smtClean="0">
                <a:solidFill>
                  <a:srgbClr val="61B57C"/>
                </a:solidFill>
              </a:rPr>
              <a:t>5</a:t>
            </a:r>
            <a:r>
              <a:rPr lang="de-DE" b="1" dirty="0" smtClean="0">
                <a:solidFill>
                  <a:srgbClr val="61B57C"/>
                </a:solidFill>
              </a:rPr>
              <a:t> </a:t>
            </a:r>
            <a:r>
              <a:rPr lang="sk-SK" b="1" dirty="0" smtClean="0">
                <a:solidFill>
                  <a:srgbClr val="61B57C"/>
                </a:solidFill>
              </a:rPr>
              <a:t>mil. spoločností,</a:t>
            </a:r>
          </a:p>
          <a:p>
            <a:pPr marL="361950" indent="-361950">
              <a:lnSpc>
                <a:spcPct val="100000"/>
              </a:lnSpc>
              <a:buFontTx/>
              <a:buChar char="•"/>
              <a:tabLst>
                <a:tab pos="720725" algn="l"/>
                <a:tab pos="3228975" algn="l"/>
              </a:tabLst>
            </a:pPr>
            <a:r>
              <a:rPr lang="de-DE" dirty="0" smtClean="0"/>
              <a:t>350 </a:t>
            </a:r>
            <a:r>
              <a:rPr lang="sk-SK" dirty="0" smtClean="0"/>
              <a:t>finančných analytikov, cca 12 000 rozhodnutí o limitoch každý deň, </a:t>
            </a:r>
            <a:r>
              <a:rPr lang="ro-RO" dirty="0" smtClean="0"/>
              <a:t>80%  rozhodnutí na </a:t>
            </a:r>
            <a:r>
              <a:rPr lang="ro-RO" b="1" dirty="0" smtClean="0">
                <a:solidFill>
                  <a:srgbClr val="61B57C"/>
                </a:solidFill>
              </a:rPr>
              <a:t>limity do 48h.</a:t>
            </a:r>
            <a:endParaRPr lang="de-DE" b="1" dirty="0" smtClean="0">
              <a:solidFill>
                <a:srgbClr val="61B57C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19CAC7-54CD-470C-AC31-7797835363A5}" type="slidenum">
              <a:rPr lang="fr-FR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7" name="Obrázok 6" descr="e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2465" y="1014"/>
            <a:ext cx="312431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067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Rectangle 364"/>
          <p:cNvSpPr>
            <a:spLocks noChangeAspect="1"/>
          </p:cNvSpPr>
          <p:nvPr/>
        </p:nvSpPr>
        <p:spPr>
          <a:xfrm>
            <a:off x="249537" y="1313765"/>
            <a:ext cx="8417918" cy="4968000"/>
          </a:xfrm>
          <a:prstGeom prst="rect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Times" pitchFamily="18" charset="0"/>
            </a:endParaRPr>
          </a:p>
        </p:txBody>
      </p:sp>
      <p:sp>
        <p:nvSpPr>
          <p:cNvPr id="11266" name="Rectangle 6"/>
          <p:cNvSpPr txBox="1">
            <a:spLocks noGrp="1" noChangeArrowheads="1"/>
          </p:cNvSpPr>
          <p:nvPr/>
        </p:nvSpPr>
        <p:spPr bwMode="gray">
          <a:xfrm>
            <a:off x="179388" y="6454775"/>
            <a:ext cx="404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5955BA4-CE2A-485A-8509-57F6AE3F8E93}" type="slidenum">
              <a:rPr lang="fr-FR" sz="800">
                <a:solidFill>
                  <a:srgbClr val="FEFEFE"/>
                </a:solidFill>
                <a:latin typeface="Times New Roman" pitchFamily="18" charset="0"/>
                <a:ea typeface="ＭＳ Ｐゴシック"/>
                <a:cs typeface="Arial" charset="0"/>
              </a:rPr>
              <a:pPr algn="r"/>
              <a:t>12</a:t>
            </a:fld>
            <a:endParaRPr lang="fr-FR" sz="800" dirty="0">
              <a:solidFill>
                <a:srgbClr val="FEFEFE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1267" name="Rectangle 6"/>
          <p:cNvSpPr txBox="1">
            <a:spLocks noGrp="1" noChangeArrowheads="1"/>
          </p:cNvSpPr>
          <p:nvPr/>
        </p:nvSpPr>
        <p:spPr bwMode="gray">
          <a:xfrm>
            <a:off x="263525" y="6662738"/>
            <a:ext cx="40481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800" dirty="0">
              <a:solidFill>
                <a:schemeClr val="tx2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151" name="Rectangle 470"/>
          <p:cNvSpPr>
            <a:spLocks noGrp="1" noChangeArrowheads="1"/>
          </p:cNvSpPr>
          <p:nvPr>
            <p:ph type="title" idx="4294967295"/>
          </p:nvPr>
        </p:nvSpPr>
        <p:spPr>
          <a:xfrm>
            <a:off x="265450" y="475797"/>
            <a:ext cx="8582025" cy="12430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03365F"/>
                </a:solidFill>
                <a:ea typeface="ＭＳ Ｐゴシック" pitchFamily="-84" charset="-128"/>
              </a:rPr>
              <a:t>Global credit </a:t>
            </a:r>
            <a:r>
              <a:rPr lang="en-GB" dirty="0">
                <a:solidFill>
                  <a:srgbClr val="03365F"/>
                </a:solidFill>
                <a:ea typeface="ＭＳ Ｐゴシック" pitchFamily="-84" charset="-128"/>
              </a:rPr>
              <a:t>i</a:t>
            </a:r>
            <a:r>
              <a:rPr lang="en-GB" dirty="0" smtClean="0">
                <a:solidFill>
                  <a:srgbClr val="03365F"/>
                </a:solidFill>
                <a:ea typeface="ＭＳ Ｐゴシック" pitchFamily="-84" charset="-128"/>
              </a:rPr>
              <a:t>nsurance offer </a:t>
            </a:r>
            <a:br>
              <a:rPr lang="en-GB" dirty="0" smtClean="0">
                <a:solidFill>
                  <a:srgbClr val="03365F"/>
                </a:solidFill>
                <a:ea typeface="ＭＳ Ｐゴシック" pitchFamily="-84" charset="-128"/>
              </a:rPr>
            </a:br>
            <a:r>
              <a:rPr lang="en-GB" b="0" dirty="0" smtClean="0">
                <a:solidFill>
                  <a:srgbClr val="03365F"/>
                </a:solidFill>
                <a:ea typeface="ＭＳ Ｐゴシック" pitchFamily="-84" charset="-128"/>
              </a:rPr>
              <a:t>Available on 97 markets </a:t>
            </a:r>
          </a:p>
        </p:txBody>
      </p:sp>
      <p:sp>
        <p:nvSpPr>
          <p:cNvPr id="11269" name="Freeform 2251"/>
          <p:cNvSpPr>
            <a:spLocks/>
          </p:cNvSpPr>
          <p:nvPr/>
        </p:nvSpPr>
        <p:spPr bwMode="auto">
          <a:xfrm>
            <a:off x="1763713" y="4005263"/>
            <a:ext cx="122237" cy="122237"/>
          </a:xfrm>
          <a:custGeom>
            <a:avLst/>
            <a:gdLst>
              <a:gd name="T0" fmla="*/ 2147483647 w 68"/>
              <a:gd name="T1" fmla="*/ 2147483647 h 69"/>
              <a:gd name="T2" fmla="*/ 2147483647 w 68"/>
              <a:gd name="T3" fmla="*/ 2147483647 h 69"/>
              <a:gd name="T4" fmla="*/ 2147483647 w 68"/>
              <a:gd name="T5" fmla="*/ 2147483647 h 69"/>
              <a:gd name="T6" fmla="*/ 2147483647 w 68"/>
              <a:gd name="T7" fmla="*/ 2147483647 h 69"/>
              <a:gd name="T8" fmla="*/ 2147483647 w 68"/>
              <a:gd name="T9" fmla="*/ 2147483647 h 69"/>
              <a:gd name="T10" fmla="*/ 2147483647 w 68"/>
              <a:gd name="T11" fmla="*/ 2147483647 h 69"/>
              <a:gd name="T12" fmla="*/ 2147483647 w 68"/>
              <a:gd name="T13" fmla="*/ 2147483647 h 69"/>
              <a:gd name="T14" fmla="*/ 2147483647 w 68"/>
              <a:gd name="T15" fmla="*/ 0 h 69"/>
              <a:gd name="T16" fmla="*/ 2147483647 w 68"/>
              <a:gd name="T17" fmla="*/ 2147483647 h 69"/>
              <a:gd name="T18" fmla="*/ 2147483647 w 68"/>
              <a:gd name="T19" fmla="*/ 2147483647 h 69"/>
              <a:gd name="T20" fmla="*/ 2147483647 w 68"/>
              <a:gd name="T21" fmla="*/ 2147483647 h 69"/>
              <a:gd name="T22" fmla="*/ 2147483647 w 68"/>
              <a:gd name="T23" fmla="*/ 2147483647 h 69"/>
              <a:gd name="T24" fmla="*/ 2147483647 w 68"/>
              <a:gd name="T25" fmla="*/ 2147483647 h 69"/>
              <a:gd name="T26" fmla="*/ 2147483647 w 68"/>
              <a:gd name="T27" fmla="*/ 2147483647 h 69"/>
              <a:gd name="T28" fmla="*/ 2147483647 w 68"/>
              <a:gd name="T29" fmla="*/ 2147483647 h 69"/>
              <a:gd name="T30" fmla="*/ 2147483647 w 68"/>
              <a:gd name="T31" fmla="*/ 2147483647 h 69"/>
              <a:gd name="T32" fmla="*/ 2147483647 w 68"/>
              <a:gd name="T33" fmla="*/ 2147483647 h 69"/>
              <a:gd name="T34" fmla="*/ 2147483647 w 68"/>
              <a:gd name="T35" fmla="*/ 2147483647 h 69"/>
              <a:gd name="T36" fmla="*/ 2147483647 w 68"/>
              <a:gd name="T37" fmla="*/ 2147483647 h 69"/>
              <a:gd name="T38" fmla="*/ 2147483647 w 68"/>
              <a:gd name="T39" fmla="*/ 2147483647 h 69"/>
              <a:gd name="T40" fmla="*/ 2147483647 w 68"/>
              <a:gd name="T41" fmla="*/ 2147483647 h 69"/>
              <a:gd name="T42" fmla="*/ 2147483647 w 68"/>
              <a:gd name="T43" fmla="*/ 2147483647 h 69"/>
              <a:gd name="T44" fmla="*/ 0 w 68"/>
              <a:gd name="T45" fmla="*/ 2147483647 h 69"/>
              <a:gd name="T46" fmla="*/ 2147483647 w 68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8"/>
              <a:gd name="T73" fmla="*/ 0 h 69"/>
              <a:gd name="T74" fmla="*/ 68 w 68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8" h="69">
                <a:moveTo>
                  <a:pt x="5" y="31"/>
                </a:moveTo>
                <a:lnTo>
                  <a:pt x="11" y="31"/>
                </a:lnTo>
                <a:lnTo>
                  <a:pt x="20" y="20"/>
                </a:lnTo>
                <a:lnTo>
                  <a:pt x="30" y="17"/>
                </a:lnTo>
                <a:lnTo>
                  <a:pt x="40" y="7"/>
                </a:lnTo>
                <a:lnTo>
                  <a:pt x="43" y="2"/>
                </a:lnTo>
                <a:lnTo>
                  <a:pt x="48" y="7"/>
                </a:lnTo>
                <a:lnTo>
                  <a:pt x="68" y="0"/>
                </a:lnTo>
                <a:lnTo>
                  <a:pt x="68" y="7"/>
                </a:lnTo>
                <a:lnTo>
                  <a:pt x="66" y="17"/>
                </a:lnTo>
                <a:lnTo>
                  <a:pt x="62" y="29"/>
                </a:lnTo>
                <a:lnTo>
                  <a:pt x="61" y="43"/>
                </a:lnTo>
                <a:lnTo>
                  <a:pt x="61" y="58"/>
                </a:lnTo>
                <a:lnTo>
                  <a:pt x="61" y="69"/>
                </a:lnTo>
                <a:lnTo>
                  <a:pt x="52" y="69"/>
                </a:lnTo>
                <a:lnTo>
                  <a:pt x="43" y="63"/>
                </a:lnTo>
                <a:lnTo>
                  <a:pt x="34" y="53"/>
                </a:lnTo>
                <a:lnTo>
                  <a:pt x="25" y="49"/>
                </a:lnTo>
                <a:lnTo>
                  <a:pt x="30" y="63"/>
                </a:lnTo>
                <a:lnTo>
                  <a:pt x="25" y="63"/>
                </a:lnTo>
                <a:lnTo>
                  <a:pt x="20" y="54"/>
                </a:lnTo>
                <a:lnTo>
                  <a:pt x="11" y="45"/>
                </a:lnTo>
                <a:lnTo>
                  <a:pt x="0" y="31"/>
                </a:lnTo>
                <a:lnTo>
                  <a:pt x="5" y="31"/>
                </a:ln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grpSp>
        <p:nvGrpSpPr>
          <p:cNvPr id="11270" name="Group 2"/>
          <p:cNvGrpSpPr>
            <a:grpSpLocks noChangeAspect="1"/>
          </p:cNvGrpSpPr>
          <p:nvPr/>
        </p:nvGrpSpPr>
        <p:grpSpPr bwMode="auto">
          <a:xfrm>
            <a:off x="298763" y="1457741"/>
            <a:ext cx="8303702" cy="4608000"/>
            <a:chOff x="113" y="799"/>
            <a:chExt cx="5534" cy="3071"/>
          </a:xfrm>
        </p:grpSpPr>
        <p:sp>
          <p:nvSpPr>
            <p:cNvPr id="11288" name="Freeform 2175"/>
            <p:cNvSpPr>
              <a:spLocks/>
            </p:cNvSpPr>
            <p:nvPr/>
          </p:nvSpPr>
          <p:spPr bwMode="auto">
            <a:xfrm>
              <a:off x="1726" y="799"/>
              <a:ext cx="477" cy="275"/>
            </a:xfrm>
            <a:custGeom>
              <a:avLst/>
              <a:gdLst>
                <a:gd name="T0" fmla="*/ 218 w 418"/>
                <a:gd name="T1" fmla="*/ 468 h 251"/>
                <a:gd name="T2" fmla="*/ 224 w 418"/>
                <a:gd name="T3" fmla="*/ 450 h 251"/>
                <a:gd name="T4" fmla="*/ 178 w 418"/>
                <a:gd name="T5" fmla="*/ 451 h 251"/>
                <a:gd name="T6" fmla="*/ 40 w 418"/>
                <a:gd name="T7" fmla="*/ 431 h 251"/>
                <a:gd name="T8" fmla="*/ 2 w 418"/>
                <a:gd name="T9" fmla="*/ 402 h 251"/>
                <a:gd name="T10" fmla="*/ 58 w 418"/>
                <a:gd name="T11" fmla="*/ 368 h 251"/>
                <a:gd name="T12" fmla="*/ 108 w 418"/>
                <a:gd name="T13" fmla="*/ 359 h 251"/>
                <a:gd name="T14" fmla="*/ 155 w 418"/>
                <a:gd name="T15" fmla="*/ 335 h 251"/>
                <a:gd name="T16" fmla="*/ 167 w 418"/>
                <a:gd name="T17" fmla="*/ 387 h 251"/>
                <a:gd name="T18" fmla="*/ 264 w 418"/>
                <a:gd name="T19" fmla="*/ 359 h 251"/>
                <a:gd name="T20" fmla="*/ 203 w 418"/>
                <a:gd name="T21" fmla="*/ 362 h 251"/>
                <a:gd name="T22" fmla="*/ 285 w 418"/>
                <a:gd name="T23" fmla="*/ 286 h 251"/>
                <a:gd name="T24" fmla="*/ 324 w 418"/>
                <a:gd name="T25" fmla="*/ 298 h 251"/>
                <a:gd name="T26" fmla="*/ 320 w 418"/>
                <a:gd name="T27" fmla="*/ 276 h 251"/>
                <a:gd name="T28" fmla="*/ 298 w 418"/>
                <a:gd name="T29" fmla="*/ 216 h 251"/>
                <a:gd name="T30" fmla="*/ 345 w 418"/>
                <a:gd name="T31" fmla="*/ 179 h 251"/>
                <a:gd name="T32" fmla="*/ 391 w 418"/>
                <a:gd name="T33" fmla="*/ 225 h 251"/>
                <a:gd name="T34" fmla="*/ 442 w 418"/>
                <a:gd name="T35" fmla="*/ 242 h 251"/>
                <a:gd name="T36" fmla="*/ 407 w 418"/>
                <a:gd name="T37" fmla="*/ 193 h 251"/>
                <a:gd name="T38" fmla="*/ 514 w 418"/>
                <a:gd name="T39" fmla="*/ 185 h 251"/>
                <a:gd name="T40" fmla="*/ 557 w 418"/>
                <a:gd name="T41" fmla="*/ 164 h 251"/>
                <a:gd name="T42" fmla="*/ 550 w 418"/>
                <a:gd name="T43" fmla="*/ 147 h 251"/>
                <a:gd name="T44" fmla="*/ 399 w 418"/>
                <a:gd name="T45" fmla="*/ 169 h 251"/>
                <a:gd name="T46" fmla="*/ 399 w 418"/>
                <a:gd name="T47" fmla="*/ 134 h 251"/>
                <a:gd name="T48" fmla="*/ 412 w 418"/>
                <a:gd name="T49" fmla="*/ 121 h 251"/>
                <a:gd name="T50" fmla="*/ 298 w 418"/>
                <a:gd name="T51" fmla="*/ 115 h 251"/>
                <a:gd name="T52" fmla="*/ 285 w 418"/>
                <a:gd name="T53" fmla="*/ 99 h 251"/>
                <a:gd name="T54" fmla="*/ 304 w 418"/>
                <a:gd name="T55" fmla="*/ 65 h 251"/>
                <a:gd name="T56" fmla="*/ 381 w 418"/>
                <a:gd name="T57" fmla="*/ 43 h 251"/>
                <a:gd name="T58" fmla="*/ 450 w 418"/>
                <a:gd name="T59" fmla="*/ 43 h 251"/>
                <a:gd name="T60" fmla="*/ 477 w 418"/>
                <a:gd name="T61" fmla="*/ 26 h 251"/>
                <a:gd name="T62" fmla="*/ 557 w 418"/>
                <a:gd name="T63" fmla="*/ 26 h 251"/>
                <a:gd name="T64" fmla="*/ 592 w 418"/>
                <a:gd name="T65" fmla="*/ 72 h 251"/>
                <a:gd name="T66" fmla="*/ 640 w 418"/>
                <a:gd name="T67" fmla="*/ 5 h 251"/>
                <a:gd name="T68" fmla="*/ 733 w 418"/>
                <a:gd name="T69" fmla="*/ 55 h 251"/>
                <a:gd name="T70" fmla="*/ 803 w 418"/>
                <a:gd name="T71" fmla="*/ 16 h 251"/>
                <a:gd name="T72" fmla="*/ 836 w 418"/>
                <a:gd name="T73" fmla="*/ 18 h 251"/>
                <a:gd name="T74" fmla="*/ 862 w 418"/>
                <a:gd name="T75" fmla="*/ 37 h 251"/>
                <a:gd name="T76" fmla="*/ 909 w 418"/>
                <a:gd name="T77" fmla="*/ 18 h 251"/>
                <a:gd name="T78" fmla="*/ 971 w 418"/>
                <a:gd name="T79" fmla="*/ 55 h 251"/>
                <a:gd name="T80" fmla="*/ 971 w 418"/>
                <a:gd name="T81" fmla="*/ 72 h 251"/>
                <a:gd name="T82" fmla="*/ 1053 w 418"/>
                <a:gd name="T83" fmla="*/ 121 h 251"/>
                <a:gd name="T84" fmla="*/ 971 w 418"/>
                <a:gd name="T85" fmla="*/ 153 h 251"/>
                <a:gd name="T86" fmla="*/ 825 w 418"/>
                <a:gd name="T87" fmla="*/ 162 h 251"/>
                <a:gd name="T88" fmla="*/ 929 w 418"/>
                <a:gd name="T89" fmla="*/ 169 h 251"/>
                <a:gd name="T90" fmla="*/ 803 w 418"/>
                <a:gd name="T91" fmla="*/ 210 h 251"/>
                <a:gd name="T92" fmla="*/ 723 w 418"/>
                <a:gd name="T93" fmla="*/ 242 h 251"/>
                <a:gd name="T94" fmla="*/ 629 w 418"/>
                <a:gd name="T95" fmla="*/ 279 h 251"/>
                <a:gd name="T96" fmla="*/ 519 w 418"/>
                <a:gd name="T97" fmla="*/ 286 h 251"/>
                <a:gd name="T98" fmla="*/ 428 w 418"/>
                <a:gd name="T99" fmla="*/ 306 h 251"/>
                <a:gd name="T100" fmla="*/ 506 w 418"/>
                <a:gd name="T101" fmla="*/ 331 h 251"/>
                <a:gd name="T102" fmla="*/ 450 w 418"/>
                <a:gd name="T103" fmla="*/ 376 h 251"/>
                <a:gd name="T104" fmla="*/ 370 w 418"/>
                <a:gd name="T105" fmla="*/ 393 h 251"/>
                <a:gd name="T106" fmla="*/ 286 w 418"/>
                <a:gd name="T107" fmla="*/ 402 h 251"/>
                <a:gd name="T108" fmla="*/ 249 w 418"/>
                <a:gd name="T109" fmla="*/ 402 h 251"/>
                <a:gd name="T110" fmla="*/ 333 w 418"/>
                <a:gd name="T111" fmla="*/ 431 h 251"/>
                <a:gd name="T112" fmla="*/ 265 w 418"/>
                <a:gd name="T113" fmla="*/ 477 h 2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18"/>
                <a:gd name="T172" fmla="*/ 0 h 251"/>
                <a:gd name="T173" fmla="*/ 418 w 418"/>
                <a:gd name="T174" fmla="*/ 251 h 2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18" h="251">
                  <a:moveTo>
                    <a:pt x="105" y="251"/>
                  </a:moveTo>
                  <a:lnTo>
                    <a:pt x="86" y="247"/>
                  </a:lnTo>
                  <a:lnTo>
                    <a:pt x="91" y="241"/>
                  </a:lnTo>
                  <a:lnTo>
                    <a:pt x="89" y="237"/>
                  </a:lnTo>
                  <a:lnTo>
                    <a:pt x="81" y="227"/>
                  </a:lnTo>
                  <a:lnTo>
                    <a:pt x="71" y="238"/>
                  </a:lnTo>
                  <a:lnTo>
                    <a:pt x="40" y="237"/>
                  </a:lnTo>
                  <a:lnTo>
                    <a:pt x="16" y="227"/>
                  </a:lnTo>
                  <a:lnTo>
                    <a:pt x="0" y="218"/>
                  </a:lnTo>
                  <a:lnTo>
                    <a:pt x="2" y="213"/>
                  </a:lnTo>
                  <a:lnTo>
                    <a:pt x="11" y="204"/>
                  </a:lnTo>
                  <a:lnTo>
                    <a:pt x="23" y="195"/>
                  </a:lnTo>
                  <a:lnTo>
                    <a:pt x="43" y="204"/>
                  </a:lnTo>
                  <a:lnTo>
                    <a:pt x="43" y="189"/>
                  </a:lnTo>
                  <a:lnTo>
                    <a:pt x="46" y="177"/>
                  </a:lnTo>
                  <a:lnTo>
                    <a:pt x="61" y="177"/>
                  </a:lnTo>
                  <a:lnTo>
                    <a:pt x="63" y="191"/>
                  </a:lnTo>
                  <a:lnTo>
                    <a:pt x="66" y="204"/>
                  </a:lnTo>
                  <a:lnTo>
                    <a:pt x="81" y="204"/>
                  </a:lnTo>
                  <a:lnTo>
                    <a:pt x="104" y="189"/>
                  </a:lnTo>
                  <a:lnTo>
                    <a:pt x="95" y="189"/>
                  </a:lnTo>
                  <a:lnTo>
                    <a:pt x="81" y="191"/>
                  </a:lnTo>
                  <a:lnTo>
                    <a:pt x="100" y="146"/>
                  </a:lnTo>
                  <a:lnTo>
                    <a:pt x="113" y="151"/>
                  </a:lnTo>
                  <a:lnTo>
                    <a:pt x="123" y="166"/>
                  </a:lnTo>
                  <a:lnTo>
                    <a:pt x="128" y="157"/>
                  </a:lnTo>
                  <a:lnTo>
                    <a:pt x="141" y="148"/>
                  </a:lnTo>
                  <a:lnTo>
                    <a:pt x="127" y="146"/>
                  </a:lnTo>
                  <a:lnTo>
                    <a:pt x="121" y="133"/>
                  </a:lnTo>
                  <a:lnTo>
                    <a:pt x="118" y="114"/>
                  </a:lnTo>
                  <a:lnTo>
                    <a:pt x="123" y="95"/>
                  </a:lnTo>
                  <a:lnTo>
                    <a:pt x="137" y="94"/>
                  </a:lnTo>
                  <a:lnTo>
                    <a:pt x="150" y="99"/>
                  </a:lnTo>
                  <a:lnTo>
                    <a:pt x="155" y="119"/>
                  </a:lnTo>
                  <a:lnTo>
                    <a:pt x="159" y="137"/>
                  </a:lnTo>
                  <a:lnTo>
                    <a:pt x="175" y="128"/>
                  </a:lnTo>
                  <a:lnTo>
                    <a:pt x="164" y="115"/>
                  </a:lnTo>
                  <a:lnTo>
                    <a:pt x="161" y="101"/>
                  </a:lnTo>
                  <a:lnTo>
                    <a:pt x="175" y="101"/>
                  </a:lnTo>
                  <a:lnTo>
                    <a:pt x="203" y="99"/>
                  </a:lnTo>
                  <a:lnTo>
                    <a:pt x="236" y="90"/>
                  </a:lnTo>
                  <a:lnTo>
                    <a:pt x="221" y="87"/>
                  </a:lnTo>
                  <a:lnTo>
                    <a:pt x="250" y="67"/>
                  </a:lnTo>
                  <a:lnTo>
                    <a:pt x="218" y="77"/>
                  </a:lnTo>
                  <a:lnTo>
                    <a:pt x="189" y="94"/>
                  </a:lnTo>
                  <a:lnTo>
                    <a:pt x="159" y="90"/>
                  </a:lnTo>
                  <a:lnTo>
                    <a:pt x="141" y="81"/>
                  </a:lnTo>
                  <a:lnTo>
                    <a:pt x="159" y="70"/>
                  </a:lnTo>
                  <a:lnTo>
                    <a:pt x="198" y="63"/>
                  </a:lnTo>
                  <a:lnTo>
                    <a:pt x="164" y="63"/>
                  </a:lnTo>
                  <a:lnTo>
                    <a:pt x="136" y="75"/>
                  </a:lnTo>
                  <a:lnTo>
                    <a:pt x="118" y="61"/>
                  </a:lnTo>
                  <a:lnTo>
                    <a:pt x="178" y="55"/>
                  </a:lnTo>
                  <a:lnTo>
                    <a:pt x="113" y="52"/>
                  </a:lnTo>
                  <a:lnTo>
                    <a:pt x="155" y="40"/>
                  </a:lnTo>
                  <a:lnTo>
                    <a:pt x="121" y="34"/>
                  </a:lnTo>
                  <a:lnTo>
                    <a:pt x="121" y="25"/>
                  </a:lnTo>
                  <a:lnTo>
                    <a:pt x="152" y="23"/>
                  </a:lnTo>
                  <a:lnTo>
                    <a:pt x="173" y="18"/>
                  </a:lnTo>
                  <a:lnTo>
                    <a:pt x="178" y="23"/>
                  </a:lnTo>
                  <a:lnTo>
                    <a:pt x="201" y="29"/>
                  </a:lnTo>
                  <a:lnTo>
                    <a:pt x="189" y="14"/>
                  </a:lnTo>
                  <a:lnTo>
                    <a:pt x="207" y="5"/>
                  </a:lnTo>
                  <a:lnTo>
                    <a:pt x="221" y="14"/>
                  </a:lnTo>
                  <a:lnTo>
                    <a:pt x="218" y="29"/>
                  </a:lnTo>
                  <a:lnTo>
                    <a:pt x="236" y="38"/>
                  </a:lnTo>
                  <a:lnTo>
                    <a:pt x="234" y="18"/>
                  </a:lnTo>
                  <a:lnTo>
                    <a:pt x="254" y="5"/>
                  </a:lnTo>
                  <a:lnTo>
                    <a:pt x="278" y="2"/>
                  </a:lnTo>
                  <a:lnTo>
                    <a:pt x="291" y="29"/>
                  </a:lnTo>
                  <a:lnTo>
                    <a:pt x="292" y="0"/>
                  </a:lnTo>
                  <a:lnTo>
                    <a:pt x="319" y="9"/>
                  </a:lnTo>
                  <a:lnTo>
                    <a:pt x="323" y="29"/>
                  </a:lnTo>
                  <a:lnTo>
                    <a:pt x="332" y="10"/>
                  </a:lnTo>
                  <a:lnTo>
                    <a:pt x="339" y="9"/>
                  </a:lnTo>
                  <a:lnTo>
                    <a:pt x="342" y="20"/>
                  </a:lnTo>
                  <a:lnTo>
                    <a:pt x="348" y="10"/>
                  </a:lnTo>
                  <a:lnTo>
                    <a:pt x="361" y="10"/>
                  </a:lnTo>
                  <a:lnTo>
                    <a:pt x="361" y="23"/>
                  </a:lnTo>
                  <a:lnTo>
                    <a:pt x="386" y="29"/>
                  </a:lnTo>
                  <a:lnTo>
                    <a:pt x="357" y="40"/>
                  </a:lnTo>
                  <a:lnTo>
                    <a:pt x="386" y="38"/>
                  </a:lnTo>
                  <a:lnTo>
                    <a:pt x="407" y="38"/>
                  </a:lnTo>
                  <a:lnTo>
                    <a:pt x="418" y="63"/>
                  </a:lnTo>
                  <a:lnTo>
                    <a:pt x="407" y="72"/>
                  </a:lnTo>
                  <a:lnTo>
                    <a:pt x="386" y="81"/>
                  </a:lnTo>
                  <a:lnTo>
                    <a:pt x="361" y="85"/>
                  </a:lnTo>
                  <a:lnTo>
                    <a:pt x="328" y="85"/>
                  </a:lnTo>
                  <a:lnTo>
                    <a:pt x="339" y="94"/>
                  </a:lnTo>
                  <a:lnTo>
                    <a:pt x="369" y="90"/>
                  </a:lnTo>
                  <a:lnTo>
                    <a:pt x="338" y="105"/>
                  </a:lnTo>
                  <a:lnTo>
                    <a:pt x="319" y="110"/>
                  </a:lnTo>
                  <a:lnTo>
                    <a:pt x="302" y="119"/>
                  </a:lnTo>
                  <a:lnTo>
                    <a:pt x="287" y="128"/>
                  </a:lnTo>
                  <a:lnTo>
                    <a:pt x="271" y="142"/>
                  </a:lnTo>
                  <a:lnTo>
                    <a:pt x="250" y="148"/>
                  </a:lnTo>
                  <a:lnTo>
                    <a:pt x="227" y="153"/>
                  </a:lnTo>
                  <a:lnTo>
                    <a:pt x="207" y="151"/>
                  </a:lnTo>
                  <a:lnTo>
                    <a:pt x="189" y="148"/>
                  </a:lnTo>
                  <a:lnTo>
                    <a:pt x="170" y="162"/>
                  </a:lnTo>
                  <a:lnTo>
                    <a:pt x="189" y="162"/>
                  </a:lnTo>
                  <a:lnTo>
                    <a:pt x="201" y="175"/>
                  </a:lnTo>
                  <a:lnTo>
                    <a:pt x="187" y="189"/>
                  </a:lnTo>
                  <a:lnTo>
                    <a:pt x="178" y="198"/>
                  </a:lnTo>
                  <a:lnTo>
                    <a:pt x="152" y="198"/>
                  </a:lnTo>
                  <a:lnTo>
                    <a:pt x="146" y="207"/>
                  </a:lnTo>
                  <a:lnTo>
                    <a:pt x="136" y="213"/>
                  </a:lnTo>
                  <a:lnTo>
                    <a:pt x="114" y="213"/>
                  </a:lnTo>
                  <a:lnTo>
                    <a:pt x="105" y="198"/>
                  </a:lnTo>
                  <a:lnTo>
                    <a:pt x="98" y="213"/>
                  </a:lnTo>
                  <a:lnTo>
                    <a:pt x="118" y="227"/>
                  </a:lnTo>
                  <a:lnTo>
                    <a:pt x="132" y="227"/>
                  </a:lnTo>
                  <a:lnTo>
                    <a:pt x="118" y="245"/>
                  </a:lnTo>
                  <a:lnTo>
                    <a:pt x="105" y="251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289" name="Freeform 2181"/>
            <p:cNvSpPr>
              <a:spLocks/>
            </p:cNvSpPr>
            <p:nvPr/>
          </p:nvSpPr>
          <p:spPr bwMode="auto">
            <a:xfrm>
              <a:off x="1736" y="830"/>
              <a:ext cx="121" cy="146"/>
            </a:xfrm>
            <a:custGeom>
              <a:avLst/>
              <a:gdLst>
                <a:gd name="T0" fmla="*/ 94 w 106"/>
                <a:gd name="T1" fmla="*/ 256 h 133"/>
                <a:gd name="T2" fmla="*/ 53 w 106"/>
                <a:gd name="T3" fmla="*/ 255 h 133"/>
                <a:gd name="T4" fmla="*/ 35 w 106"/>
                <a:gd name="T5" fmla="*/ 247 h 133"/>
                <a:gd name="T6" fmla="*/ 0 w 106"/>
                <a:gd name="T7" fmla="*/ 229 h 133"/>
                <a:gd name="T8" fmla="*/ 0 w 106"/>
                <a:gd name="T9" fmla="*/ 198 h 133"/>
                <a:gd name="T10" fmla="*/ 35 w 106"/>
                <a:gd name="T11" fmla="*/ 175 h 133"/>
                <a:gd name="T12" fmla="*/ 112 w 106"/>
                <a:gd name="T13" fmla="*/ 182 h 133"/>
                <a:gd name="T14" fmla="*/ 108 w 106"/>
                <a:gd name="T15" fmla="*/ 158 h 133"/>
                <a:gd name="T16" fmla="*/ 40 w 106"/>
                <a:gd name="T17" fmla="*/ 151 h 133"/>
                <a:gd name="T18" fmla="*/ 2 w 106"/>
                <a:gd name="T19" fmla="*/ 146 h 133"/>
                <a:gd name="T20" fmla="*/ 53 w 106"/>
                <a:gd name="T21" fmla="*/ 124 h 133"/>
                <a:gd name="T22" fmla="*/ 2 w 106"/>
                <a:gd name="T23" fmla="*/ 124 h 133"/>
                <a:gd name="T24" fmla="*/ 35 w 106"/>
                <a:gd name="T25" fmla="*/ 83 h 133"/>
                <a:gd name="T26" fmla="*/ 73 w 106"/>
                <a:gd name="T27" fmla="*/ 100 h 133"/>
                <a:gd name="T28" fmla="*/ 108 w 106"/>
                <a:gd name="T29" fmla="*/ 83 h 133"/>
                <a:gd name="T30" fmla="*/ 73 w 106"/>
                <a:gd name="T31" fmla="*/ 83 h 133"/>
                <a:gd name="T32" fmla="*/ 53 w 106"/>
                <a:gd name="T33" fmla="*/ 65 h 133"/>
                <a:gd name="T34" fmla="*/ 86 w 106"/>
                <a:gd name="T35" fmla="*/ 53 h 133"/>
                <a:gd name="T36" fmla="*/ 129 w 106"/>
                <a:gd name="T37" fmla="*/ 60 h 133"/>
                <a:gd name="T38" fmla="*/ 144 w 106"/>
                <a:gd name="T39" fmla="*/ 53 h 133"/>
                <a:gd name="T40" fmla="*/ 129 w 106"/>
                <a:gd name="T41" fmla="*/ 38 h 133"/>
                <a:gd name="T42" fmla="*/ 159 w 106"/>
                <a:gd name="T43" fmla="*/ 26 h 133"/>
                <a:gd name="T44" fmla="*/ 208 w 106"/>
                <a:gd name="T45" fmla="*/ 0 h 133"/>
                <a:gd name="T46" fmla="*/ 239 w 106"/>
                <a:gd name="T47" fmla="*/ 20 h 133"/>
                <a:gd name="T48" fmla="*/ 224 w 106"/>
                <a:gd name="T49" fmla="*/ 44 h 133"/>
                <a:gd name="T50" fmla="*/ 224 w 106"/>
                <a:gd name="T51" fmla="*/ 78 h 133"/>
                <a:gd name="T52" fmla="*/ 239 w 106"/>
                <a:gd name="T53" fmla="*/ 91 h 133"/>
                <a:gd name="T54" fmla="*/ 232 w 106"/>
                <a:gd name="T55" fmla="*/ 119 h 133"/>
                <a:gd name="T56" fmla="*/ 251 w 106"/>
                <a:gd name="T57" fmla="*/ 135 h 133"/>
                <a:gd name="T58" fmla="*/ 224 w 106"/>
                <a:gd name="T59" fmla="*/ 175 h 133"/>
                <a:gd name="T60" fmla="*/ 251 w 106"/>
                <a:gd name="T61" fmla="*/ 164 h 133"/>
                <a:gd name="T62" fmla="*/ 267 w 106"/>
                <a:gd name="T63" fmla="*/ 199 h 133"/>
                <a:gd name="T64" fmla="*/ 247 w 106"/>
                <a:gd name="T65" fmla="*/ 199 h 133"/>
                <a:gd name="T66" fmla="*/ 208 w 106"/>
                <a:gd name="T67" fmla="*/ 212 h 133"/>
                <a:gd name="T68" fmla="*/ 167 w 106"/>
                <a:gd name="T69" fmla="*/ 225 h 133"/>
                <a:gd name="T70" fmla="*/ 182 w 106"/>
                <a:gd name="T71" fmla="*/ 198 h 133"/>
                <a:gd name="T72" fmla="*/ 147 w 106"/>
                <a:gd name="T73" fmla="*/ 212 h 133"/>
                <a:gd name="T74" fmla="*/ 144 w 106"/>
                <a:gd name="T75" fmla="*/ 234 h 133"/>
                <a:gd name="T76" fmla="*/ 122 w 106"/>
                <a:gd name="T77" fmla="*/ 238 h 133"/>
                <a:gd name="T78" fmla="*/ 94 w 106"/>
                <a:gd name="T79" fmla="*/ 256 h 1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"/>
                <a:gd name="T121" fmla="*/ 0 h 133"/>
                <a:gd name="T122" fmla="*/ 106 w 106"/>
                <a:gd name="T123" fmla="*/ 133 h 1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" h="133">
                  <a:moveTo>
                    <a:pt x="37" y="133"/>
                  </a:moveTo>
                  <a:lnTo>
                    <a:pt x="21" y="132"/>
                  </a:lnTo>
                  <a:lnTo>
                    <a:pt x="14" y="128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14" y="90"/>
                  </a:lnTo>
                  <a:lnTo>
                    <a:pt x="45" y="96"/>
                  </a:lnTo>
                  <a:lnTo>
                    <a:pt x="43" y="81"/>
                  </a:lnTo>
                  <a:lnTo>
                    <a:pt x="16" y="79"/>
                  </a:lnTo>
                  <a:lnTo>
                    <a:pt x="2" y="76"/>
                  </a:lnTo>
                  <a:lnTo>
                    <a:pt x="21" y="65"/>
                  </a:lnTo>
                  <a:lnTo>
                    <a:pt x="2" y="65"/>
                  </a:lnTo>
                  <a:lnTo>
                    <a:pt x="14" y="43"/>
                  </a:lnTo>
                  <a:lnTo>
                    <a:pt x="29" y="52"/>
                  </a:lnTo>
                  <a:lnTo>
                    <a:pt x="43" y="43"/>
                  </a:lnTo>
                  <a:lnTo>
                    <a:pt x="29" y="43"/>
                  </a:lnTo>
                  <a:lnTo>
                    <a:pt x="21" y="34"/>
                  </a:lnTo>
                  <a:lnTo>
                    <a:pt x="34" y="27"/>
                  </a:lnTo>
                  <a:lnTo>
                    <a:pt x="52" y="32"/>
                  </a:lnTo>
                  <a:lnTo>
                    <a:pt x="57" y="27"/>
                  </a:lnTo>
                  <a:lnTo>
                    <a:pt x="52" y="20"/>
                  </a:lnTo>
                  <a:lnTo>
                    <a:pt x="63" y="14"/>
                  </a:lnTo>
                  <a:lnTo>
                    <a:pt x="82" y="0"/>
                  </a:lnTo>
                  <a:lnTo>
                    <a:pt x="95" y="11"/>
                  </a:lnTo>
                  <a:lnTo>
                    <a:pt x="89" y="23"/>
                  </a:lnTo>
                  <a:lnTo>
                    <a:pt x="89" y="41"/>
                  </a:lnTo>
                  <a:lnTo>
                    <a:pt x="95" y="47"/>
                  </a:lnTo>
                  <a:lnTo>
                    <a:pt x="92" y="61"/>
                  </a:lnTo>
                  <a:lnTo>
                    <a:pt x="100" y="70"/>
                  </a:lnTo>
                  <a:lnTo>
                    <a:pt x="89" y="90"/>
                  </a:lnTo>
                  <a:lnTo>
                    <a:pt x="100" y="86"/>
                  </a:lnTo>
                  <a:lnTo>
                    <a:pt x="106" y="104"/>
                  </a:lnTo>
                  <a:lnTo>
                    <a:pt x="97" y="104"/>
                  </a:lnTo>
                  <a:lnTo>
                    <a:pt x="82" y="110"/>
                  </a:lnTo>
                  <a:lnTo>
                    <a:pt x="66" y="117"/>
                  </a:lnTo>
                  <a:lnTo>
                    <a:pt x="72" y="103"/>
                  </a:lnTo>
                  <a:lnTo>
                    <a:pt x="59" y="110"/>
                  </a:lnTo>
                  <a:lnTo>
                    <a:pt x="57" y="122"/>
                  </a:lnTo>
                  <a:lnTo>
                    <a:pt x="48" y="12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290" name="Freeform 2282"/>
            <p:cNvSpPr>
              <a:spLocks/>
            </p:cNvSpPr>
            <p:nvPr/>
          </p:nvSpPr>
          <p:spPr bwMode="auto">
            <a:xfrm>
              <a:off x="1962" y="846"/>
              <a:ext cx="715" cy="768"/>
            </a:xfrm>
            <a:custGeom>
              <a:avLst/>
              <a:gdLst>
                <a:gd name="T0" fmla="*/ 649 w 626"/>
                <a:gd name="T1" fmla="*/ 2210 h 701"/>
                <a:gd name="T2" fmla="*/ 423 w 626"/>
                <a:gd name="T3" fmla="*/ 1659 h 701"/>
                <a:gd name="T4" fmla="*/ 716 w 626"/>
                <a:gd name="T5" fmla="*/ 1431 h 701"/>
                <a:gd name="T6" fmla="*/ 535 w 626"/>
                <a:gd name="T7" fmla="*/ 1283 h 701"/>
                <a:gd name="T8" fmla="*/ 587 w 626"/>
                <a:gd name="T9" fmla="*/ 853 h 701"/>
                <a:gd name="T10" fmla="*/ 211 w 626"/>
                <a:gd name="T11" fmla="*/ 760 h 701"/>
                <a:gd name="T12" fmla="*/ 25 w 626"/>
                <a:gd name="T13" fmla="*/ 730 h 701"/>
                <a:gd name="T14" fmla="*/ 29 w 626"/>
                <a:gd name="T15" fmla="*/ 689 h 701"/>
                <a:gd name="T16" fmla="*/ 25 w 626"/>
                <a:gd name="T17" fmla="*/ 633 h 701"/>
                <a:gd name="T18" fmla="*/ 272 w 626"/>
                <a:gd name="T19" fmla="*/ 622 h 701"/>
                <a:gd name="T20" fmla="*/ 104 w 626"/>
                <a:gd name="T21" fmla="*/ 591 h 701"/>
                <a:gd name="T22" fmla="*/ 128 w 626"/>
                <a:gd name="T23" fmla="*/ 469 h 701"/>
                <a:gd name="T24" fmla="*/ 400 w 626"/>
                <a:gd name="T25" fmla="*/ 437 h 701"/>
                <a:gd name="T26" fmla="*/ 635 w 626"/>
                <a:gd name="T27" fmla="*/ 382 h 701"/>
                <a:gd name="T28" fmla="*/ 737 w 626"/>
                <a:gd name="T29" fmla="*/ 341 h 701"/>
                <a:gd name="T30" fmla="*/ 535 w 626"/>
                <a:gd name="T31" fmla="*/ 341 h 701"/>
                <a:gd name="T32" fmla="*/ 790 w 626"/>
                <a:gd name="T33" fmla="*/ 233 h 701"/>
                <a:gd name="T34" fmla="*/ 900 w 626"/>
                <a:gd name="T35" fmla="*/ 202 h 701"/>
                <a:gd name="T36" fmla="*/ 1103 w 626"/>
                <a:gd name="T37" fmla="*/ 137 h 701"/>
                <a:gd name="T38" fmla="*/ 1269 w 626"/>
                <a:gd name="T39" fmla="*/ 237 h 701"/>
                <a:gd name="T40" fmla="*/ 1637 w 626"/>
                <a:gd name="T41" fmla="*/ 202 h 701"/>
                <a:gd name="T42" fmla="*/ 1795 w 626"/>
                <a:gd name="T43" fmla="*/ 168 h 701"/>
                <a:gd name="T44" fmla="*/ 1979 w 626"/>
                <a:gd name="T45" fmla="*/ 165 h 701"/>
                <a:gd name="T46" fmla="*/ 2110 w 626"/>
                <a:gd name="T47" fmla="*/ 114 h 701"/>
                <a:gd name="T48" fmla="*/ 2011 w 626"/>
                <a:gd name="T49" fmla="*/ 65 h 701"/>
                <a:gd name="T50" fmla="*/ 2550 w 626"/>
                <a:gd name="T51" fmla="*/ 0 h 701"/>
                <a:gd name="T52" fmla="*/ 2738 w 626"/>
                <a:gd name="T53" fmla="*/ 88 h 701"/>
                <a:gd name="T54" fmla="*/ 2561 w 626"/>
                <a:gd name="T55" fmla="*/ 114 h 701"/>
                <a:gd name="T56" fmla="*/ 3002 w 626"/>
                <a:gd name="T57" fmla="*/ 165 h 701"/>
                <a:gd name="T58" fmla="*/ 2955 w 626"/>
                <a:gd name="T59" fmla="*/ 233 h 701"/>
                <a:gd name="T60" fmla="*/ 2403 w 626"/>
                <a:gd name="T61" fmla="*/ 290 h 701"/>
                <a:gd name="T62" fmla="*/ 2874 w 626"/>
                <a:gd name="T63" fmla="*/ 302 h 701"/>
                <a:gd name="T64" fmla="*/ 2922 w 626"/>
                <a:gd name="T65" fmla="*/ 279 h 701"/>
                <a:gd name="T66" fmla="*/ 2853 w 626"/>
                <a:gd name="T67" fmla="*/ 469 h 701"/>
                <a:gd name="T68" fmla="*/ 3135 w 626"/>
                <a:gd name="T69" fmla="*/ 319 h 701"/>
                <a:gd name="T70" fmla="*/ 3404 w 626"/>
                <a:gd name="T71" fmla="*/ 311 h 701"/>
                <a:gd name="T72" fmla="*/ 3404 w 626"/>
                <a:gd name="T73" fmla="*/ 437 h 701"/>
                <a:gd name="T74" fmla="*/ 3231 w 626"/>
                <a:gd name="T75" fmla="*/ 478 h 701"/>
                <a:gd name="T76" fmla="*/ 3054 w 626"/>
                <a:gd name="T77" fmla="*/ 563 h 701"/>
                <a:gd name="T78" fmla="*/ 3109 w 626"/>
                <a:gd name="T79" fmla="*/ 633 h 701"/>
                <a:gd name="T80" fmla="*/ 3002 w 626"/>
                <a:gd name="T81" fmla="*/ 833 h 701"/>
                <a:gd name="T82" fmla="*/ 2890 w 626"/>
                <a:gd name="T83" fmla="*/ 932 h 701"/>
                <a:gd name="T84" fmla="*/ 2890 w 626"/>
                <a:gd name="T85" fmla="*/ 1226 h 701"/>
                <a:gd name="T86" fmla="*/ 2581 w 626"/>
                <a:gd name="T87" fmla="*/ 1283 h 701"/>
                <a:gd name="T88" fmla="*/ 2641 w 626"/>
                <a:gd name="T89" fmla="*/ 1489 h 701"/>
                <a:gd name="T90" fmla="*/ 2512 w 626"/>
                <a:gd name="T91" fmla="*/ 1407 h 701"/>
                <a:gd name="T92" fmla="*/ 2403 w 626"/>
                <a:gd name="T93" fmla="*/ 1384 h 701"/>
                <a:gd name="T94" fmla="*/ 2265 w 626"/>
                <a:gd name="T95" fmla="*/ 1475 h 701"/>
                <a:gd name="T96" fmla="*/ 2682 w 626"/>
                <a:gd name="T97" fmla="*/ 1508 h 701"/>
                <a:gd name="T98" fmla="*/ 2011 w 626"/>
                <a:gd name="T99" fmla="*/ 1647 h 701"/>
                <a:gd name="T100" fmla="*/ 1769 w 626"/>
                <a:gd name="T101" fmla="*/ 1739 h 701"/>
                <a:gd name="T102" fmla="*/ 1512 w 626"/>
                <a:gd name="T103" fmla="*/ 1758 h 701"/>
                <a:gd name="T104" fmla="*/ 1282 w 626"/>
                <a:gd name="T105" fmla="*/ 1905 h 701"/>
                <a:gd name="T106" fmla="*/ 924 w 626"/>
                <a:gd name="T107" fmla="*/ 2295 h 7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6"/>
                <a:gd name="T163" fmla="*/ 0 h 701"/>
                <a:gd name="T164" fmla="*/ 626 w 626"/>
                <a:gd name="T165" fmla="*/ 701 h 7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6" h="701">
                  <a:moveTo>
                    <a:pt x="164" y="701"/>
                  </a:moveTo>
                  <a:lnTo>
                    <a:pt x="154" y="697"/>
                  </a:lnTo>
                  <a:lnTo>
                    <a:pt x="135" y="674"/>
                  </a:lnTo>
                  <a:lnTo>
                    <a:pt x="116" y="674"/>
                  </a:lnTo>
                  <a:lnTo>
                    <a:pt x="102" y="654"/>
                  </a:lnTo>
                  <a:lnTo>
                    <a:pt x="84" y="605"/>
                  </a:lnTo>
                  <a:lnTo>
                    <a:pt x="79" y="549"/>
                  </a:lnTo>
                  <a:lnTo>
                    <a:pt x="75" y="506"/>
                  </a:lnTo>
                  <a:lnTo>
                    <a:pt x="90" y="473"/>
                  </a:lnTo>
                  <a:lnTo>
                    <a:pt x="109" y="470"/>
                  </a:lnTo>
                  <a:lnTo>
                    <a:pt x="125" y="461"/>
                  </a:lnTo>
                  <a:lnTo>
                    <a:pt x="127" y="436"/>
                  </a:lnTo>
                  <a:lnTo>
                    <a:pt x="102" y="412"/>
                  </a:lnTo>
                  <a:lnTo>
                    <a:pt x="135" y="426"/>
                  </a:lnTo>
                  <a:lnTo>
                    <a:pt x="118" y="397"/>
                  </a:lnTo>
                  <a:lnTo>
                    <a:pt x="95" y="392"/>
                  </a:lnTo>
                  <a:lnTo>
                    <a:pt x="102" y="374"/>
                  </a:lnTo>
                  <a:lnTo>
                    <a:pt x="118" y="361"/>
                  </a:lnTo>
                  <a:lnTo>
                    <a:pt x="113" y="285"/>
                  </a:lnTo>
                  <a:lnTo>
                    <a:pt x="104" y="260"/>
                  </a:lnTo>
                  <a:lnTo>
                    <a:pt x="80" y="246"/>
                  </a:lnTo>
                  <a:lnTo>
                    <a:pt x="61" y="237"/>
                  </a:lnTo>
                  <a:lnTo>
                    <a:pt x="43" y="242"/>
                  </a:lnTo>
                  <a:lnTo>
                    <a:pt x="38" y="233"/>
                  </a:lnTo>
                  <a:lnTo>
                    <a:pt x="27" y="231"/>
                  </a:lnTo>
                  <a:lnTo>
                    <a:pt x="29" y="246"/>
                  </a:lnTo>
                  <a:lnTo>
                    <a:pt x="11" y="237"/>
                  </a:lnTo>
                  <a:lnTo>
                    <a:pt x="4" y="223"/>
                  </a:lnTo>
                  <a:lnTo>
                    <a:pt x="14" y="218"/>
                  </a:lnTo>
                  <a:lnTo>
                    <a:pt x="27" y="214"/>
                  </a:lnTo>
                  <a:lnTo>
                    <a:pt x="18" y="214"/>
                  </a:lnTo>
                  <a:lnTo>
                    <a:pt x="5" y="210"/>
                  </a:lnTo>
                  <a:lnTo>
                    <a:pt x="18" y="203"/>
                  </a:lnTo>
                  <a:lnTo>
                    <a:pt x="14" y="199"/>
                  </a:lnTo>
                  <a:lnTo>
                    <a:pt x="0" y="204"/>
                  </a:lnTo>
                  <a:lnTo>
                    <a:pt x="4" y="194"/>
                  </a:lnTo>
                  <a:lnTo>
                    <a:pt x="27" y="194"/>
                  </a:lnTo>
                  <a:lnTo>
                    <a:pt x="52" y="203"/>
                  </a:lnTo>
                  <a:lnTo>
                    <a:pt x="61" y="186"/>
                  </a:lnTo>
                  <a:lnTo>
                    <a:pt x="48" y="190"/>
                  </a:lnTo>
                  <a:lnTo>
                    <a:pt x="34" y="190"/>
                  </a:lnTo>
                  <a:lnTo>
                    <a:pt x="20" y="184"/>
                  </a:lnTo>
                  <a:lnTo>
                    <a:pt x="29" y="181"/>
                  </a:lnTo>
                  <a:lnTo>
                    <a:pt x="18" y="179"/>
                  </a:lnTo>
                  <a:lnTo>
                    <a:pt x="5" y="170"/>
                  </a:lnTo>
                  <a:lnTo>
                    <a:pt x="0" y="161"/>
                  </a:lnTo>
                  <a:lnTo>
                    <a:pt x="5" y="146"/>
                  </a:lnTo>
                  <a:lnTo>
                    <a:pt x="23" y="143"/>
                  </a:lnTo>
                  <a:lnTo>
                    <a:pt x="38" y="143"/>
                  </a:lnTo>
                  <a:lnTo>
                    <a:pt x="55" y="141"/>
                  </a:lnTo>
                  <a:lnTo>
                    <a:pt x="55" y="138"/>
                  </a:lnTo>
                  <a:lnTo>
                    <a:pt x="71" y="134"/>
                  </a:lnTo>
                  <a:lnTo>
                    <a:pt x="84" y="134"/>
                  </a:lnTo>
                  <a:lnTo>
                    <a:pt x="90" y="138"/>
                  </a:lnTo>
                  <a:lnTo>
                    <a:pt x="109" y="127"/>
                  </a:lnTo>
                  <a:lnTo>
                    <a:pt x="113" y="118"/>
                  </a:lnTo>
                  <a:lnTo>
                    <a:pt x="125" y="114"/>
                  </a:lnTo>
                  <a:lnTo>
                    <a:pt x="116" y="108"/>
                  </a:lnTo>
                  <a:lnTo>
                    <a:pt x="131" y="105"/>
                  </a:lnTo>
                  <a:lnTo>
                    <a:pt x="131" y="103"/>
                  </a:lnTo>
                  <a:lnTo>
                    <a:pt x="125" y="105"/>
                  </a:lnTo>
                  <a:lnTo>
                    <a:pt x="107" y="108"/>
                  </a:lnTo>
                  <a:lnTo>
                    <a:pt x="104" y="103"/>
                  </a:lnTo>
                  <a:lnTo>
                    <a:pt x="95" y="103"/>
                  </a:lnTo>
                  <a:lnTo>
                    <a:pt x="98" y="96"/>
                  </a:lnTo>
                  <a:lnTo>
                    <a:pt x="107" y="91"/>
                  </a:lnTo>
                  <a:lnTo>
                    <a:pt x="127" y="80"/>
                  </a:lnTo>
                  <a:lnTo>
                    <a:pt x="140" y="71"/>
                  </a:lnTo>
                  <a:lnTo>
                    <a:pt x="154" y="67"/>
                  </a:lnTo>
                  <a:lnTo>
                    <a:pt x="155" y="80"/>
                  </a:lnTo>
                  <a:lnTo>
                    <a:pt x="159" y="80"/>
                  </a:lnTo>
                  <a:lnTo>
                    <a:pt x="159" y="62"/>
                  </a:lnTo>
                  <a:lnTo>
                    <a:pt x="168" y="62"/>
                  </a:lnTo>
                  <a:lnTo>
                    <a:pt x="173" y="71"/>
                  </a:lnTo>
                  <a:lnTo>
                    <a:pt x="182" y="67"/>
                  </a:lnTo>
                  <a:lnTo>
                    <a:pt x="196" y="42"/>
                  </a:lnTo>
                  <a:lnTo>
                    <a:pt x="207" y="44"/>
                  </a:lnTo>
                  <a:lnTo>
                    <a:pt x="207" y="57"/>
                  </a:lnTo>
                  <a:lnTo>
                    <a:pt x="221" y="72"/>
                  </a:lnTo>
                  <a:lnTo>
                    <a:pt x="225" y="72"/>
                  </a:lnTo>
                  <a:lnTo>
                    <a:pt x="214" y="38"/>
                  </a:lnTo>
                  <a:lnTo>
                    <a:pt x="266" y="33"/>
                  </a:lnTo>
                  <a:lnTo>
                    <a:pt x="268" y="52"/>
                  </a:lnTo>
                  <a:lnTo>
                    <a:pt x="291" y="62"/>
                  </a:lnTo>
                  <a:lnTo>
                    <a:pt x="295" y="58"/>
                  </a:lnTo>
                  <a:lnTo>
                    <a:pt x="291" y="44"/>
                  </a:lnTo>
                  <a:lnTo>
                    <a:pt x="296" y="33"/>
                  </a:lnTo>
                  <a:lnTo>
                    <a:pt x="319" y="52"/>
                  </a:lnTo>
                  <a:lnTo>
                    <a:pt x="334" y="76"/>
                  </a:lnTo>
                  <a:lnTo>
                    <a:pt x="341" y="71"/>
                  </a:lnTo>
                  <a:lnTo>
                    <a:pt x="337" y="58"/>
                  </a:lnTo>
                  <a:lnTo>
                    <a:pt x="352" y="51"/>
                  </a:lnTo>
                  <a:lnTo>
                    <a:pt x="361" y="57"/>
                  </a:lnTo>
                  <a:lnTo>
                    <a:pt x="364" y="57"/>
                  </a:lnTo>
                  <a:lnTo>
                    <a:pt x="346" y="27"/>
                  </a:lnTo>
                  <a:lnTo>
                    <a:pt x="375" y="35"/>
                  </a:lnTo>
                  <a:lnTo>
                    <a:pt x="389" y="51"/>
                  </a:lnTo>
                  <a:lnTo>
                    <a:pt x="389" y="38"/>
                  </a:lnTo>
                  <a:lnTo>
                    <a:pt x="380" y="27"/>
                  </a:lnTo>
                  <a:lnTo>
                    <a:pt x="357" y="20"/>
                  </a:lnTo>
                  <a:lnTo>
                    <a:pt x="352" y="6"/>
                  </a:lnTo>
                  <a:lnTo>
                    <a:pt x="361" y="6"/>
                  </a:lnTo>
                  <a:lnTo>
                    <a:pt x="412" y="6"/>
                  </a:lnTo>
                  <a:lnTo>
                    <a:pt x="453" y="0"/>
                  </a:lnTo>
                  <a:lnTo>
                    <a:pt x="496" y="9"/>
                  </a:lnTo>
                  <a:lnTo>
                    <a:pt x="519" y="20"/>
                  </a:lnTo>
                  <a:lnTo>
                    <a:pt x="510" y="27"/>
                  </a:lnTo>
                  <a:lnTo>
                    <a:pt x="487" y="27"/>
                  </a:lnTo>
                  <a:lnTo>
                    <a:pt x="459" y="29"/>
                  </a:lnTo>
                  <a:lnTo>
                    <a:pt x="439" y="33"/>
                  </a:lnTo>
                  <a:lnTo>
                    <a:pt x="427" y="42"/>
                  </a:lnTo>
                  <a:lnTo>
                    <a:pt x="455" y="35"/>
                  </a:lnTo>
                  <a:lnTo>
                    <a:pt x="493" y="35"/>
                  </a:lnTo>
                  <a:lnTo>
                    <a:pt x="525" y="33"/>
                  </a:lnTo>
                  <a:lnTo>
                    <a:pt x="525" y="47"/>
                  </a:lnTo>
                  <a:lnTo>
                    <a:pt x="533" y="51"/>
                  </a:lnTo>
                  <a:lnTo>
                    <a:pt x="557" y="58"/>
                  </a:lnTo>
                  <a:lnTo>
                    <a:pt x="543" y="67"/>
                  </a:lnTo>
                  <a:lnTo>
                    <a:pt x="537" y="71"/>
                  </a:lnTo>
                  <a:lnTo>
                    <a:pt x="525" y="71"/>
                  </a:lnTo>
                  <a:lnTo>
                    <a:pt x="516" y="76"/>
                  </a:lnTo>
                  <a:lnTo>
                    <a:pt x="500" y="72"/>
                  </a:lnTo>
                  <a:lnTo>
                    <a:pt x="469" y="72"/>
                  </a:lnTo>
                  <a:lnTo>
                    <a:pt x="427" y="89"/>
                  </a:lnTo>
                  <a:lnTo>
                    <a:pt x="430" y="91"/>
                  </a:lnTo>
                  <a:lnTo>
                    <a:pt x="469" y="82"/>
                  </a:lnTo>
                  <a:lnTo>
                    <a:pt x="507" y="82"/>
                  </a:lnTo>
                  <a:lnTo>
                    <a:pt x="510" y="91"/>
                  </a:lnTo>
                  <a:lnTo>
                    <a:pt x="487" y="103"/>
                  </a:lnTo>
                  <a:lnTo>
                    <a:pt x="493" y="108"/>
                  </a:lnTo>
                  <a:lnTo>
                    <a:pt x="516" y="99"/>
                  </a:lnTo>
                  <a:lnTo>
                    <a:pt x="519" y="85"/>
                  </a:lnTo>
                  <a:lnTo>
                    <a:pt x="539" y="82"/>
                  </a:lnTo>
                  <a:lnTo>
                    <a:pt x="539" y="91"/>
                  </a:lnTo>
                  <a:lnTo>
                    <a:pt x="530" y="118"/>
                  </a:lnTo>
                  <a:lnTo>
                    <a:pt x="507" y="143"/>
                  </a:lnTo>
                  <a:lnTo>
                    <a:pt x="523" y="132"/>
                  </a:lnTo>
                  <a:lnTo>
                    <a:pt x="543" y="118"/>
                  </a:lnTo>
                  <a:lnTo>
                    <a:pt x="552" y="103"/>
                  </a:lnTo>
                  <a:lnTo>
                    <a:pt x="557" y="99"/>
                  </a:lnTo>
                  <a:lnTo>
                    <a:pt x="557" y="111"/>
                  </a:lnTo>
                  <a:lnTo>
                    <a:pt x="574" y="111"/>
                  </a:lnTo>
                  <a:lnTo>
                    <a:pt x="582" y="99"/>
                  </a:lnTo>
                  <a:lnTo>
                    <a:pt x="605" y="94"/>
                  </a:lnTo>
                  <a:lnTo>
                    <a:pt x="626" y="105"/>
                  </a:lnTo>
                  <a:lnTo>
                    <a:pt x="623" y="118"/>
                  </a:lnTo>
                  <a:lnTo>
                    <a:pt x="603" y="128"/>
                  </a:lnTo>
                  <a:lnTo>
                    <a:pt x="605" y="134"/>
                  </a:lnTo>
                  <a:lnTo>
                    <a:pt x="589" y="141"/>
                  </a:lnTo>
                  <a:lnTo>
                    <a:pt x="567" y="143"/>
                  </a:lnTo>
                  <a:lnTo>
                    <a:pt x="552" y="143"/>
                  </a:lnTo>
                  <a:lnTo>
                    <a:pt x="574" y="146"/>
                  </a:lnTo>
                  <a:lnTo>
                    <a:pt x="589" y="146"/>
                  </a:lnTo>
                  <a:lnTo>
                    <a:pt x="580" y="161"/>
                  </a:lnTo>
                  <a:lnTo>
                    <a:pt x="552" y="156"/>
                  </a:lnTo>
                  <a:lnTo>
                    <a:pt x="543" y="172"/>
                  </a:lnTo>
                  <a:lnTo>
                    <a:pt x="543" y="175"/>
                  </a:lnTo>
                  <a:lnTo>
                    <a:pt x="553" y="166"/>
                  </a:lnTo>
                  <a:lnTo>
                    <a:pt x="574" y="166"/>
                  </a:lnTo>
                  <a:lnTo>
                    <a:pt x="552" y="194"/>
                  </a:lnTo>
                  <a:lnTo>
                    <a:pt x="530" y="214"/>
                  </a:lnTo>
                  <a:lnTo>
                    <a:pt x="529" y="237"/>
                  </a:lnTo>
                  <a:lnTo>
                    <a:pt x="543" y="251"/>
                  </a:lnTo>
                  <a:lnTo>
                    <a:pt x="533" y="255"/>
                  </a:lnTo>
                  <a:lnTo>
                    <a:pt x="544" y="257"/>
                  </a:lnTo>
                  <a:lnTo>
                    <a:pt x="548" y="278"/>
                  </a:lnTo>
                  <a:lnTo>
                    <a:pt x="523" y="271"/>
                  </a:lnTo>
                  <a:lnTo>
                    <a:pt x="514" y="284"/>
                  </a:lnTo>
                  <a:lnTo>
                    <a:pt x="529" y="289"/>
                  </a:lnTo>
                  <a:lnTo>
                    <a:pt x="530" y="322"/>
                  </a:lnTo>
                  <a:lnTo>
                    <a:pt x="529" y="350"/>
                  </a:lnTo>
                  <a:lnTo>
                    <a:pt x="514" y="374"/>
                  </a:lnTo>
                  <a:lnTo>
                    <a:pt x="491" y="380"/>
                  </a:lnTo>
                  <a:lnTo>
                    <a:pt x="473" y="370"/>
                  </a:lnTo>
                  <a:lnTo>
                    <a:pt x="453" y="377"/>
                  </a:lnTo>
                  <a:lnTo>
                    <a:pt x="459" y="392"/>
                  </a:lnTo>
                  <a:lnTo>
                    <a:pt x="477" y="416"/>
                  </a:lnTo>
                  <a:lnTo>
                    <a:pt x="485" y="426"/>
                  </a:lnTo>
                  <a:lnTo>
                    <a:pt x="485" y="450"/>
                  </a:lnTo>
                  <a:lnTo>
                    <a:pt x="469" y="454"/>
                  </a:lnTo>
                  <a:lnTo>
                    <a:pt x="468" y="454"/>
                  </a:lnTo>
                  <a:lnTo>
                    <a:pt x="455" y="446"/>
                  </a:lnTo>
                  <a:lnTo>
                    <a:pt x="455" y="437"/>
                  </a:lnTo>
                  <a:lnTo>
                    <a:pt x="446" y="430"/>
                  </a:lnTo>
                  <a:lnTo>
                    <a:pt x="432" y="421"/>
                  </a:lnTo>
                  <a:lnTo>
                    <a:pt x="412" y="406"/>
                  </a:lnTo>
                  <a:lnTo>
                    <a:pt x="409" y="412"/>
                  </a:lnTo>
                  <a:lnTo>
                    <a:pt x="427" y="423"/>
                  </a:lnTo>
                  <a:lnTo>
                    <a:pt x="441" y="432"/>
                  </a:lnTo>
                  <a:lnTo>
                    <a:pt x="416" y="436"/>
                  </a:lnTo>
                  <a:lnTo>
                    <a:pt x="407" y="444"/>
                  </a:lnTo>
                  <a:lnTo>
                    <a:pt x="403" y="450"/>
                  </a:lnTo>
                  <a:lnTo>
                    <a:pt x="427" y="450"/>
                  </a:lnTo>
                  <a:lnTo>
                    <a:pt x="398" y="455"/>
                  </a:lnTo>
                  <a:lnTo>
                    <a:pt x="439" y="454"/>
                  </a:lnTo>
                  <a:lnTo>
                    <a:pt x="477" y="461"/>
                  </a:lnTo>
                  <a:lnTo>
                    <a:pt x="462" y="470"/>
                  </a:lnTo>
                  <a:lnTo>
                    <a:pt x="425" y="491"/>
                  </a:lnTo>
                  <a:lnTo>
                    <a:pt x="389" y="497"/>
                  </a:lnTo>
                  <a:lnTo>
                    <a:pt x="357" y="502"/>
                  </a:lnTo>
                  <a:lnTo>
                    <a:pt x="346" y="491"/>
                  </a:lnTo>
                  <a:lnTo>
                    <a:pt x="350" y="506"/>
                  </a:lnTo>
                  <a:lnTo>
                    <a:pt x="337" y="511"/>
                  </a:lnTo>
                  <a:lnTo>
                    <a:pt x="314" y="531"/>
                  </a:lnTo>
                  <a:lnTo>
                    <a:pt x="286" y="551"/>
                  </a:lnTo>
                  <a:lnTo>
                    <a:pt x="271" y="551"/>
                  </a:lnTo>
                  <a:lnTo>
                    <a:pt x="277" y="537"/>
                  </a:lnTo>
                  <a:lnTo>
                    <a:pt x="268" y="537"/>
                  </a:lnTo>
                  <a:lnTo>
                    <a:pt x="266" y="555"/>
                  </a:lnTo>
                  <a:lnTo>
                    <a:pt x="248" y="558"/>
                  </a:lnTo>
                  <a:lnTo>
                    <a:pt x="239" y="563"/>
                  </a:lnTo>
                  <a:lnTo>
                    <a:pt x="228" y="582"/>
                  </a:lnTo>
                  <a:lnTo>
                    <a:pt x="221" y="596"/>
                  </a:lnTo>
                  <a:lnTo>
                    <a:pt x="207" y="620"/>
                  </a:lnTo>
                  <a:lnTo>
                    <a:pt x="196" y="650"/>
                  </a:lnTo>
                  <a:lnTo>
                    <a:pt x="164" y="701"/>
                  </a:lnTo>
                  <a:close/>
                </a:path>
              </a:pathLst>
            </a:custGeom>
            <a:solidFill>
              <a:srgbClr val="03365F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291" name="Freeform 1839"/>
            <p:cNvSpPr>
              <a:spLocks/>
            </p:cNvSpPr>
            <p:nvPr/>
          </p:nvSpPr>
          <p:spPr bwMode="auto">
            <a:xfrm>
              <a:off x="2969" y="2028"/>
              <a:ext cx="32" cy="62"/>
            </a:xfrm>
            <a:custGeom>
              <a:avLst/>
              <a:gdLst>
                <a:gd name="T0" fmla="*/ 0 w 28"/>
                <a:gd name="T1" fmla="*/ 107 h 57"/>
                <a:gd name="T2" fmla="*/ 143 w 28"/>
                <a:gd name="T3" fmla="*/ 5 h 57"/>
                <a:gd name="T4" fmla="*/ 318 w 28"/>
                <a:gd name="T5" fmla="*/ 0 h 57"/>
                <a:gd name="T6" fmla="*/ 637 w 28"/>
                <a:gd name="T7" fmla="*/ 70 h 57"/>
                <a:gd name="T8" fmla="*/ 637 w 28"/>
                <a:gd name="T9" fmla="*/ 107 h 57"/>
                <a:gd name="T10" fmla="*/ 637 w 28"/>
                <a:gd name="T11" fmla="*/ 149 h 57"/>
                <a:gd name="T12" fmla="*/ 637 w 28"/>
                <a:gd name="T13" fmla="*/ 190 h 57"/>
                <a:gd name="T14" fmla="*/ 707 w 28"/>
                <a:gd name="T15" fmla="*/ 226 h 57"/>
                <a:gd name="T16" fmla="*/ 792 w 28"/>
                <a:gd name="T17" fmla="*/ 308 h 57"/>
                <a:gd name="T18" fmla="*/ 637 w 28"/>
                <a:gd name="T19" fmla="*/ 431 h 57"/>
                <a:gd name="T20" fmla="*/ 450 w 28"/>
                <a:gd name="T21" fmla="*/ 469 h 57"/>
                <a:gd name="T22" fmla="*/ 450 w 28"/>
                <a:gd name="T23" fmla="*/ 452 h 57"/>
                <a:gd name="T24" fmla="*/ 318 w 28"/>
                <a:gd name="T25" fmla="*/ 396 h 57"/>
                <a:gd name="T26" fmla="*/ 2 w 28"/>
                <a:gd name="T27" fmla="*/ 348 h 57"/>
                <a:gd name="T28" fmla="*/ 143 w 28"/>
                <a:gd name="T29" fmla="*/ 348 h 57"/>
                <a:gd name="T30" fmla="*/ 143 w 28"/>
                <a:gd name="T31" fmla="*/ 283 h 57"/>
                <a:gd name="T32" fmla="*/ 186 w 28"/>
                <a:gd name="T33" fmla="*/ 266 h 57"/>
                <a:gd name="T34" fmla="*/ 143 w 28"/>
                <a:gd name="T35" fmla="*/ 226 h 57"/>
                <a:gd name="T36" fmla="*/ 143 w 28"/>
                <a:gd name="T37" fmla="*/ 162 h 57"/>
                <a:gd name="T38" fmla="*/ 0 w 28"/>
                <a:gd name="T39" fmla="*/ 107 h 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57"/>
                <a:gd name="T62" fmla="*/ 28 w 28"/>
                <a:gd name="T63" fmla="*/ 57 h 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57">
                  <a:moveTo>
                    <a:pt x="0" y="14"/>
                  </a:moveTo>
                  <a:lnTo>
                    <a:pt x="5" y="5"/>
                  </a:lnTo>
                  <a:lnTo>
                    <a:pt x="11" y="0"/>
                  </a:lnTo>
                  <a:lnTo>
                    <a:pt x="23" y="9"/>
                  </a:lnTo>
                  <a:lnTo>
                    <a:pt x="23" y="14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5" y="28"/>
                  </a:lnTo>
                  <a:lnTo>
                    <a:pt x="28" y="37"/>
                  </a:lnTo>
                  <a:lnTo>
                    <a:pt x="23" y="52"/>
                  </a:lnTo>
                  <a:lnTo>
                    <a:pt x="16" y="57"/>
                  </a:lnTo>
                  <a:lnTo>
                    <a:pt x="16" y="56"/>
                  </a:lnTo>
                  <a:lnTo>
                    <a:pt x="11" y="48"/>
                  </a:lnTo>
                  <a:lnTo>
                    <a:pt x="2" y="43"/>
                  </a:lnTo>
                  <a:lnTo>
                    <a:pt x="5" y="43"/>
                  </a:lnTo>
                  <a:lnTo>
                    <a:pt x="5" y="34"/>
                  </a:lnTo>
                  <a:lnTo>
                    <a:pt x="7" y="32"/>
                  </a:lnTo>
                  <a:lnTo>
                    <a:pt x="5" y="28"/>
                  </a:lnTo>
                  <a:lnTo>
                    <a:pt x="5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292" name="Freeform 1840"/>
            <p:cNvSpPr>
              <a:spLocks/>
            </p:cNvSpPr>
            <p:nvPr/>
          </p:nvSpPr>
          <p:spPr bwMode="auto">
            <a:xfrm>
              <a:off x="2699" y="1841"/>
              <a:ext cx="60" cy="41"/>
            </a:xfrm>
            <a:custGeom>
              <a:avLst/>
              <a:gdLst>
                <a:gd name="T0" fmla="*/ 0 w 52"/>
                <a:gd name="T1" fmla="*/ 53 h 38"/>
                <a:gd name="T2" fmla="*/ 322 w 52"/>
                <a:gd name="T3" fmla="*/ 2 h 38"/>
                <a:gd name="T4" fmla="*/ 466 w 52"/>
                <a:gd name="T5" fmla="*/ 2 h 38"/>
                <a:gd name="T6" fmla="*/ 495 w 52"/>
                <a:gd name="T7" fmla="*/ 6 h 38"/>
                <a:gd name="T8" fmla="*/ 621 w 52"/>
                <a:gd name="T9" fmla="*/ 2 h 38"/>
                <a:gd name="T10" fmla="*/ 827 w 52"/>
                <a:gd name="T11" fmla="*/ 0 h 38"/>
                <a:gd name="T12" fmla="*/ 1012 w 52"/>
                <a:gd name="T13" fmla="*/ 0 h 38"/>
                <a:gd name="T14" fmla="*/ 1270 w 52"/>
                <a:gd name="T15" fmla="*/ 2 h 38"/>
                <a:gd name="T16" fmla="*/ 1555 w 52"/>
                <a:gd name="T17" fmla="*/ 6 h 38"/>
                <a:gd name="T18" fmla="*/ 1456 w 52"/>
                <a:gd name="T19" fmla="*/ 71 h 38"/>
                <a:gd name="T20" fmla="*/ 1794 w 52"/>
                <a:gd name="T21" fmla="*/ 98 h 38"/>
                <a:gd name="T22" fmla="*/ 1845 w 52"/>
                <a:gd name="T23" fmla="*/ 159 h 38"/>
                <a:gd name="T24" fmla="*/ 1626 w 52"/>
                <a:gd name="T25" fmla="*/ 172 h 38"/>
                <a:gd name="T26" fmla="*/ 1555 w 52"/>
                <a:gd name="T27" fmla="*/ 194 h 38"/>
                <a:gd name="T28" fmla="*/ 1555 w 52"/>
                <a:gd name="T29" fmla="*/ 252 h 38"/>
                <a:gd name="T30" fmla="*/ 1456 w 52"/>
                <a:gd name="T31" fmla="*/ 252 h 38"/>
                <a:gd name="T32" fmla="*/ 1168 w 52"/>
                <a:gd name="T33" fmla="*/ 234 h 38"/>
                <a:gd name="T34" fmla="*/ 1012 w 52"/>
                <a:gd name="T35" fmla="*/ 172 h 38"/>
                <a:gd name="T36" fmla="*/ 954 w 52"/>
                <a:gd name="T37" fmla="*/ 209 h 38"/>
                <a:gd name="T38" fmla="*/ 495 w 52"/>
                <a:gd name="T39" fmla="*/ 136 h 38"/>
                <a:gd name="T40" fmla="*/ 466 w 52"/>
                <a:gd name="T41" fmla="*/ 114 h 38"/>
                <a:gd name="T42" fmla="*/ 322 w 52"/>
                <a:gd name="T43" fmla="*/ 71 h 38"/>
                <a:gd name="T44" fmla="*/ 182 w 52"/>
                <a:gd name="T45" fmla="*/ 98 h 38"/>
                <a:gd name="T46" fmla="*/ 0 w 52"/>
                <a:gd name="T47" fmla="*/ 71 h 38"/>
                <a:gd name="T48" fmla="*/ 0 w 52"/>
                <a:gd name="T49" fmla="*/ 53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8"/>
                <a:gd name="T77" fmla="*/ 52 w 52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8">
                  <a:moveTo>
                    <a:pt x="0" y="7"/>
                  </a:moveTo>
                  <a:lnTo>
                    <a:pt x="9" y="2"/>
                  </a:lnTo>
                  <a:lnTo>
                    <a:pt x="13" y="2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3" y="6"/>
                  </a:lnTo>
                  <a:lnTo>
                    <a:pt x="41" y="11"/>
                  </a:lnTo>
                  <a:lnTo>
                    <a:pt x="50" y="15"/>
                  </a:lnTo>
                  <a:lnTo>
                    <a:pt x="52" y="24"/>
                  </a:lnTo>
                  <a:lnTo>
                    <a:pt x="46" y="26"/>
                  </a:lnTo>
                  <a:lnTo>
                    <a:pt x="43" y="29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32" y="35"/>
                  </a:lnTo>
                  <a:lnTo>
                    <a:pt x="28" y="26"/>
                  </a:lnTo>
                  <a:lnTo>
                    <a:pt x="27" y="31"/>
                  </a:lnTo>
                  <a:lnTo>
                    <a:pt x="14" y="20"/>
                  </a:lnTo>
                  <a:lnTo>
                    <a:pt x="13" y="17"/>
                  </a:lnTo>
                  <a:lnTo>
                    <a:pt x="9" y="11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366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293" name="Freeform 1841"/>
            <p:cNvSpPr>
              <a:spLocks/>
            </p:cNvSpPr>
            <p:nvPr/>
          </p:nvSpPr>
          <p:spPr bwMode="auto">
            <a:xfrm>
              <a:off x="3025" y="1996"/>
              <a:ext cx="95" cy="60"/>
            </a:xfrm>
            <a:custGeom>
              <a:avLst/>
              <a:gdLst>
                <a:gd name="T0" fmla="*/ 0 w 84"/>
                <a:gd name="T1" fmla="*/ 0 h 54"/>
                <a:gd name="T2" fmla="*/ 128 w 84"/>
                <a:gd name="T3" fmla="*/ 2 h 54"/>
                <a:gd name="T4" fmla="*/ 100 w 84"/>
                <a:gd name="T5" fmla="*/ 78 h 54"/>
                <a:gd name="T6" fmla="*/ 100 w 84"/>
                <a:gd name="T7" fmla="*/ 120 h 54"/>
                <a:gd name="T8" fmla="*/ 291 w 84"/>
                <a:gd name="T9" fmla="*/ 78 h 54"/>
                <a:gd name="T10" fmla="*/ 438 w 84"/>
                <a:gd name="T11" fmla="*/ 120 h 54"/>
                <a:gd name="T12" fmla="*/ 538 w 84"/>
                <a:gd name="T13" fmla="*/ 120 h 54"/>
                <a:gd name="T14" fmla="*/ 716 w 84"/>
                <a:gd name="T15" fmla="*/ 120 h 54"/>
                <a:gd name="T16" fmla="*/ 882 w 84"/>
                <a:gd name="T17" fmla="*/ 148 h 54"/>
                <a:gd name="T18" fmla="*/ 924 w 84"/>
                <a:gd name="T19" fmla="*/ 120 h 54"/>
                <a:gd name="T20" fmla="*/ 1071 w 84"/>
                <a:gd name="T21" fmla="*/ 78 h 54"/>
                <a:gd name="T22" fmla="*/ 1413 w 84"/>
                <a:gd name="T23" fmla="*/ 0 h 54"/>
                <a:gd name="T24" fmla="*/ 1439 w 84"/>
                <a:gd name="T25" fmla="*/ 2 h 54"/>
                <a:gd name="T26" fmla="*/ 1710 w 84"/>
                <a:gd name="T27" fmla="*/ 2 h 54"/>
                <a:gd name="T28" fmla="*/ 1733 w 84"/>
                <a:gd name="T29" fmla="*/ 78 h 54"/>
                <a:gd name="T30" fmla="*/ 1807 w 84"/>
                <a:gd name="T31" fmla="*/ 78 h 54"/>
                <a:gd name="T32" fmla="*/ 1807 w 84"/>
                <a:gd name="T33" fmla="*/ 202 h 54"/>
                <a:gd name="T34" fmla="*/ 1733 w 84"/>
                <a:gd name="T35" fmla="*/ 202 h 54"/>
                <a:gd name="T36" fmla="*/ 1627 w 84"/>
                <a:gd name="T37" fmla="*/ 277 h 54"/>
                <a:gd name="T38" fmla="*/ 1710 w 84"/>
                <a:gd name="T39" fmla="*/ 396 h 54"/>
                <a:gd name="T40" fmla="*/ 1595 w 84"/>
                <a:gd name="T41" fmla="*/ 440 h 54"/>
                <a:gd name="T42" fmla="*/ 1733 w 84"/>
                <a:gd name="T43" fmla="*/ 543 h 54"/>
                <a:gd name="T44" fmla="*/ 1627 w 84"/>
                <a:gd name="T45" fmla="*/ 543 h 54"/>
                <a:gd name="T46" fmla="*/ 1512 w 84"/>
                <a:gd name="T47" fmla="*/ 527 h 54"/>
                <a:gd name="T48" fmla="*/ 1211 w 84"/>
                <a:gd name="T49" fmla="*/ 600 h 54"/>
                <a:gd name="T50" fmla="*/ 1182 w 84"/>
                <a:gd name="T51" fmla="*/ 600 h 54"/>
                <a:gd name="T52" fmla="*/ 1182 w 84"/>
                <a:gd name="T53" fmla="*/ 723 h 54"/>
                <a:gd name="T54" fmla="*/ 1026 w 84"/>
                <a:gd name="T55" fmla="*/ 744 h 54"/>
                <a:gd name="T56" fmla="*/ 882 w 84"/>
                <a:gd name="T57" fmla="*/ 723 h 54"/>
                <a:gd name="T58" fmla="*/ 780 w 84"/>
                <a:gd name="T59" fmla="*/ 723 h 54"/>
                <a:gd name="T60" fmla="*/ 716 w 84"/>
                <a:gd name="T61" fmla="*/ 670 h 54"/>
                <a:gd name="T62" fmla="*/ 185 w 84"/>
                <a:gd name="T63" fmla="*/ 723 h 54"/>
                <a:gd name="T64" fmla="*/ 185 w 84"/>
                <a:gd name="T65" fmla="*/ 600 h 54"/>
                <a:gd name="T66" fmla="*/ 0 w 84"/>
                <a:gd name="T67" fmla="*/ 474 h 54"/>
                <a:gd name="T68" fmla="*/ 100 w 84"/>
                <a:gd name="T69" fmla="*/ 440 h 54"/>
                <a:gd name="T70" fmla="*/ 0 w 84"/>
                <a:gd name="T71" fmla="*/ 396 h 54"/>
                <a:gd name="T72" fmla="*/ 0 w 84"/>
                <a:gd name="T73" fmla="*/ 346 h 54"/>
                <a:gd name="T74" fmla="*/ 100 w 84"/>
                <a:gd name="T75" fmla="*/ 342 h 54"/>
                <a:gd name="T76" fmla="*/ 128 w 84"/>
                <a:gd name="T77" fmla="*/ 277 h 54"/>
                <a:gd name="T78" fmla="*/ 100 w 84"/>
                <a:gd name="T79" fmla="*/ 224 h 54"/>
                <a:gd name="T80" fmla="*/ 0 w 84"/>
                <a:gd name="T81" fmla="*/ 148 h 54"/>
                <a:gd name="T82" fmla="*/ 0 w 84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4"/>
                <a:gd name="T127" fmla="*/ 0 h 54"/>
                <a:gd name="T128" fmla="*/ 84 w 84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4" h="54">
                  <a:moveTo>
                    <a:pt x="0" y="0"/>
                  </a:moveTo>
                  <a:lnTo>
                    <a:pt x="6" y="2"/>
                  </a:lnTo>
                  <a:lnTo>
                    <a:pt x="4" y="5"/>
                  </a:lnTo>
                  <a:lnTo>
                    <a:pt x="4" y="9"/>
                  </a:lnTo>
                  <a:lnTo>
                    <a:pt x="13" y="5"/>
                  </a:lnTo>
                  <a:lnTo>
                    <a:pt x="20" y="9"/>
                  </a:lnTo>
                  <a:lnTo>
                    <a:pt x="24" y="9"/>
                  </a:lnTo>
                  <a:lnTo>
                    <a:pt x="33" y="9"/>
                  </a:lnTo>
                  <a:lnTo>
                    <a:pt x="41" y="11"/>
                  </a:lnTo>
                  <a:lnTo>
                    <a:pt x="43" y="9"/>
                  </a:lnTo>
                  <a:lnTo>
                    <a:pt x="50" y="5"/>
                  </a:lnTo>
                  <a:lnTo>
                    <a:pt x="65" y="0"/>
                  </a:lnTo>
                  <a:lnTo>
                    <a:pt x="66" y="2"/>
                  </a:lnTo>
                  <a:lnTo>
                    <a:pt x="79" y="2"/>
                  </a:lnTo>
                  <a:lnTo>
                    <a:pt x="80" y="5"/>
                  </a:lnTo>
                  <a:lnTo>
                    <a:pt x="84" y="5"/>
                  </a:lnTo>
                  <a:lnTo>
                    <a:pt x="84" y="14"/>
                  </a:lnTo>
                  <a:lnTo>
                    <a:pt x="80" y="14"/>
                  </a:lnTo>
                  <a:lnTo>
                    <a:pt x="75" y="20"/>
                  </a:lnTo>
                  <a:lnTo>
                    <a:pt x="79" y="29"/>
                  </a:lnTo>
                  <a:lnTo>
                    <a:pt x="73" y="3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70" y="38"/>
                  </a:lnTo>
                  <a:lnTo>
                    <a:pt x="57" y="43"/>
                  </a:lnTo>
                  <a:lnTo>
                    <a:pt x="55" y="43"/>
                  </a:lnTo>
                  <a:lnTo>
                    <a:pt x="55" y="52"/>
                  </a:lnTo>
                  <a:lnTo>
                    <a:pt x="47" y="54"/>
                  </a:lnTo>
                  <a:lnTo>
                    <a:pt x="41" y="52"/>
                  </a:lnTo>
                  <a:lnTo>
                    <a:pt x="36" y="52"/>
                  </a:lnTo>
                  <a:lnTo>
                    <a:pt x="33" y="49"/>
                  </a:lnTo>
                  <a:lnTo>
                    <a:pt x="9" y="52"/>
                  </a:lnTo>
                  <a:lnTo>
                    <a:pt x="9" y="43"/>
                  </a:lnTo>
                  <a:lnTo>
                    <a:pt x="0" y="34"/>
                  </a:lnTo>
                  <a:lnTo>
                    <a:pt x="4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365F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294" name="Freeform 1843"/>
            <p:cNvSpPr>
              <a:spLocks/>
            </p:cNvSpPr>
            <p:nvPr/>
          </p:nvSpPr>
          <p:spPr bwMode="auto">
            <a:xfrm>
              <a:off x="2782" y="1707"/>
              <a:ext cx="42" cy="53"/>
            </a:xfrm>
            <a:custGeom>
              <a:avLst/>
              <a:gdLst>
                <a:gd name="T0" fmla="*/ 12 w 37"/>
                <a:gd name="T1" fmla="*/ 104 h 47"/>
                <a:gd name="T2" fmla="*/ 12 w 37"/>
                <a:gd name="T3" fmla="*/ 77 h 47"/>
                <a:gd name="T4" fmla="*/ 1 w 37"/>
                <a:gd name="T5" fmla="*/ 68 h 47"/>
                <a:gd name="T6" fmla="*/ 0 w 37"/>
                <a:gd name="T7" fmla="*/ 77 h 47"/>
                <a:gd name="T8" fmla="*/ 0 w 37"/>
                <a:gd name="T9" fmla="*/ 42 h 47"/>
                <a:gd name="T10" fmla="*/ 0 w 37"/>
                <a:gd name="T11" fmla="*/ 20 h 47"/>
                <a:gd name="T12" fmla="*/ 12 w 37"/>
                <a:gd name="T13" fmla="*/ 30 h 47"/>
                <a:gd name="T14" fmla="*/ 16 w 37"/>
                <a:gd name="T15" fmla="*/ 11 h 47"/>
                <a:gd name="T16" fmla="*/ 34 w 37"/>
                <a:gd name="T17" fmla="*/ 16 h 47"/>
                <a:gd name="T18" fmla="*/ 34 w 37"/>
                <a:gd name="T19" fmla="*/ 0 h 47"/>
                <a:gd name="T20" fmla="*/ 60 w 37"/>
                <a:gd name="T21" fmla="*/ 0 h 47"/>
                <a:gd name="T22" fmla="*/ 74 w 37"/>
                <a:gd name="T23" fmla="*/ 20 h 47"/>
                <a:gd name="T24" fmla="*/ 89 w 37"/>
                <a:gd name="T25" fmla="*/ 30 h 47"/>
                <a:gd name="T26" fmla="*/ 84 w 37"/>
                <a:gd name="T27" fmla="*/ 42 h 47"/>
                <a:gd name="T28" fmla="*/ 68 w 37"/>
                <a:gd name="T29" fmla="*/ 42 h 47"/>
                <a:gd name="T30" fmla="*/ 68 w 37"/>
                <a:gd name="T31" fmla="*/ 52 h 47"/>
                <a:gd name="T32" fmla="*/ 68 w 37"/>
                <a:gd name="T33" fmla="*/ 54 h 47"/>
                <a:gd name="T34" fmla="*/ 60 w 37"/>
                <a:gd name="T35" fmla="*/ 68 h 47"/>
                <a:gd name="T36" fmla="*/ 47 w 37"/>
                <a:gd name="T37" fmla="*/ 77 h 47"/>
                <a:gd name="T38" fmla="*/ 47 w 37"/>
                <a:gd name="T39" fmla="*/ 98 h 47"/>
                <a:gd name="T40" fmla="*/ 47 w 37"/>
                <a:gd name="T41" fmla="*/ 111 h 47"/>
                <a:gd name="T42" fmla="*/ 34 w 37"/>
                <a:gd name="T43" fmla="*/ 111 h 47"/>
                <a:gd name="T44" fmla="*/ 12 w 37"/>
                <a:gd name="T45" fmla="*/ 104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47"/>
                <a:gd name="T71" fmla="*/ 37 w 37"/>
                <a:gd name="T72" fmla="*/ 47 h 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47">
                  <a:moveTo>
                    <a:pt x="5" y="45"/>
                  </a:moveTo>
                  <a:lnTo>
                    <a:pt x="5" y="33"/>
                  </a:lnTo>
                  <a:lnTo>
                    <a:pt x="1" y="29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0" y="9"/>
                  </a:lnTo>
                  <a:lnTo>
                    <a:pt x="5" y="13"/>
                  </a:lnTo>
                  <a:lnTo>
                    <a:pt x="7" y="4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30" y="9"/>
                  </a:lnTo>
                  <a:lnTo>
                    <a:pt x="37" y="13"/>
                  </a:lnTo>
                  <a:lnTo>
                    <a:pt x="34" y="18"/>
                  </a:lnTo>
                  <a:lnTo>
                    <a:pt x="28" y="18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5" y="29"/>
                  </a:lnTo>
                  <a:lnTo>
                    <a:pt x="19" y="33"/>
                  </a:lnTo>
                  <a:lnTo>
                    <a:pt x="19" y="42"/>
                  </a:lnTo>
                  <a:lnTo>
                    <a:pt x="19" y="47"/>
                  </a:lnTo>
                  <a:lnTo>
                    <a:pt x="14" y="47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295" name="Freeform 1855"/>
            <p:cNvSpPr>
              <a:spLocks/>
            </p:cNvSpPr>
            <p:nvPr/>
          </p:nvSpPr>
          <p:spPr bwMode="auto">
            <a:xfrm>
              <a:off x="2751" y="1756"/>
              <a:ext cx="146" cy="171"/>
            </a:xfrm>
            <a:custGeom>
              <a:avLst/>
              <a:gdLst>
                <a:gd name="T0" fmla="*/ 108 w 127"/>
                <a:gd name="T1" fmla="*/ 2 h 157"/>
                <a:gd name="T2" fmla="*/ 139 w 127"/>
                <a:gd name="T3" fmla="*/ 13 h 157"/>
                <a:gd name="T4" fmla="*/ 139 w 127"/>
                <a:gd name="T5" fmla="*/ 19 h 157"/>
                <a:gd name="T6" fmla="*/ 161 w 127"/>
                <a:gd name="T7" fmla="*/ 27 h 157"/>
                <a:gd name="T8" fmla="*/ 171 w 127"/>
                <a:gd name="T9" fmla="*/ 42 h 157"/>
                <a:gd name="T10" fmla="*/ 200 w 127"/>
                <a:gd name="T11" fmla="*/ 32 h 157"/>
                <a:gd name="T12" fmla="*/ 236 w 127"/>
                <a:gd name="T13" fmla="*/ 27 h 157"/>
                <a:gd name="T14" fmla="*/ 272 w 127"/>
                <a:gd name="T15" fmla="*/ 42 h 157"/>
                <a:gd name="T16" fmla="*/ 307 w 127"/>
                <a:gd name="T17" fmla="*/ 69 h 157"/>
                <a:gd name="T18" fmla="*/ 291 w 127"/>
                <a:gd name="T19" fmla="*/ 82 h 157"/>
                <a:gd name="T20" fmla="*/ 307 w 127"/>
                <a:gd name="T21" fmla="*/ 98 h 157"/>
                <a:gd name="T22" fmla="*/ 323 w 127"/>
                <a:gd name="T23" fmla="*/ 115 h 157"/>
                <a:gd name="T24" fmla="*/ 325 w 127"/>
                <a:gd name="T25" fmla="*/ 138 h 157"/>
                <a:gd name="T26" fmla="*/ 325 w 127"/>
                <a:gd name="T27" fmla="*/ 150 h 157"/>
                <a:gd name="T28" fmla="*/ 307 w 127"/>
                <a:gd name="T29" fmla="*/ 158 h 157"/>
                <a:gd name="T30" fmla="*/ 230 w 127"/>
                <a:gd name="T31" fmla="*/ 174 h 157"/>
                <a:gd name="T32" fmla="*/ 230 w 127"/>
                <a:gd name="T33" fmla="*/ 190 h 157"/>
                <a:gd name="T34" fmla="*/ 246 w 127"/>
                <a:gd name="T35" fmla="*/ 207 h 157"/>
                <a:gd name="T36" fmla="*/ 272 w 127"/>
                <a:gd name="T37" fmla="*/ 221 h 157"/>
                <a:gd name="T38" fmla="*/ 291 w 127"/>
                <a:gd name="T39" fmla="*/ 237 h 157"/>
                <a:gd name="T40" fmla="*/ 260 w 127"/>
                <a:gd name="T41" fmla="*/ 252 h 157"/>
                <a:gd name="T42" fmla="*/ 271 w 127"/>
                <a:gd name="T43" fmla="*/ 280 h 157"/>
                <a:gd name="T44" fmla="*/ 236 w 127"/>
                <a:gd name="T45" fmla="*/ 278 h 157"/>
                <a:gd name="T46" fmla="*/ 213 w 127"/>
                <a:gd name="T47" fmla="*/ 280 h 157"/>
                <a:gd name="T48" fmla="*/ 185 w 127"/>
                <a:gd name="T49" fmla="*/ 280 h 157"/>
                <a:gd name="T50" fmla="*/ 171 w 127"/>
                <a:gd name="T51" fmla="*/ 285 h 157"/>
                <a:gd name="T52" fmla="*/ 139 w 127"/>
                <a:gd name="T53" fmla="*/ 278 h 157"/>
                <a:gd name="T54" fmla="*/ 122 w 127"/>
                <a:gd name="T55" fmla="*/ 278 h 157"/>
                <a:gd name="T56" fmla="*/ 113 w 127"/>
                <a:gd name="T57" fmla="*/ 269 h 157"/>
                <a:gd name="T58" fmla="*/ 98 w 127"/>
                <a:gd name="T59" fmla="*/ 269 h 157"/>
                <a:gd name="T60" fmla="*/ 91 w 127"/>
                <a:gd name="T61" fmla="*/ 280 h 157"/>
                <a:gd name="T62" fmla="*/ 74 w 127"/>
                <a:gd name="T63" fmla="*/ 280 h 157"/>
                <a:gd name="T64" fmla="*/ 60 w 127"/>
                <a:gd name="T65" fmla="*/ 280 h 157"/>
                <a:gd name="T66" fmla="*/ 52 w 127"/>
                <a:gd name="T67" fmla="*/ 262 h 157"/>
                <a:gd name="T68" fmla="*/ 85 w 127"/>
                <a:gd name="T69" fmla="*/ 227 h 157"/>
                <a:gd name="T70" fmla="*/ 23 w 127"/>
                <a:gd name="T71" fmla="*/ 207 h 157"/>
                <a:gd name="T72" fmla="*/ 3 w 127"/>
                <a:gd name="T73" fmla="*/ 190 h 157"/>
                <a:gd name="T74" fmla="*/ 3 w 127"/>
                <a:gd name="T75" fmla="*/ 163 h 157"/>
                <a:gd name="T76" fmla="*/ 13 w 127"/>
                <a:gd name="T77" fmla="*/ 138 h 157"/>
                <a:gd name="T78" fmla="*/ 13 w 127"/>
                <a:gd name="T79" fmla="*/ 115 h 157"/>
                <a:gd name="T80" fmla="*/ 23 w 127"/>
                <a:gd name="T81" fmla="*/ 89 h 157"/>
                <a:gd name="T82" fmla="*/ 49 w 127"/>
                <a:gd name="T83" fmla="*/ 74 h 157"/>
                <a:gd name="T84" fmla="*/ 71 w 127"/>
                <a:gd name="T85" fmla="*/ 53 h 157"/>
                <a:gd name="T86" fmla="*/ 85 w 127"/>
                <a:gd name="T87" fmla="*/ 46 h 157"/>
                <a:gd name="T88" fmla="*/ 91 w 127"/>
                <a:gd name="T89" fmla="*/ 42 h 157"/>
                <a:gd name="T90" fmla="*/ 91 w 127"/>
                <a:gd name="T91" fmla="*/ 32 h 157"/>
                <a:gd name="T92" fmla="*/ 91 w 127"/>
                <a:gd name="T93" fmla="*/ 14 h 157"/>
                <a:gd name="T94" fmla="*/ 71 w 127"/>
                <a:gd name="T95" fmla="*/ 2 h 157"/>
                <a:gd name="T96" fmla="*/ 85 w 127"/>
                <a:gd name="T97" fmla="*/ 0 h 1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7"/>
                <a:gd name="T148" fmla="*/ 0 h 157"/>
                <a:gd name="T149" fmla="*/ 127 w 127"/>
                <a:gd name="T150" fmla="*/ 157 h 15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7" h="157">
                  <a:moveTo>
                    <a:pt x="32" y="0"/>
                  </a:moveTo>
                  <a:lnTo>
                    <a:pt x="41" y="2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2" y="7"/>
                  </a:lnTo>
                  <a:lnTo>
                    <a:pt x="52" y="11"/>
                  </a:lnTo>
                  <a:lnTo>
                    <a:pt x="55" y="15"/>
                  </a:lnTo>
                  <a:lnTo>
                    <a:pt x="61" y="15"/>
                  </a:lnTo>
                  <a:lnTo>
                    <a:pt x="66" y="15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5" y="17"/>
                  </a:lnTo>
                  <a:lnTo>
                    <a:pt x="86" y="7"/>
                  </a:lnTo>
                  <a:lnTo>
                    <a:pt x="89" y="15"/>
                  </a:lnTo>
                  <a:lnTo>
                    <a:pt x="102" y="20"/>
                  </a:lnTo>
                  <a:lnTo>
                    <a:pt x="103" y="24"/>
                  </a:lnTo>
                  <a:lnTo>
                    <a:pt x="113" y="29"/>
                  </a:lnTo>
                  <a:lnTo>
                    <a:pt x="116" y="38"/>
                  </a:lnTo>
                  <a:lnTo>
                    <a:pt x="109" y="44"/>
                  </a:lnTo>
                  <a:lnTo>
                    <a:pt x="109" y="45"/>
                  </a:lnTo>
                  <a:lnTo>
                    <a:pt x="117" y="52"/>
                  </a:lnTo>
                  <a:lnTo>
                    <a:pt x="116" y="54"/>
                  </a:lnTo>
                  <a:lnTo>
                    <a:pt x="117" y="63"/>
                  </a:lnTo>
                  <a:lnTo>
                    <a:pt x="121" y="63"/>
                  </a:lnTo>
                  <a:lnTo>
                    <a:pt x="121" y="67"/>
                  </a:lnTo>
                  <a:lnTo>
                    <a:pt x="123" y="76"/>
                  </a:lnTo>
                  <a:lnTo>
                    <a:pt x="127" y="78"/>
                  </a:lnTo>
                  <a:lnTo>
                    <a:pt x="123" y="83"/>
                  </a:lnTo>
                  <a:lnTo>
                    <a:pt x="117" y="83"/>
                  </a:lnTo>
                  <a:lnTo>
                    <a:pt x="116" y="87"/>
                  </a:lnTo>
                  <a:lnTo>
                    <a:pt x="89" y="99"/>
                  </a:lnTo>
                  <a:lnTo>
                    <a:pt x="86" y="96"/>
                  </a:lnTo>
                  <a:lnTo>
                    <a:pt x="86" y="99"/>
                  </a:lnTo>
                  <a:lnTo>
                    <a:pt x="86" y="105"/>
                  </a:lnTo>
                  <a:lnTo>
                    <a:pt x="93" y="107"/>
                  </a:lnTo>
                  <a:lnTo>
                    <a:pt x="93" y="114"/>
                  </a:lnTo>
                  <a:lnTo>
                    <a:pt x="102" y="119"/>
                  </a:lnTo>
                  <a:lnTo>
                    <a:pt x="103" y="121"/>
                  </a:lnTo>
                  <a:lnTo>
                    <a:pt x="109" y="128"/>
                  </a:lnTo>
                  <a:lnTo>
                    <a:pt x="109" y="130"/>
                  </a:lnTo>
                  <a:lnTo>
                    <a:pt x="109" y="138"/>
                  </a:lnTo>
                  <a:lnTo>
                    <a:pt x="98" y="139"/>
                  </a:lnTo>
                  <a:lnTo>
                    <a:pt x="98" y="148"/>
                  </a:lnTo>
                  <a:lnTo>
                    <a:pt x="102" y="154"/>
                  </a:lnTo>
                  <a:lnTo>
                    <a:pt x="98" y="152"/>
                  </a:lnTo>
                  <a:lnTo>
                    <a:pt x="89" y="152"/>
                  </a:lnTo>
                  <a:lnTo>
                    <a:pt x="86" y="154"/>
                  </a:lnTo>
                  <a:lnTo>
                    <a:pt x="80" y="154"/>
                  </a:lnTo>
                  <a:lnTo>
                    <a:pt x="71" y="157"/>
                  </a:lnTo>
                  <a:lnTo>
                    <a:pt x="70" y="154"/>
                  </a:lnTo>
                  <a:lnTo>
                    <a:pt x="64" y="154"/>
                  </a:lnTo>
                  <a:lnTo>
                    <a:pt x="64" y="157"/>
                  </a:lnTo>
                  <a:lnTo>
                    <a:pt x="55" y="154"/>
                  </a:lnTo>
                  <a:lnTo>
                    <a:pt x="52" y="152"/>
                  </a:lnTo>
                  <a:lnTo>
                    <a:pt x="48" y="152"/>
                  </a:lnTo>
                  <a:lnTo>
                    <a:pt x="46" y="152"/>
                  </a:lnTo>
                  <a:lnTo>
                    <a:pt x="43" y="152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37" y="148"/>
                  </a:lnTo>
                  <a:lnTo>
                    <a:pt x="34" y="152"/>
                  </a:lnTo>
                  <a:lnTo>
                    <a:pt x="34" y="154"/>
                  </a:lnTo>
                  <a:lnTo>
                    <a:pt x="32" y="154"/>
                  </a:lnTo>
                  <a:lnTo>
                    <a:pt x="28" y="154"/>
                  </a:lnTo>
                  <a:lnTo>
                    <a:pt x="27" y="154"/>
                  </a:lnTo>
                  <a:lnTo>
                    <a:pt x="23" y="154"/>
                  </a:lnTo>
                  <a:lnTo>
                    <a:pt x="20" y="154"/>
                  </a:lnTo>
                  <a:lnTo>
                    <a:pt x="20" y="144"/>
                  </a:lnTo>
                  <a:lnTo>
                    <a:pt x="27" y="134"/>
                  </a:lnTo>
                  <a:lnTo>
                    <a:pt x="32" y="125"/>
                  </a:lnTo>
                  <a:lnTo>
                    <a:pt x="23" y="121"/>
                  </a:lnTo>
                  <a:lnTo>
                    <a:pt x="9" y="114"/>
                  </a:lnTo>
                  <a:lnTo>
                    <a:pt x="9" y="107"/>
                  </a:lnTo>
                  <a:lnTo>
                    <a:pt x="3" y="105"/>
                  </a:lnTo>
                  <a:lnTo>
                    <a:pt x="5" y="99"/>
                  </a:lnTo>
                  <a:lnTo>
                    <a:pt x="3" y="90"/>
                  </a:lnTo>
                  <a:lnTo>
                    <a:pt x="3" y="83"/>
                  </a:lnTo>
                  <a:lnTo>
                    <a:pt x="5" y="76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1" y="63"/>
                  </a:lnTo>
                  <a:lnTo>
                    <a:pt x="9" y="49"/>
                  </a:lnTo>
                  <a:lnTo>
                    <a:pt x="14" y="49"/>
                  </a:lnTo>
                  <a:lnTo>
                    <a:pt x="18" y="40"/>
                  </a:lnTo>
                  <a:lnTo>
                    <a:pt x="14" y="29"/>
                  </a:lnTo>
                  <a:lnTo>
                    <a:pt x="27" y="29"/>
                  </a:lnTo>
                  <a:lnTo>
                    <a:pt x="28" y="35"/>
                  </a:lnTo>
                  <a:lnTo>
                    <a:pt x="32" y="26"/>
                  </a:lnTo>
                  <a:lnTo>
                    <a:pt x="37" y="26"/>
                  </a:lnTo>
                  <a:lnTo>
                    <a:pt x="34" y="24"/>
                  </a:lnTo>
                  <a:lnTo>
                    <a:pt x="37" y="17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4" y="7"/>
                  </a:lnTo>
                  <a:lnTo>
                    <a:pt x="32" y="2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296" name="Freeform 1857"/>
            <p:cNvSpPr>
              <a:spLocks/>
            </p:cNvSpPr>
            <p:nvPr/>
          </p:nvSpPr>
          <p:spPr bwMode="auto">
            <a:xfrm>
              <a:off x="2943" y="1350"/>
              <a:ext cx="182" cy="284"/>
            </a:xfrm>
            <a:custGeom>
              <a:avLst/>
              <a:gdLst>
                <a:gd name="T0" fmla="*/ 2872 w 159"/>
                <a:gd name="T1" fmla="*/ 351 h 258"/>
                <a:gd name="T2" fmla="*/ 3215 w 159"/>
                <a:gd name="T3" fmla="*/ 515 h 258"/>
                <a:gd name="T4" fmla="*/ 3215 w 159"/>
                <a:gd name="T5" fmla="*/ 753 h 258"/>
                <a:gd name="T6" fmla="*/ 3610 w 159"/>
                <a:gd name="T7" fmla="*/ 1287 h 258"/>
                <a:gd name="T8" fmla="*/ 3610 w 159"/>
                <a:gd name="T9" fmla="*/ 1395 h 258"/>
                <a:gd name="T10" fmla="*/ 3762 w 159"/>
                <a:gd name="T11" fmla="*/ 1441 h 258"/>
                <a:gd name="T12" fmla="*/ 4014 w 159"/>
                <a:gd name="T13" fmla="*/ 1553 h 258"/>
                <a:gd name="T14" fmla="*/ 4213 w 159"/>
                <a:gd name="T15" fmla="*/ 1803 h 258"/>
                <a:gd name="T16" fmla="*/ 4623 w 159"/>
                <a:gd name="T17" fmla="*/ 1891 h 258"/>
                <a:gd name="T18" fmla="*/ 3287 w 159"/>
                <a:gd name="T19" fmla="*/ 2597 h 258"/>
                <a:gd name="T20" fmla="*/ 2677 w 159"/>
                <a:gd name="T21" fmla="*/ 2635 h 258"/>
                <a:gd name="T22" fmla="*/ 1986 w 159"/>
                <a:gd name="T23" fmla="*/ 2753 h 258"/>
                <a:gd name="T24" fmla="*/ 1249 w 159"/>
                <a:gd name="T25" fmla="*/ 2774 h 258"/>
                <a:gd name="T26" fmla="*/ 1418 w 159"/>
                <a:gd name="T27" fmla="*/ 2753 h 258"/>
                <a:gd name="T28" fmla="*/ 1368 w 159"/>
                <a:gd name="T29" fmla="*/ 2753 h 258"/>
                <a:gd name="T30" fmla="*/ 1249 w 159"/>
                <a:gd name="T31" fmla="*/ 2678 h 258"/>
                <a:gd name="T32" fmla="*/ 897 w 159"/>
                <a:gd name="T33" fmla="*/ 2635 h 258"/>
                <a:gd name="T34" fmla="*/ 728 w 159"/>
                <a:gd name="T35" fmla="*/ 2511 h 258"/>
                <a:gd name="T36" fmla="*/ 728 w 159"/>
                <a:gd name="T37" fmla="*/ 2393 h 258"/>
                <a:gd name="T38" fmla="*/ 685 w 159"/>
                <a:gd name="T39" fmla="*/ 2255 h 258"/>
                <a:gd name="T40" fmla="*/ 598 w 159"/>
                <a:gd name="T41" fmla="*/ 2024 h 258"/>
                <a:gd name="T42" fmla="*/ 728 w 159"/>
                <a:gd name="T43" fmla="*/ 1891 h 258"/>
                <a:gd name="T44" fmla="*/ 1027 w 159"/>
                <a:gd name="T45" fmla="*/ 1875 h 258"/>
                <a:gd name="T46" fmla="*/ 1082 w 159"/>
                <a:gd name="T47" fmla="*/ 1803 h 258"/>
                <a:gd name="T48" fmla="*/ 1249 w 159"/>
                <a:gd name="T49" fmla="*/ 1746 h 258"/>
                <a:gd name="T50" fmla="*/ 1569 w 159"/>
                <a:gd name="T51" fmla="*/ 1511 h 258"/>
                <a:gd name="T52" fmla="*/ 1796 w 159"/>
                <a:gd name="T53" fmla="*/ 1395 h 258"/>
                <a:gd name="T54" fmla="*/ 1932 w 159"/>
                <a:gd name="T55" fmla="*/ 1340 h 258"/>
                <a:gd name="T56" fmla="*/ 1648 w 159"/>
                <a:gd name="T57" fmla="*/ 1169 h 258"/>
                <a:gd name="T58" fmla="*/ 1418 w 159"/>
                <a:gd name="T59" fmla="*/ 1116 h 258"/>
                <a:gd name="T60" fmla="*/ 1249 w 159"/>
                <a:gd name="T61" fmla="*/ 995 h 258"/>
                <a:gd name="T62" fmla="*/ 1176 w 159"/>
                <a:gd name="T63" fmla="*/ 769 h 258"/>
                <a:gd name="T64" fmla="*/ 1249 w 159"/>
                <a:gd name="T65" fmla="*/ 724 h 258"/>
                <a:gd name="T66" fmla="*/ 1082 w 159"/>
                <a:gd name="T67" fmla="*/ 551 h 258"/>
                <a:gd name="T68" fmla="*/ 598 w 159"/>
                <a:gd name="T69" fmla="*/ 455 h 258"/>
                <a:gd name="T70" fmla="*/ 0 w 159"/>
                <a:gd name="T71" fmla="*/ 293 h 258"/>
                <a:gd name="T72" fmla="*/ 144 w 159"/>
                <a:gd name="T73" fmla="*/ 293 h 258"/>
                <a:gd name="T74" fmla="*/ 144 w 159"/>
                <a:gd name="T75" fmla="*/ 233 h 258"/>
                <a:gd name="T76" fmla="*/ 685 w 159"/>
                <a:gd name="T77" fmla="*/ 351 h 258"/>
                <a:gd name="T78" fmla="*/ 1082 w 159"/>
                <a:gd name="T79" fmla="*/ 351 h 258"/>
                <a:gd name="T80" fmla="*/ 1368 w 159"/>
                <a:gd name="T81" fmla="*/ 351 h 258"/>
                <a:gd name="T82" fmla="*/ 1569 w 159"/>
                <a:gd name="T83" fmla="*/ 392 h 258"/>
                <a:gd name="T84" fmla="*/ 1764 w 159"/>
                <a:gd name="T85" fmla="*/ 323 h 258"/>
                <a:gd name="T86" fmla="*/ 1764 w 159"/>
                <a:gd name="T87" fmla="*/ 131 h 258"/>
                <a:gd name="T88" fmla="*/ 2056 w 159"/>
                <a:gd name="T89" fmla="*/ 3 h 258"/>
                <a:gd name="T90" fmla="*/ 2455 w 159"/>
                <a:gd name="T91" fmla="*/ 0 h 258"/>
                <a:gd name="T92" fmla="*/ 2809 w 159"/>
                <a:gd name="T93" fmla="*/ 81 h 258"/>
                <a:gd name="T94" fmla="*/ 2872 w 159"/>
                <a:gd name="T95" fmla="*/ 197 h 2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9"/>
                <a:gd name="T145" fmla="*/ 0 h 258"/>
                <a:gd name="T146" fmla="*/ 159 w 159"/>
                <a:gd name="T147" fmla="*/ 258 h 2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9" h="258">
                  <a:moveTo>
                    <a:pt x="95" y="27"/>
                  </a:moveTo>
                  <a:lnTo>
                    <a:pt x="98" y="32"/>
                  </a:lnTo>
                  <a:lnTo>
                    <a:pt x="100" y="41"/>
                  </a:lnTo>
                  <a:lnTo>
                    <a:pt x="109" y="47"/>
                  </a:lnTo>
                  <a:lnTo>
                    <a:pt x="114" y="52"/>
                  </a:lnTo>
                  <a:lnTo>
                    <a:pt x="109" y="68"/>
                  </a:lnTo>
                  <a:lnTo>
                    <a:pt x="126" y="99"/>
                  </a:lnTo>
                  <a:lnTo>
                    <a:pt x="123" y="117"/>
                  </a:lnTo>
                  <a:lnTo>
                    <a:pt x="123" y="121"/>
                  </a:lnTo>
                  <a:lnTo>
                    <a:pt x="123" y="126"/>
                  </a:lnTo>
                  <a:lnTo>
                    <a:pt x="128" y="126"/>
                  </a:lnTo>
                  <a:lnTo>
                    <a:pt x="128" y="131"/>
                  </a:lnTo>
                  <a:lnTo>
                    <a:pt x="128" y="137"/>
                  </a:lnTo>
                  <a:lnTo>
                    <a:pt x="136" y="140"/>
                  </a:lnTo>
                  <a:lnTo>
                    <a:pt x="132" y="155"/>
                  </a:lnTo>
                  <a:lnTo>
                    <a:pt x="144" y="164"/>
                  </a:lnTo>
                  <a:lnTo>
                    <a:pt x="150" y="166"/>
                  </a:lnTo>
                  <a:lnTo>
                    <a:pt x="159" y="173"/>
                  </a:lnTo>
                  <a:lnTo>
                    <a:pt x="141" y="202"/>
                  </a:lnTo>
                  <a:lnTo>
                    <a:pt x="112" y="236"/>
                  </a:lnTo>
                  <a:lnTo>
                    <a:pt x="107" y="240"/>
                  </a:lnTo>
                  <a:lnTo>
                    <a:pt x="91" y="240"/>
                  </a:lnTo>
                  <a:lnTo>
                    <a:pt x="80" y="245"/>
                  </a:lnTo>
                  <a:lnTo>
                    <a:pt x="68" y="249"/>
                  </a:lnTo>
                  <a:lnTo>
                    <a:pt x="51" y="258"/>
                  </a:lnTo>
                  <a:lnTo>
                    <a:pt x="43" y="251"/>
                  </a:lnTo>
                  <a:lnTo>
                    <a:pt x="43" y="249"/>
                  </a:lnTo>
                  <a:lnTo>
                    <a:pt x="48" y="249"/>
                  </a:lnTo>
                  <a:lnTo>
                    <a:pt x="48" y="242"/>
                  </a:lnTo>
                  <a:lnTo>
                    <a:pt x="46" y="249"/>
                  </a:lnTo>
                  <a:lnTo>
                    <a:pt x="43" y="245"/>
                  </a:lnTo>
                  <a:lnTo>
                    <a:pt x="43" y="242"/>
                  </a:lnTo>
                  <a:lnTo>
                    <a:pt x="37" y="240"/>
                  </a:lnTo>
                  <a:lnTo>
                    <a:pt x="30" y="240"/>
                  </a:lnTo>
                  <a:lnTo>
                    <a:pt x="28" y="236"/>
                  </a:lnTo>
                  <a:lnTo>
                    <a:pt x="25" y="227"/>
                  </a:lnTo>
                  <a:lnTo>
                    <a:pt x="28" y="225"/>
                  </a:lnTo>
                  <a:lnTo>
                    <a:pt x="25" y="217"/>
                  </a:lnTo>
                  <a:lnTo>
                    <a:pt x="28" y="217"/>
                  </a:lnTo>
                  <a:lnTo>
                    <a:pt x="23" y="204"/>
                  </a:lnTo>
                  <a:lnTo>
                    <a:pt x="20" y="187"/>
                  </a:lnTo>
                  <a:lnTo>
                    <a:pt x="20" y="184"/>
                  </a:lnTo>
                  <a:lnTo>
                    <a:pt x="25" y="178"/>
                  </a:lnTo>
                  <a:lnTo>
                    <a:pt x="25" y="173"/>
                  </a:lnTo>
                  <a:lnTo>
                    <a:pt x="28" y="173"/>
                  </a:lnTo>
                  <a:lnTo>
                    <a:pt x="34" y="169"/>
                  </a:lnTo>
                  <a:lnTo>
                    <a:pt x="30" y="166"/>
                  </a:lnTo>
                  <a:lnTo>
                    <a:pt x="37" y="164"/>
                  </a:lnTo>
                  <a:lnTo>
                    <a:pt x="37" y="160"/>
                  </a:lnTo>
                  <a:lnTo>
                    <a:pt x="43" y="159"/>
                  </a:lnTo>
                  <a:lnTo>
                    <a:pt x="46" y="150"/>
                  </a:lnTo>
                  <a:lnTo>
                    <a:pt x="54" y="137"/>
                  </a:lnTo>
                  <a:lnTo>
                    <a:pt x="57" y="131"/>
                  </a:lnTo>
                  <a:lnTo>
                    <a:pt x="62" y="126"/>
                  </a:lnTo>
                  <a:lnTo>
                    <a:pt x="68" y="126"/>
                  </a:lnTo>
                  <a:lnTo>
                    <a:pt x="66" y="121"/>
                  </a:lnTo>
                  <a:lnTo>
                    <a:pt x="66" y="112"/>
                  </a:lnTo>
                  <a:lnTo>
                    <a:pt x="57" y="106"/>
                  </a:lnTo>
                  <a:lnTo>
                    <a:pt x="54" y="102"/>
                  </a:lnTo>
                  <a:lnTo>
                    <a:pt x="48" y="102"/>
                  </a:lnTo>
                  <a:lnTo>
                    <a:pt x="46" y="97"/>
                  </a:lnTo>
                  <a:lnTo>
                    <a:pt x="43" y="90"/>
                  </a:lnTo>
                  <a:lnTo>
                    <a:pt x="46" y="76"/>
                  </a:lnTo>
                  <a:lnTo>
                    <a:pt x="39" y="70"/>
                  </a:lnTo>
                  <a:lnTo>
                    <a:pt x="39" y="68"/>
                  </a:lnTo>
                  <a:lnTo>
                    <a:pt x="43" y="65"/>
                  </a:lnTo>
                  <a:lnTo>
                    <a:pt x="37" y="61"/>
                  </a:lnTo>
                  <a:lnTo>
                    <a:pt x="37" y="50"/>
                  </a:lnTo>
                  <a:lnTo>
                    <a:pt x="28" y="41"/>
                  </a:lnTo>
                  <a:lnTo>
                    <a:pt x="20" y="41"/>
                  </a:lnTo>
                  <a:lnTo>
                    <a:pt x="9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5" y="27"/>
                  </a:lnTo>
                  <a:lnTo>
                    <a:pt x="1" y="21"/>
                  </a:lnTo>
                  <a:lnTo>
                    <a:pt x="5" y="21"/>
                  </a:lnTo>
                  <a:lnTo>
                    <a:pt x="14" y="23"/>
                  </a:lnTo>
                  <a:lnTo>
                    <a:pt x="23" y="32"/>
                  </a:lnTo>
                  <a:lnTo>
                    <a:pt x="30" y="32"/>
                  </a:lnTo>
                  <a:lnTo>
                    <a:pt x="37" y="32"/>
                  </a:lnTo>
                  <a:lnTo>
                    <a:pt x="39" y="30"/>
                  </a:lnTo>
                  <a:lnTo>
                    <a:pt x="46" y="32"/>
                  </a:lnTo>
                  <a:lnTo>
                    <a:pt x="51" y="36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60" y="21"/>
                  </a:lnTo>
                  <a:lnTo>
                    <a:pt x="60" y="12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5" y="3"/>
                  </a:lnTo>
                  <a:lnTo>
                    <a:pt x="84" y="0"/>
                  </a:lnTo>
                  <a:lnTo>
                    <a:pt x="86" y="3"/>
                  </a:lnTo>
                  <a:lnTo>
                    <a:pt x="95" y="7"/>
                  </a:lnTo>
                  <a:lnTo>
                    <a:pt x="100" y="12"/>
                  </a:lnTo>
                  <a:lnTo>
                    <a:pt x="98" y="18"/>
                  </a:lnTo>
                  <a:lnTo>
                    <a:pt x="95" y="27"/>
                  </a:lnTo>
                  <a:close/>
                </a:path>
              </a:pathLst>
            </a:custGeom>
            <a:solidFill>
              <a:srgbClr val="E06E2B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297" name="Freeform 1859"/>
            <p:cNvSpPr>
              <a:spLocks/>
            </p:cNvSpPr>
            <p:nvPr/>
          </p:nvSpPr>
          <p:spPr bwMode="auto">
            <a:xfrm>
              <a:off x="2577" y="1848"/>
              <a:ext cx="211" cy="185"/>
            </a:xfrm>
            <a:custGeom>
              <a:avLst/>
              <a:gdLst>
                <a:gd name="T0" fmla="*/ 268 w 185"/>
                <a:gd name="T1" fmla="*/ 4 h 170"/>
                <a:gd name="T2" fmla="*/ 291 w 185"/>
                <a:gd name="T3" fmla="*/ 4 h 170"/>
                <a:gd name="T4" fmla="*/ 303 w 185"/>
                <a:gd name="T5" fmla="*/ 23 h 170"/>
                <a:gd name="T6" fmla="*/ 340 w 185"/>
                <a:gd name="T7" fmla="*/ 35 h 170"/>
                <a:gd name="T8" fmla="*/ 372 w 185"/>
                <a:gd name="T9" fmla="*/ 57 h 170"/>
                <a:gd name="T10" fmla="*/ 395 w 185"/>
                <a:gd name="T11" fmla="*/ 57 h 170"/>
                <a:gd name="T12" fmla="*/ 443 w 185"/>
                <a:gd name="T13" fmla="*/ 69 h 170"/>
                <a:gd name="T14" fmla="*/ 453 w 185"/>
                <a:gd name="T15" fmla="*/ 91 h 170"/>
                <a:gd name="T16" fmla="*/ 435 w 185"/>
                <a:gd name="T17" fmla="*/ 128 h 170"/>
                <a:gd name="T18" fmla="*/ 423 w 185"/>
                <a:gd name="T19" fmla="*/ 137 h 170"/>
                <a:gd name="T20" fmla="*/ 395 w 185"/>
                <a:gd name="T21" fmla="*/ 170 h 170"/>
                <a:gd name="T22" fmla="*/ 408 w 185"/>
                <a:gd name="T23" fmla="*/ 170 h 170"/>
                <a:gd name="T24" fmla="*/ 429 w 185"/>
                <a:gd name="T25" fmla="*/ 187 h 170"/>
                <a:gd name="T26" fmla="*/ 429 w 185"/>
                <a:gd name="T27" fmla="*/ 211 h 170"/>
                <a:gd name="T28" fmla="*/ 423 w 185"/>
                <a:gd name="T29" fmla="*/ 221 h 170"/>
                <a:gd name="T30" fmla="*/ 443 w 185"/>
                <a:gd name="T31" fmla="*/ 249 h 170"/>
                <a:gd name="T32" fmla="*/ 453 w 185"/>
                <a:gd name="T33" fmla="*/ 255 h 170"/>
                <a:gd name="T34" fmla="*/ 443 w 185"/>
                <a:gd name="T35" fmla="*/ 266 h 170"/>
                <a:gd name="T36" fmla="*/ 435 w 185"/>
                <a:gd name="T37" fmla="*/ 266 h 170"/>
                <a:gd name="T38" fmla="*/ 423 w 185"/>
                <a:gd name="T39" fmla="*/ 271 h 170"/>
                <a:gd name="T40" fmla="*/ 408 w 185"/>
                <a:gd name="T41" fmla="*/ 289 h 170"/>
                <a:gd name="T42" fmla="*/ 362 w 185"/>
                <a:gd name="T43" fmla="*/ 282 h 170"/>
                <a:gd name="T44" fmla="*/ 349 w 185"/>
                <a:gd name="T45" fmla="*/ 274 h 170"/>
                <a:gd name="T46" fmla="*/ 339 w 185"/>
                <a:gd name="T47" fmla="*/ 271 h 170"/>
                <a:gd name="T48" fmla="*/ 315 w 185"/>
                <a:gd name="T49" fmla="*/ 271 h 170"/>
                <a:gd name="T50" fmla="*/ 282 w 185"/>
                <a:gd name="T51" fmla="*/ 289 h 170"/>
                <a:gd name="T52" fmla="*/ 268 w 185"/>
                <a:gd name="T53" fmla="*/ 307 h 170"/>
                <a:gd name="T54" fmla="*/ 219 w 185"/>
                <a:gd name="T55" fmla="*/ 298 h 170"/>
                <a:gd name="T56" fmla="*/ 197 w 185"/>
                <a:gd name="T57" fmla="*/ 298 h 170"/>
                <a:gd name="T58" fmla="*/ 124 w 185"/>
                <a:gd name="T59" fmla="*/ 289 h 170"/>
                <a:gd name="T60" fmla="*/ 124 w 185"/>
                <a:gd name="T61" fmla="*/ 238 h 170"/>
                <a:gd name="T62" fmla="*/ 124 w 185"/>
                <a:gd name="T63" fmla="*/ 223 h 170"/>
                <a:gd name="T64" fmla="*/ 147 w 185"/>
                <a:gd name="T65" fmla="*/ 211 h 170"/>
                <a:gd name="T66" fmla="*/ 124 w 185"/>
                <a:gd name="T67" fmla="*/ 192 h 170"/>
                <a:gd name="T68" fmla="*/ 94 w 185"/>
                <a:gd name="T69" fmla="*/ 157 h 170"/>
                <a:gd name="T70" fmla="*/ 81 w 185"/>
                <a:gd name="T71" fmla="*/ 136 h 170"/>
                <a:gd name="T72" fmla="*/ 17 w 185"/>
                <a:gd name="T73" fmla="*/ 118 h 170"/>
                <a:gd name="T74" fmla="*/ 17 w 185"/>
                <a:gd name="T75" fmla="*/ 108 h 170"/>
                <a:gd name="T76" fmla="*/ 22 w 185"/>
                <a:gd name="T77" fmla="*/ 101 h 170"/>
                <a:gd name="T78" fmla="*/ 0 w 185"/>
                <a:gd name="T79" fmla="*/ 99 h 170"/>
                <a:gd name="T80" fmla="*/ 31 w 185"/>
                <a:gd name="T81" fmla="*/ 86 h 170"/>
                <a:gd name="T82" fmla="*/ 57 w 185"/>
                <a:gd name="T83" fmla="*/ 86 h 170"/>
                <a:gd name="T84" fmla="*/ 87 w 185"/>
                <a:gd name="T85" fmla="*/ 91 h 170"/>
                <a:gd name="T86" fmla="*/ 113 w 185"/>
                <a:gd name="T87" fmla="*/ 91 h 170"/>
                <a:gd name="T88" fmla="*/ 105 w 185"/>
                <a:gd name="T89" fmla="*/ 50 h 170"/>
                <a:gd name="T90" fmla="*/ 129 w 185"/>
                <a:gd name="T91" fmla="*/ 50 h 170"/>
                <a:gd name="T92" fmla="*/ 147 w 185"/>
                <a:gd name="T93" fmla="*/ 67 h 170"/>
                <a:gd name="T94" fmla="*/ 173 w 185"/>
                <a:gd name="T95" fmla="*/ 57 h 170"/>
                <a:gd name="T96" fmla="*/ 219 w 185"/>
                <a:gd name="T97" fmla="*/ 42 h 170"/>
                <a:gd name="T98" fmla="*/ 224 w 185"/>
                <a:gd name="T99" fmla="*/ 4 h 1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5"/>
                <a:gd name="T151" fmla="*/ 0 h 170"/>
                <a:gd name="T152" fmla="*/ 185 w 185"/>
                <a:gd name="T153" fmla="*/ 170 h 1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5" h="170">
                  <a:moveTo>
                    <a:pt x="107" y="0"/>
                  </a:moveTo>
                  <a:lnTo>
                    <a:pt x="107" y="4"/>
                  </a:lnTo>
                  <a:lnTo>
                    <a:pt x="112" y="8"/>
                  </a:lnTo>
                  <a:lnTo>
                    <a:pt x="116" y="4"/>
                  </a:lnTo>
                  <a:lnTo>
                    <a:pt x="120" y="10"/>
                  </a:lnTo>
                  <a:lnTo>
                    <a:pt x="121" y="13"/>
                  </a:lnTo>
                  <a:lnTo>
                    <a:pt x="134" y="24"/>
                  </a:lnTo>
                  <a:lnTo>
                    <a:pt x="135" y="19"/>
                  </a:lnTo>
                  <a:lnTo>
                    <a:pt x="139" y="28"/>
                  </a:lnTo>
                  <a:lnTo>
                    <a:pt x="148" y="31"/>
                  </a:lnTo>
                  <a:lnTo>
                    <a:pt x="150" y="31"/>
                  </a:lnTo>
                  <a:lnTo>
                    <a:pt x="157" y="31"/>
                  </a:lnTo>
                  <a:lnTo>
                    <a:pt x="162" y="31"/>
                  </a:lnTo>
                  <a:lnTo>
                    <a:pt x="176" y="38"/>
                  </a:lnTo>
                  <a:lnTo>
                    <a:pt x="185" y="42"/>
                  </a:lnTo>
                  <a:lnTo>
                    <a:pt x="180" y="51"/>
                  </a:lnTo>
                  <a:lnTo>
                    <a:pt x="173" y="62"/>
                  </a:lnTo>
                  <a:lnTo>
                    <a:pt x="173" y="71"/>
                  </a:lnTo>
                  <a:lnTo>
                    <a:pt x="168" y="71"/>
                  </a:lnTo>
                  <a:lnTo>
                    <a:pt x="168" y="76"/>
                  </a:lnTo>
                  <a:lnTo>
                    <a:pt x="162" y="83"/>
                  </a:lnTo>
                  <a:lnTo>
                    <a:pt x="157" y="93"/>
                  </a:lnTo>
                  <a:lnTo>
                    <a:pt x="157" y="95"/>
                  </a:lnTo>
                  <a:lnTo>
                    <a:pt x="162" y="93"/>
                  </a:lnTo>
                  <a:lnTo>
                    <a:pt x="168" y="98"/>
                  </a:lnTo>
                  <a:lnTo>
                    <a:pt x="171" y="103"/>
                  </a:lnTo>
                  <a:lnTo>
                    <a:pt x="168" y="103"/>
                  </a:lnTo>
                  <a:lnTo>
                    <a:pt x="171" y="118"/>
                  </a:lnTo>
                  <a:lnTo>
                    <a:pt x="164" y="118"/>
                  </a:lnTo>
                  <a:lnTo>
                    <a:pt x="168" y="122"/>
                  </a:lnTo>
                  <a:lnTo>
                    <a:pt x="171" y="136"/>
                  </a:lnTo>
                  <a:lnTo>
                    <a:pt x="176" y="138"/>
                  </a:lnTo>
                  <a:lnTo>
                    <a:pt x="182" y="138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76" y="147"/>
                  </a:lnTo>
                  <a:lnTo>
                    <a:pt x="173" y="145"/>
                  </a:lnTo>
                  <a:lnTo>
                    <a:pt x="173" y="147"/>
                  </a:lnTo>
                  <a:lnTo>
                    <a:pt x="173" y="150"/>
                  </a:lnTo>
                  <a:lnTo>
                    <a:pt x="168" y="150"/>
                  </a:lnTo>
                  <a:lnTo>
                    <a:pt x="162" y="152"/>
                  </a:lnTo>
                  <a:lnTo>
                    <a:pt x="162" y="160"/>
                  </a:lnTo>
                  <a:lnTo>
                    <a:pt x="150" y="160"/>
                  </a:lnTo>
                  <a:lnTo>
                    <a:pt x="145" y="156"/>
                  </a:lnTo>
                  <a:lnTo>
                    <a:pt x="143" y="152"/>
                  </a:lnTo>
                  <a:lnTo>
                    <a:pt x="139" y="152"/>
                  </a:lnTo>
                  <a:lnTo>
                    <a:pt x="134" y="152"/>
                  </a:lnTo>
                  <a:lnTo>
                    <a:pt x="134" y="150"/>
                  </a:lnTo>
                  <a:lnTo>
                    <a:pt x="127" y="150"/>
                  </a:lnTo>
                  <a:lnTo>
                    <a:pt x="125" y="150"/>
                  </a:lnTo>
                  <a:lnTo>
                    <a:pt x="121" y="152"/>
                  </a:lnTo>
                  <a:lnTo>
                    <a:pt x="112" y="160"/>
                  </a:lnTo>
                  <a:lnTo>
                    <a:pt x="112" y="168"/>
                  </a:lnTo>
                  <a:lnTo>
                    <a:pt x="107" y="170"/>
                  </a:lnTo>
                  <a:lnTo>
                    <a:pt x="98" y="168"/>
                  </a:lnTo>
                  <a:lnTo>
                    <a:pt x="87" y="165"/>
                  </a:lnTo>
                  <a:lnTo>
                    <a:pt x="79" y="161"/>
                  </a:lnTo>
                  <a:lnTo>
                    <a:pt x="79" y="165"/>
                  </a:lnTo>
                  <a:lnTo>
                    <a:pt x="69" y="165"/>
                  </a:lnTo>
                  <a:lnTo>
                    <a:pt x="50" y="160"/>
                  </a:lnTo>
                  <a:lnTo>
                    <a:pt x="44" y="150"/>
                  </a:lnTo>
                  <a:lnTo>
                    <a:pt x="50" y="131"/>
                  </a:lnTo>
                  <a:lnTo>
                    <a:pt x="52" y="127"/>
                  </a:lnTo>
                  <a:lnTo>
                    <a:pt x="50" y="123"/>
                  </a:lnTo>
                  <a:lnTo>
                    <a:pt x="52" y="109"/>
                  </a:lnTo>
                  <a:lnTo>
                    <a:pt x="59" y="118"/>
                  </a:lnTo>
                  <a:lnTo>
                    <a:pt x="55" y="109"/>
                  </a:lnTo>
                  <a:lnTo>
                    <a:pt x="50" y="107"/>
                  </a:lnTo>
                  <a:lnTo>
                    <a:pt x="50" y="98"/>
                  </a:lnTo>
                  <a:lnTo>
                    <a:pt x="37" y="86"/>
                  </a:lnTo>
                  <a:lnTo>
                    <a:pt x="37" y="76"/>
                  </a:lnTo>
                  <a:lnTo>
                    <a:pt x="32" y="75"/>
                  </a:lnTo>
                  <a:lnTo>
                    <a:pt x="23" y="71"/>
                  </a:lnTo>
                  <a:lnTo>
                    <a:pt x="7" y="65"/>
                  </a:lnTo>
                  <a:lnTo>
                    <a:pt x="3" y="60"/>
                  </a:lnTo>
                  <a:lnTo>
                    <a:pt x="7" y="60"/>
                  </a:lnTo>
                  <a:lnTo>
                    <a:pt x="3" y="56"/>
                  </a:lnTo>
                  <a:lnTo>
                    <a:pt x="9" y="56"/>
                  </a:lnTo>
                  <a:lnTo>
                    <a:pt x="7" y="55"/>
                  </a:lnTo>
                  <a:lnTo>
                    <a:pt x="0" y="55"/>
                  </a:lnTo>
                  <a:lnTo>
                    <a:pt x="3" y="51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23" y="48"/>
                  </a:lnTo>
                  <a:lnTo>
                    <a:pt x="32" y="55"/>
                  </a:lnTo>
                  <a:lnTo>
                    <a:pt x="35" y="51"/>
                  </a:lnTo>
                  <a:lnTo>
                    <a:pt x="41" y="51"/>
                  </a:lnTo>
                  <a:lnTo>
                    <a:pt x="46" y="51"/>
                  </a:lnTo>
                  <a:lnTo>
                    <a:pt x="44" y="38"/>
                  </a:lnTo>
                  <a:lnTo>
                    <a:pt x="41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2" y="33"/>
                  </a:lnTo>
                  <a:lnTo>
                    <a:pt x="59" y="37"/>
                  </a:lnTo>
                  <a:lnTo>
                    <a:pt x="66" y="37"/>
                  </a:lnTo>
                  <a:lnTo>
                    <a:pt x="69" y="31"/>
                  </a:lnTo>
                  <a:lnTo>
                    <a:pt x="75" y="28"/>
                  </a:lnTo>
                  <a:lnTo>
                    <a:pt x="87" y="24"/>
                  </a:lnTo>
                  <a:lnTo>
                    <a:pt x="89" y="19"/>
                  </a:lnTo>
                  <a:lnTo>
                    <a:pt x="89" y="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298" name="Freeform 1862"/>
            <p:cNvSpPr>
              <a:spLocks/>
            </p:cNvSpPr>
            <p:nvPr/>
          </p:nvSpPr>
          <p:spPr bwMode="auto">
            <a:xfrm>
              <a:off x="2793" y="2023"/>
              <a:ext cx="22" cy="33"/>
            </a:xfrm>
            <a:custGeom>
              <a:avLst/>
              <a:gdLst>
                <a:gd name="T0" fmla="*/ 45 w 19"/>
                <a:gd name="T1" fmla="*/ 0 h 30"/>
                <a:gd name="T2" fmla="*/ 57 w 19"/>
                <a:gd name="T3" fmla="*/ 0 h 30"/>
                <a:gd name="T4" fmla="*/ 57 w 19"/>
                <a:gd name="T5" fmla="*/ 2 h 30"/>
                <a:gd name="T6" fmla="*/ 57 w 19"/>
                <a:gd name="T7" fmla="*/ 14 h 30"/>
                <a:gd name="T8" fmla="*/ 69 w 19"/>
                <a:gd name="T9" fmla="*/ 21 h 30"/>
                <a:gd name="T10" fmla="*/ 69 w 19"/>
                <a:gd name="T11" fmla="*/ 34 h 30"/>
                <a:gd name="T12" fmla="*/ 69 w 19"/>
                <a:gd name="T13" fmla="*/ 39 h 30"/>
                <a:gd name="T14" fmla="*/ 57 w 19"/>
                <a:gd name="T15" fmla="*/ 45 h 30"/>
                <a:gd name="T16" fmla="*/ 57 w 19"/>
                <a:gd name="T17" fmla="*/ 55 h 30"/>
                <a:gd name="T18" fmla="*/ 57 w 19"/>
                <a:gd name="T19" fmla="*/ 61 h 30"/>
                <a:gd name="T20" fmla="*/ 45 w 19"/>
                <a:gd name="T21" fmla="*/ 67 h 30"/>
                <a:gd name="T22" fmla="*/ 45 w 19"/>
                <a:gd name="T23" fmla="*/ 70 h 30"/>
                <a:gd name="T24" fmla="*/ 39 w 19"/>
                <a:gd name="T25" fmla="*/ 70 h 30"/>
                <a:gd name="T26" fmla="*/ 22 w 19"/>
                <a:gd name="T27" fmla="*/ 70 h 30"/>
                <a:gd name="T28" fmla="*/ 16 w 19"/>
                <a:gd name="T29" fmla="*/ 67 h 30"/>
                <a:gd name="T30" fmla="*/ 22 w 19"/>
                <a:gd name="T31" fmla="*/ 67 h 30"/>
                <a:gd name="T32" fmla="*/ 22 w 19"/>
                <a:gd name="T33" fmla="*/ 61 h 30"/>
                <a:gd name="T34" fmla="*/ 16 w 19"/>
                <a:gd name="T35" fmla="*/ 61 h 30"/>
                <a:gd name="T36" fmla="*/ 16 w 19"/>
                <a:gd name="T37" fmla="*/ 55 h 30"/>
                <a:gd name="T38" fmla="*/ 0 w 19"/>
                <a:gd name="T39" fmla="*/ 55 h 30"/>
                <a:gd name="T40" fmla="*/ 16 w 19"/>
                <a:gd name="T41" fmla="*/ 45 h 30"/>
                <a:gd name="T42" fmla="*/ 16 w 19"/>
                <a:gd name="T43" fmla="*/ 39 h 30"/>
                <a:gd name="T44" fmla="*/ 0 w 19"/>
                <a:gd name="T45" fmla="*/ 39 h 30"/>
                <a:gd name="T46" fmla="*/ 0 w 19"/>
                <a:gd name="T47" fmla="*/ 34 h 30"/>
                <a:gd name="T48" fmla="*/ 16 w 19"/>
                <a:gd name="T49" fmla="*/ 34 h 30"/>
                <a:gd name="T50" fmla="*/ 0 w 19"/>
                <a:gd name="T51" fmla="*/ 23 h 30"/>
                <a:gd name="T52" fmla="*/ 16 w 19"/>
                <a:gd name="T53" fmla="*/ 23 h 30"/>
                <a:gd name="T54" fmla="*/ 16 w 19"/>
                <a:gd name="T55" fmla="*/ 21 h 30"/>
                <a:gd name="T56" fmla="*/ 22 w 19"/>
                <a:gd name="T57" fmla="*/ 14 h 30"/>
                <a:gd name="T58" fmla="*/ 39 w 19"/>
                <a:gd name="T59" fmla="*/ 14 h 30"/>
                <a:gd name="T60" fmla="*/ 45 w 19"/>
                <a:gd name="T61" fmla="*/ 14 h 30"/>
                <a:gd name="T62" fmla="*/ 45 w 19"/>
                <a:gd name="T63" fmla="*/ 2 h 30"/>
                <a:gd name="T64" fmla="*/ 45 w 19"/>
                <a:gd name="T65" fmla="*/ 0 h 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30"/>
                <a:gd name="T101" fmla="*/ 19 w 19"/>
                <a:gd name="T102" fmla="*/ 30 h 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30">
                  <a:moveTo>
                    <a:pt x="12" y="0"/>
                  </a:moveTo>
                  <a:lnTo>
                    <a:pt x="15" y="0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299" name="Freeform 1866"/>
            <p:cNvSpPr>
              <a:spLocks/>
            </p:cNvSpPr>
            <p:nvPr/>
          </p:nvSpPr>
          <p:spPr bwMode="auto">
            <a:xfrm>
              <a:off x="2560" y="1665"/>
              <a:ext cx="121" cy="207"/>
            </a:xfrm>
            <a:custGeom>
              <a:avLst/>
              <a:gdLst>
                <a:gd name="T0" fmla="*/ 14 w 107"/>
                <a:gd name="T1" fmla="*/ 419 h 189"/>
                <a:gd name="T2" fmla="*/ 67 w 107"/>
                <a:gd name="T3" fmla="*/ 378 h 189"/>
                <a:gd name="T4" fmla="*/ 114 w 107"/>
                <a:gd name="T5" fmla="*/ 377 h 189"/>
                <a:gd name="T6" fmla="*/ 110 w 107"/>
                <a:gd name="T7" fmla="*/ 363 h 189"/>
                <a:gd name="T8" fmla="*/ 67 w 107"/>
                <a:gd name="T9" fmla="*/ 348 h 189"/>
                <a:gd name="T10" fmla="*/ 40 w 107"/>
                <a:gd name="T11" fmla="*/ 343 h 189"/>
                <a:gd name="T12" fmla="*/ 85 w 107"/>
                <a:gd name="T13" fmla="*/ 291 h 189"/>
                <a:gd name="T14" fmla="*/ 53 w 107"/>
                <a:gd name="T15" fmla="*/ 291 h 189"/>
                <a:gd name="T16" fmla="*/ 98 w 107"/>
                <a:gd name="T17" fmla="*/ 277 h 189"/>
                <a:gd name="T18" fmla="*/ 124 w 107"/>
                <a:gd name="T19" fmla="*/ 261 h 189"/>
                <a:gd name="T20" fmla="*/ 124 w 107"/>
                <a:gd name="T21" fmla="*/ 237 h 189"/>
                <a:gd name="T22" fmla="*/ 110 w 107"/>
                <a:gd name="T23" fmla="*/ 206 h 189"/>
                <a:gd name="T24" fmla="*/ 124 w 107"/>
                <a:gd name="T25" fmla="*/ 193 h 189"/>
                <a:gd name="T26" fmla="*/ 85 w 107"/>
                <a:gd name="T27" fmla="*/ 196 h 189"/>
                <a:gd name="T28" fmla="*/ 40 w 107"/>
                <a:gd name="T29" fmla="*/ 196 h 189"/>
                <a:gd name="T30" fmla="*/ 53 w 107"/>
                <a:gd name="T31" fmla="*/ 152 h 189"/>
                <a:gd name="T32" fmla="*/ 26 w 107"/>
                <a:gd name="T33" fmla="*/ 143 h 189"/>
                <a:gd name="T34" fmla="*/ 18 w 107"/>
                <a:gd name="T35" fmla="*/ 150 h 189"/>
                <a:gd name="T36" fmla="*/ 40 w 107"/>
                <a:gd name="T37" fmla="*/ 104 h 189"/>
                <a:gd name="T38" fmla="*/ 0 w 107"/>
                <a:gd name="T39" fmla="*/ 96 h 189"/>
                <a:gd name="T40" fmla="*/ 26 w 107"/>
                <a:gd name="T41" fmla="*/ 67 h 189"/>
                <a:gd name="T42" fmla="*/ 18 w 107"/>
                <a:gd name="T43" fmla="*/ 45 h 189"/>
                <a:gd name="T44" fmla="*/ 40 w 107"/>
                <a:gd name="T45" fmla="*/ 22 h 189"/>
                <a:gd name="T46" fmla="*/ 53 w 107"/>
                <a:gd name="T47" fmla="*/ 0 h 189"/>
                <a:gd name="T48" fmla="*/ 124 w 107"/>
                <a:gd name="T49" fmla="*/ 0 h 189"/>
                <a:gd name="T50" fmla="*/ 86 w 107"/>
                <a:gd name="T51" fmla="*/ 37 h 189"/>
                <a:gd name="T52" fmla="*/ 85 w 107"/>
                <a:gd name="T53" fmla="*/ 56 h 189"/>
                <a:gd name="T54" fmla="*/ 165 w 107"/>
                <a:gd name="T55" fmla="*/ 51 h 189"/>
                <a:gd name="T56" fmla="*/ 158 w 107"/>
                <a:gd name="T57" fmla="*/ 85 h 189"/>
                <a:gd name="T58" fmla="*/ 142 w 107"/>
                <a:gd name="T59" fmla="*/ 123 h 189"/>
                <a:gd name="T60" fmla="*/ 110 w 107"/>
                <a:gd name="T61" fmla="*/ 138 h 189"/>
                <a:gd name="T62" fmla="*/ 185 w 107"/>
                <a:gd name="T63" fmla="*/ 169 h 189"/>
                <a:gd name="T64" fmla="*/ 241 w 107"/>
                <a:gd name="T65" fmla="*/ 231 h 189"/>
                <a:gd name="T66" fmla="*/ 241 w 107"/>
                <a:gd name="T67" fmla="*/ 257 h 189"/>
                <a:gd name="T68" fmla="*/ 253 w 107"/>
                <a:gd name="T69" fmla="*/ 290 h 189"/>
                <a:gd name="T70" fmla="*/ 270 w 107"/>
                <a:gd name="T71" fmla="*/ 291 h 189"/>
                <a:gd name="T72" fmla="*/ 323 w 107"/>
                <a:gd name="T73" fmla="*/ 308 h 189"/>
                <a:gd name="T74" fmla="*/ 292 w 107"/>
                <a:gd name="T75" fmla="*/ 348 h 189"/>
                <a:gd name="T76" fmla="*/ 270 w 107"/>
                <a:gd name="T77" fmla="*/ 363 h 189"/>
                <a:gd name="T78" fmla="*/ 292 w 107"/>
                <a:gd name="T79" fmla="*/ 388 h 189"/>
                <a:gd name="T80" fmla="*/ 227 w 107"/>
                <a:gd name="T81" fmla="*/ 388 h 189"/>
                <a:gd name="T82" fmla="*/ 165 w 107"/>
                <a:gd name="T83" fmla="*/ 398 h 189"/>
                <a:gd name="T84" fmla="*/ 110 w 107"/>
                <a:gd name="T85" fmla="*/ 400 h 189"/>
                <a:gd name="T86" fmla="*/ 75 w 107"/>
                <a:gd name="T87" fmla="*/ 414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7"/>
                <a:gd name="T133" fmla="*/ 0 h 189"/>
                <a:gd name="T134" fmla="*/ 107 w 107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7" h="189">
                  <a:moveTo>
                    <a:pt x="9" y="189"/>
                  </a:moveTo>
                  <a:lnTo>
                    <a:pt x="4" y="186"/>
                  </a:lnTo>
                  <a:lnTo>
                    <a:pt x="13" y="180"/>
                  </a:lnTo>
                  <a:lnTo>
                    <a:pt x="22" y="167"/>
                  </a:lnTo>
                  <a:lnTo>
                    <a:pt x="27" y="166"/>
                  </a:lnTo>
                  <a:lnTo>
                    <a:pt x="38" y="166"/>
                  </a:lnTo>
                  <a:lnTo>
                    <a:pt x="43" y="157"/>
                  </a:lnTo>
                  <a:lnTo>
                    <a:pt x="36" y="160"/>
                  </a:lnTo>
                  <a:lnTo>
                    <a:pt x="24" y="157"/>
                  </a:lnTo>
                  <a:lnTo>
                    <a:pt x="22" y="153"/>
                  </a:lnTo>
                  <a:lnTo>
                    <a:pt x="14" y="157"/>
                  </a:lnTo>
                  <a:lnTo>
                    <a:pt x="13" y="151"/>
                  </a:lnTo>
                  <a:lnTo>
                    <a:pt x="27" y="138"/>
                  </a:lnTo>
                  <a:lnTo>
                    <a:pt x="27" y="129"/>
                  </a:lnTo>
                  <a:lnTo>
                    <a:pt x="22" y="129"/>
                  </a:lnTo>
                  <a:lnTo>
                    <a:pt x="18" y="129"/>
                  </a:lnTo>
                  <a:lnTo>
                    <a:pt x="22" y="128"/>
                  </a:lnTo>
                  <a:lnTo>
                    <a:pt x="33" y="122"/>
                  </a:lnTo>
                  <a:lnTo>
                    <a:pt x="43" y="122"/>
                  </a:lnTo>
                  <a:lnTo>
                    <a:pt x="41" y="115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38" y="104"/>
                  </a:lnTo>
                  <a:lnTo>
                    <a:pt x="36" y="91"/>
                  </a:lnTo>
                  <a:lnTo>
                    <a:pt x="36" y="90"/>
                  </a:lnTo>
                  <a:lnTo>
                    <a:pt x="41" y="84"/>
                  </a:lnTo>
                  <a:lnTo>
                    <a:pt x="36" y="84"/>
                  </a:lnTo>
                  <a:lnTo>
                    <a:pt x="27" y="86"/>
                  </a:lnTo>
                  <a:lnTo>
                    <a:pt x="18" y="90"/>
                  </a:lnTo>
                  <a:lnTo>
                    <a:pt x="13" y="86"/>
                  </a:lnTo>
                  <a:lnTo>
                    <a:pt x="18" y="72"/>
                  </a:lnTo>
                  <a:lnTo>
                    <a:pt x="18" y="68"/>
                  </a:lnTo>
                  <a:lnTo>
                    <a:pt x="18" y="63"/>
                  </a:lnTo>
                  <a:lnTo>
                    <a:pt x="9" y="63"/>
                  </a:lnTo>
                  <a:lnTo>
                    <a:pt x="6" y="75"/>
                  </a:lnTo>
                  <a:lnTo>
                    <a:pt x="6" y="66"/>
                  </a:lnTo>
                  <a:lnTo>
                    <a:pt x="6" y="54"/>
                  </a:lnTo>
                  <a:lnTo>
                    <a:pt x="13" y="46"/>
                  </a:lnTo>
                  <a:lnTo>
                    <a:pt x="6" y="48"/>
                  </a:lnTo>
                  <a:lnTo>
                    <a:pt x="0" y="43"/>
                  </a:lnTo>
                  <a:lnTo>
                    <a:pt x="6" y="37"/>
                  </a:lnTo>
                  <a:lnTo>
                    <a:pt x="9" y="30"/>
                  </a:lnTo>
                  <a:lnTo>
                    <a:pt x="4" y="28"/>
                  </a:lnTo>
                  <a:lnTo>
                    <a:pt x="6" y="20"/>
                  </a:lnTo>
                  <a:lnTo>
                    <a:pt x="13" y="16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8" y="0"/>
                  </a:lnTo>
                  <a:lnTo>
                    <a:pt x="28" y="1"/>
                  </a:lnTo>
                  <a:lnTo>
                    <a:pt x="41" y="0"/>
                  </a:lnTo>
                  <a:lnTo>
                    <a:pt x="41" y="9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7" y="25"/>
                  </a:lnTo>
                  <a:lnTo>
                    <a:pt x="36" y="23"/>
                  </a:lnTo>
                  <a:lnTo>
                    <a:pt x="55" y="23"/>
                  </a:lnTo>
                  <a:lnTo>
                    <a:pt x="59" y="28"/>
                  </a:lnTo>
                  <a:lnTo>
                    <a:pt x="52" y="37"/>
                  </a:lnTo>
                  <a:lnTo>
                    <a:pt x="43" y="52"/>
                  </a:lnTo>
                  <a:lnTo>
                    <a:pt x="47" y="54"/>
                  </a:lnTo>
                  <a:lnTo>
                    <a:pt x="41" y="57"/>
                  </a:lnTo>
                  <a:lnTo>
                    <a:pt x="36" y="61"/>
                  </a:lnTo>
                  <a:lnTo>
                    <a:pt x="47" y="61"/>
                  </a:lnTo>
                  <a:lnTo>
                    <a:pt x="61" y="75"/>
                  </a:lnTo>
                  <a:lnTo>
                    <a:pt x="70" y="91"/>
                  </a:lnTo>
                  <a:lnTo>
                    <a:pt x="80" y="101"/>
                  </a:lnTo>
                  <a:lnTo>
                    <a:pt x="84" y="113"/>
                  </a:lnTo>
                  <a:lnTo>
                    <a:pt x="80" y="113"/>
                  </a:lnTo>
                  <a:lnTo>
                    <a:pt x="88" y="124"/>
                  </a:lnTo>
                  <a:lnTo>
                    <a:pt x="84" y="128"/>
                  </a:lnTo>
                  <a:lnTo>
                    <a:pt x="88" y="133"/>
                  </a:lnTo>
                  <a:lnTo>
                    <a:pt x="89" y="129"/>
                  </a:lnTo>
                  <a:lnTo>
                    <a:pt x="97" y="128"/>
                  </a:lnTo>
                  <a:lnTo>
                    <a:pt x="107" y="136"/>
                  </a:lnTo>
                  <a:lnTo>
                    <a:pt x="102" y="151"/>
                  </a:lnTo>
                  <a:lnTo>
                    <a:pt x="97" y="153"/>
                  </a:lnTo>
                  <a:lnTo>
                    <a:pt x="93" y="157"/>
                  </a:lnTo>
                  <a:lnTo>
                    <a:pt x="89" y="160"/>
                  </a:lnTo>
                  <a:lnTo>
                    <a:pt x="102" y="162"/>
                  </a:lnTo>
                  <a:lnTo>
                    <a:pt x="97" y="171"/>
                  </a:lnTo>
                  <a:lnTo>
                    <a:pt x="88" y="175"/>
                  </a:lnTo>
                  <a:lnTo>
                    <a:pt x="75" y="171"/>
                  </a:lnTo>
                  <a:lnTo>
                    <a:pt x="70" y="171"/>
                  </a:lnTo>
                  <a:lnTo>
                    <a:pt x="55" y="175"/>
                  </a:lnTo>
                  <a:lnTo>
                    <a:pt x="43" y="175"/>
                  </a:lnTo>
                  <a:lnTo>
                    <a:pt x="36" y="177"/>
                  </a:lnTo>
                  <a:lnTo>
                    <a:pt x="28" y="183"/>
                  </a:lnTo>
                  <a:lnTo>
                    <a:pt x="24" y="183"/>
                  </a:lnTo>
                  <a:lnTo>
                    <a:pt x="9" y="189"/>
                  </a:lnTo>
                  <a:close/>
                </a:path>
              </a:pathLst>
            </a:custGeom>
            <a:solidFill>
              <a:srgbClr val="03365F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11300" name="Group 1867"/>
            <p:cNvGrpSpPr>
              <a:grpSpLocks/>
            </p:cNvGrpSpPr>
            <p:nvPr/>
          </p:nvGrpSpPr>
          <p:grpSpPr bwMode="auto">
            <a:xfrm>
              <a:off x="2530" y="1750"/>
              <a:ext cx="40" cy="28"/>
              <a:chOff x="2779" y="1788"/>
              <a:chExt cx="34" cy="27"/>
            </a:xfrm>
          </p:grpSpPr>
          <p:sp>
            <p:nvSpPr>
              <p:cNvPr id="11517" name="Freeform 1868"/>
              <p:cNvSpPr>
                <a:spLocks/>
              </p:cNvSpPr>
              <p:nvPr/>
            </p:nvSpPr>
            <p:spPr bwMode="auto">
              <a:xfrm>
                <a:off x="2779" y="1788"/>
                <a:ext cx="34" cy="27"/>
              </a:xfrm>
              <a:custGeom>
                <a:avLst/>
                <a:gdLst>
                  <a:gd name="T0" fmla="*/ 9 w 34"/>
                  <a:gd name="T1" fmla="*/ 7 h 27"/>
                  <a:gd name="T2" fmla="*/ 14 w 34"/>
                  <a:gd name="T3" fmla="*/ 4 h 27"/>
                  <a:gd name="T4" fmla="*/ 23 w 34"/>
                  <a:gd name="T5" fmla="*/ 0 h 27"/>
                  <a:gd name="T6" fmla="*/ 25 w 34"/>
                  <a:gd name="T7" fmla="*/ 0 h 27"/>
                  <a:gd name="T8" fmla="*/ 31 w 34"/>
                  <a:gd name="T9" fmla="*/ 9 h 27"/>
                  <a:gd name="T10" fmla="*/ 29 w 34"/>
                  <a:gd name="T11" fmla="*/ 13 h 27"/>
                  <a:gd name="T12" fmla="*/ 31 w 34"/>
                  <a:gd name="T13" fmla="*/ 13 h 27"/>
                  <a:gd name="T14" fmla="*/ 34 w 34"/>
                  <a:gd name="T15" fmla="*/ 22 h 27"/>
                  <a:gd name="T16" fmla="*/ 25 w 34"/>
                  <a:gd name="T17" fmla="*/ 27 h 27"/>
                  <a:gd name="T18" fmla="*/ 23 w 34"/>
                  <a:gd name="T19" fmla="*/ 24 h 27"/>
                  <a:gd name="T20" fmla="*/ 20 w 34"/>
                  <a:gd name="T21" fmla="*/ 24 h 27"/>
                  <a:gd name="T22" fmla="*/ 11 w 34"/>
                  <a:gd name="T23" fmla="*/ 14 h 27"/>
                  <a:gd name="T24" fmla="*/ 11 w 34"/>
                  <a:gd name="T25" fmla="*/ 18 h 27"/>
                  <a:gd name="T26" fmla="*/ 11 w 34"/>
                  <a:gd name="T27" fmla="*/ 22 h 27"/>
                  <a:gd name="T28" fmla="*/ 9 w 34"/>
                  <a:gd name="T29" fmla="*/ 24 h 27"/>
                  <a:gd name="T30" fmla="*/ 2 w 34"/>
                  <a:gd name="T31" fmla="*/ 22 h 27"/>
                  <a:gd name="T32" fmla="*/ 0 w 34"/>
                  <a:gd name="T33" fmla="*/ 14 h 27"/>
                  <a:gd name="T34" fmla="*/ 2 w 34"/>
                  <a:gd name="T35" fmla="*/ 13 h 27"/>
                  <a:gd name="T36" fmla="*/ 2 w 34"/>
                  <a:gd name="T37" fmla="*/ 9 h 27"/>
                  <a:gd name="T38" fmla="*/ 9 w 34"/>
                  <a:gd name="T39" fmla="*/ 7 h 2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"/>
                  <a:gd name="T61" fmla="*/ 0 h 27"/>
                  <a:gd name="T62" fmla="*/ 34 w 34"/>
                  <a:gd name="T63" fmla="*/ 27 h 2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" h="27">
                    <a:moveTo>
                      <a:pt x="9" y="7"/>
                    </a:moveTo>
                    <a:lnTo>
                      <a:pt x="14" y="4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31" y="9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4" y="22"/>
                    </a:lnTo>
                    <a:lnTo>
                      <a:pt x="25" y="27"/>
                    </a:lnTo>
                    <a:lnTo>
                      <a:pt x="23" y="24"/>
                    </a:lnTo>
                    <a:lnTo>
                      <a:pt x="20" y="24"/>
                    </a:lnTo>
                    <a:lnTo>
                      <a:pt x="11" y="14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9" y="24"/>
                    </a:lnTo>
                    <a:lnTo>
                      <a:pt x="2" y="22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1518" name="Freeform 1869"/>
              <p:cNvSpPr>
                <a:spLocks/>
              </p:cNvSpPr>
              <p:nvPr/>
            </p:nvSpPr>
            <p:spPr bwMode="auto">
              <a:xfrm>
                <a:off x="2779" y="1788"/>
                <a:ext cx="34" cy="27"/>
              </a:xfrm>
              <a:custGeom>
                <a:avLst/>
                <a:gdLst>
                  <a:gd name="T0" fmla="*/ 9 w 34"/>
                  <a:gd name="T1" fmla="*/ 7 h 27"/>
                  <a:gd name="T2" fmla="*/ 14 w 34"/>
                  <a:gd name="T3" fmla="*/ 4 h 27"/>
                  <a:gd name="T4" fmla="*/ 23 w 34"/>
                  <a:gd name="T5" fmla="*/ 0 h 27"/>
                  <a:gd name="T6" fmla="*/ 25 w 34"/>
                  <a:gd name="T7" fmla="*/ 0 h 27"/>
                  <a:gd name="T8" fmla="*/ 31 w 34"/>
                  <a:gd name="T9" fmla="*/ 9 h 27"/>
                  <a:gd name="T10" fmla="*/ 29 w 34"/>
                  <a:gd name="T11" fmla="*/ 13 h 27"/>
                  <a:gd name="T12" fmla="*/ 31 w 34"/>
                  <a:gd name="T13" fmla="*/ 13 h 27"/>
                  <a:gd name="T14" fmla="*/ 34 w 34"/>
                  <a:gd name="T15" fmla="*/ 22 h 27"/>
                  <a:gd name="T16" fmla="*/ 25 w 34"/>
                  <a:gd name="T17" fmla="*/ 27 h 27"/>
                  <a:gd name="T18" fmla="*/ 23 w 34"/>
                  <a:gd name="T19" fmla="*/ 24 h 27"/>
                  <a:gd name="T20" fmla="*/ 20 w 34"/>
                  <a:gd name="T21" fmla="*/ 24 h 27"/>
                  <a:gd name="T22" fmla="*/ 11 w 34"/>
                  <a:gd name="T23" fmla="*/ 14 h 27"/>
                  <a:gd name="T24" fmla="*/ 11 w 34"/>
                  <a:gd name="T25" fmla="*/ 18 h 27"/>
                  <a:gd name="T26" fmla="*/ 11 w 34"/>
                  <a:gd name="T27" fmla="*/ 22 h 27"/>
                  <a:gd name="T28" fmla="*/ 9 w 34"/>
                  <a:gd name="T29" fmla="*/ 24 h 27"/>
                  <a:gd name="T30" fmla="*/ 2 w 34"/>
                  <a:gd name="T31" fmla="*/ 22 h 27"/>
                  <a:gd name="T32" fmla="*/ 0 w 34"/>
                  <a:gd name="T33" fmla="*/ 14 h 27"/>
                  <a:gd name="T34" fmla="*/ 2 w 34"/>
                  <a:gd name="T35" fmla="*/ 13 h 27"/>
                  <a:gd name="T36" fmla="*/ 2 w 34"/>
                  <a:gd name="T37" fmla="*/ 9 h 27"/>
                  <a:gd name="T38" fmla="*/ 9 w 34"/>
                  <a:gd name="T39" fmla="*/ 7 h 2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"/>
                  <a:gd name="T61" fmla="*/ 0 h 27"/>
                  <a:gd name="T62" fmla="*/ 34 w 34"/>
                  <a:gd name="T63" fmla="*/ 27 h 2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" h="27">
                    <a:moveTo>
                      <a:pt x="9" y="7"/>
                    </a:moveTo>
                    <a:lnTo>
                      <a:pt x="14" y="4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31" y="9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4" y="22"/>
                    </a:lnTo>
                    <a:lnTo>
                      <a:pt x="25" y="27"/>
                    </a:lnTo>
                    <a:lnTo>
                      <a:pt x="23" y="24"/>
                    </a:lnTo>
                    <a:lnTo>
                      <a:pt x="20" y="24"/>
                    </a:lnTo>
                    <a:lnTo>
                      <a:pt x="11" y="14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9" y="24"/>
                    </a:lnTo>
                    <a:lnTo>
                      <a:pt x="2" y="22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03365F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11301" name="Group 1877"/>
            <p:cNvGrpSpPr>
              <a:grpSpLocks/>
            </p:cNvGrpSpPr>
            <p:nvPr/>
          </p:nvGrpSpPr>
          <p:grpSpPr bwMode="auto">
            <a:xfrm>
              <a:off x="2489" y="1748"/>
              <a:ext cx="71" cy="88"/>
              <a:chOff x="2742" y="1787"/>
              <a:chExt cx="63" cy="81"/>
            </a:xfrm>
          </p:grpSpPr>
          <p:sp>
            <p:nvSpPr>
              <p:cNvPr id="11515" name="Freeform 1878"/>
              <p:cNvSpPr>
                <a:spLocks/>
              </p:cNvSpPr>
              <p:nvPr/>
            </p:nvSpPr>
            <p:spPr bwMode="auto">
              <a:xfrm>
                <a:off x="2742" y="1787"/>
                <a:ext cx="63" cy="81"/>
              </a:xfrm>
              <a:custGeom>
                <a:avLst/>
                <a:gdLst>
                  <a:gd name="T0" fmla="*/ 39 w 63"/>
                  <a:gd name="T1" fmla="*/ 10 h 81"/>
                  <a:gd name="T2" fmla="*/ 37 w 63"/>
                  <a:gd name="T3" fmla="*/ 16 h 81"/>
                  <a:gd name="T4" fmla="*/ 46 w 63"/>
                  <a:gd name="T5" fmla="*/ 25 h 81"/>
                  <a:gd name="T6" fmla="*/ 48 w 63"/>
                  <a:gd name="T7" fmla="*/ 20 h 81"/>
                  <a:gd name="T8" fmla="*/ 57 w 63"/>
                  <a:gd name="T9" fmla="*/ 25 h 81"/>
                  <a:gd name="T10" fmla="*/ 63 w 63"/>
                  <a:gd name="T11" fmla="*/ 28 h 81"/>
                  <a:gd name="T12" fmla="*/ 57 w 63"/>
                  <a:gd name="T13" fmla="*/ 28 h 81"/>
                  <a:gd name="T14" fmla="*/ 60 w 63"/>
                  <a:gd name="T15" fmla="*/ 43 h 81"/>
                  <a:gd name="T16" fmla="*/ 60 w 63"/>
                  <a:gd name="T17" fmla="*/ 54 h 81"/>
                  <a:gd name="T18" fmla="*/ 57 w 63"/>
                  <a:gd name="T19" fmla="*/ 61 h 81"/>
                  <a:gd name="T20" fmla="*/ 48 w 63"/>
                  <a:gd name="T21" fmla="*/ 70 h 81"/>
                  <a:gd name="T22" fmla="*/ 30 w 63"/>
                  <a:gd name="T23" fmla="*/ 77 h 81"/>
                  <a:gd name="T24" fmla="*/ 25 w 63"/>
                  <a:gd name="T25" fmla="*/ 77 h 81"/>
                  <a:gd name="T26" fmla="*/ 11 w 63"/>
                  <a:gd name="T27" fmla="*/ 81 h 81"/>
                  <a:gd name="T28" fmla="*/ 11 w 63"/>
                  <a:gd name="T29" fmla="*/ 75 h 81"/>
                  <a:gd name="T30" fmla="*/ 2 w 63"/>
                  <a:gd name="T31" fmla="*/ 72 h 81"/>
                  <a:gd name="T32" fmla="*/ 0 w 63"/>
                  <a:gd name="T33" fmla="*/ 70 h 81"/>
                  <a:gd name="T34" fmla="*/ 9 w 63"/>
                  <a:gd name="T35" fmla="*/ 66 h 81"/>
                  <a:gd name="T36" fmla="*/ 11 w 63"/>
                  <a:gd name="T37" fmla="*/ 61 h 81"/>
                  <a:gd name="T38" fmla="*/ 23 w 63"/>
                  <a:gd name="T39" fmla="*/ 57 h 81"/>
                  <a:gd name="T40" fmla="*/ 16 w 63"/>
                  <a:gd name="T41" fmla="*/ 57 h 81"/>
                  <a:gd name="T42" fmla="*/ 14 w 63"/>
                  <a:gd name="T43" fmla="*/ 54 h 81"/>
                  <a:gd name="T44" fmla="*/ 20 w 63"/>
                  <a:gd name="T45" fmla="*/ 46 h 81"/>
                  <a:gd name="T46" fmla="*/ 5 w 63"/>
                  <a:gd name="T47" fmla="*/ 37 h 81"/>
                  <a:gd name="T48" fmla="*/ 14 w 63"/>
                  <a:gd name="T49" fmla="*/ 34 h 81"/>
                  <a:gd name="T50" fmla="*/ 9 w 63"/>
                  <a:gd name="T51" fmla="*/ 25 h 81"/>
                  <a:gd name="T52" fmla="*/ 9 w 63"/>
                  <a:gd name="T53" fmla="*/ 23 h 81"/>
                  <a:gd name="T54" fmla="*/ 20 w 63"/>
                  <a:gd name="T55" fmla="*/ 25 h 81"/>
                  <a:gd name="T56" fmla="*/ 29 w 63"/>
                  <a:gd name="T57" fmla="*/ 23 h 81"/>
                  <a:gd name="T58" fmla="*/ 34 w 63"/>
                  <a:gd name="T59" fmla="*/ 16 h 81"/>
                  <a:gd name="T60" fmla="*/ 25 w 63"/>
                  <a:gd name="T61" fmla="*/ 14 h 81"/>
                  <a:gd name="T62" fmla="*/ 30 w 63"/>
                  <a:gd name="T63" fmla="*/ 9 h 81"/>
                  <a:gd name="T64" fmla="*/ 46 w 63"/>
                  <a:gd name="T65" fmla="*/ 0 h 81"/>
                  <a:gd name="T66" fmla="*/ 46 w 63"/>
                  <a:gd name="T67" fmla="*/ 9 h 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81"/>
                  <a:gd name="T104" fmla="*/ 63 w 63"/>
                  <a:gd name="T105" fmla="*/ 81 h 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81">
                    <a:moveTo>
                      <a:pt x="46" y="9"/>
                    </a:moveTo>
                    <a:lnTo>
                      <a:pt x="39" y="10"/>
                    </a:lnTo>
                    <a:lnTo>
                      <a:pt x="39" y="14"/>
                    </a:lnTo>
                    <a:lnTo>
                      <a:pt x="37" y="16"/>
                    </a:lnTo>
                    <a:lnTo>
                      <a:pt x="39" y="23"/>
                    </a:lnTo>
                    <a:lnTo>
                      <a:pt x="46" y="25"/>
                    </a:lnTo>
                    <a:lnTo>
                      <a:pt x="48" y="23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57" y="25"/>
                    </a:lnTo>
                    <a:lnTo>
                      <a:pt x="60" y="25"/>
                    </a:lnTo>
                    <a:lnTo>
                      <a:pt x="63" y="28"/>
                    </a:lnTo>
                    <a:lnTo>
                      <a:pt x="60" y="32"/>
                    </a:lnTo>
                    <a:lnTo>
                      <a:pt x="57" y="28"/>
                    </a:lnTo>
                    <a:lnTo>
                      <a:pt x="60" y="37"/>
                    </a:lnTo>
                    <a:lnTo>
                      <a:pt x="60" y="43"/>
                    </a:lnTo>
                    <a:lnTo>
                      <a:pt x="60" y="46"/>
                    </a:lnTo>
                    <a:lnTo>
                      <a:pt x="60" y="54"/>
                    </a:lnTo>
                    <a:lnTo>
                      <a:pt x="57" y="57"/>
                    </a:lnTo>
                    <a:lnTo>
                      <a:pt x="57" y="61"/>
                    </a:lnTo>
                    <a:lnTo>
                      <a:pt x="57" y="70"/>
                    </a:lnTo>
                    <a:lnTo>
                      <a:pt x="48" y="70"/>
                    </a:lnTo>
                    <a:lnTo>
                      <a:pt x="37" y="72"/>
                    </a:lnTo>
                    <a:lnTo>
                      <a:pt x="30" y="77"/>
                    </a:lnTo>
                    <a:lnTo>
                      <a:pt x="30" y="75"/>
                    </a:lnTo>
                    <a:lnTo>
                      <a:pt x="25" y="77"/>
                    </a:lnTo>
                    <a:lnTo>
                      <a:pt x="16" y="81"/>
                    </a:lnTo>
                    <a:lnTo>
                      <a:pt x="11" y="81"/>
                    </a:lnTo>
                    <a:lnTo>
                      <a:pt x="5" y="81"/>
                    </a:lnTo>
                    <a:lnTo>
                      <a:pt x="11" y="75"/>
                    </a:lnTo>
                    <a:lnTo>
                      <a:pt x="2" y="75"/>
                    </a:lnTo>
                    <a:lnTo>
                      <a:pt x="2" y="72"/>
                    </a:lnTo>
                    <a:lnTo>
                      <a:pt x="9" y="70"/>
                    </a:lnTo>
                    <a:lnTo>
                      <a:pt x="0" y="70"/>
                    </a:lnTo>
                    <a:lnTo>
                      <a:pt x="2" y="66"/>
                    </a:lnTo>
                    <a:lnTo>
                      <a:pt x="9" y="66"/>
                    </a:lnTo>
                    <a:lnTo>
                      <a:pt x="9" y="63"/>
                    </a:lnTo>
                    <a:lnTo>
                      <a:pt x="11" y="61"/>
                    </a:lnTo>
                    <a:lnTo>
                      <a:pt x="20" y="57"/>
                    </a:lnTo>
                    <a:lnTo>
                      <a:pt x="23" y="57"/>
                    </a:lnTo>
                    <a:lnTo>
                      <a:pt x="20" y="54"/>
                    </a:lnTo>
                    <a:lnTo>
                      <a:pt x="16" y="57"/>
                    </a:lnTo>
                    <a:lnTo>
                      <a:pt x="11" y="57"/>
                    </a:lnTo>
                    <a:lnTo>
                      <a:pt x="14" y="54"/>
                    </a:lnTo>
                    <a:lnTo>
                      <a:pt x="16" y="48"/>
                    </a:lnTo>
                    <a:lnTo>
                      <a:pt x="20" y="46"/>
                    </a:lnTo>
                    <a:lnTo>
                      <a:pt x="11" y="43"/>
                    </a:lnTo>
                    <a:lnTo>
                      <a:pt x="5" y="37"/>
                    </a:lnTo>
                    <a:lnTo>
                      <a:pt x="11" y="34"/>
                    </a:lnTo>
                    <a:lnTo>
                      <a:pt x="14" y="34"/>
                    </a:lnTo>
                    <a:lnTo>
                      <a:pt x="11" y="32"/>
                    </a:lnTo>
                    <a:lnTo>
                      <a:pt x="9" y="25"/>
                    </a:lnTo>
                    <a:lnTo>
                      <a:pt x="5" y="28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20" y="25"/>
                    </a:lnTo>
                    <a:lnTo>
                      <a:pt x="25" y="23"/>
                    </a:lnTo>
                    <a:lnTo>
                      <a:pt x="29" y="23"/>
                    </a:lnTo>
                    <a:lnTo>
                      <a:pt x="30" y="20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25" y="14"/>
                    </a:lnTo>
                    <a:lnTo>
                      <a:pt x="29" y="10"/>
                    </a:lnTo>
                    <a:lnTo>
                      <a:pt x="30" y="9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52" y="1"/>
                    </a:lnTo>
                    <a:lnTo>
                      <a:pt x="46" y="9"/>
                    </a:lnTo>
                    <a:close/>
                  </a:path>
                </a:pathLst>
              </a:custGeom>
              <a:solidFill>
                <a:srgbClr val="4B698D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1516" name="Freeform 1879"/>
              <p:cNvSpPr>
                <a:spLocks/>
              </p:cNvSpPr>
              <p:nvPr/>
            </p:nvSpPr>
            <p:spPr bwMode="auto">
              <a:xfrm>
                <a:off x="2742" y="1787"/>
                <a:ext cx="63" cy="81"/>
              </a:xfrm>
              <a:custGeom>
                <a:avLst/>
                <a:gdLst>
                  <a:gd name="T0" fmla="*/ 39 w 63"/>
                  <a:gd name="T1" fmla="*/ 10 h 81"/>
                  <a:gd name="T2" fmla="*/ 37 w 63"/>
                  <a:gd name="T3" fmla="*/ 16 h 81"/>
                  <a:gd name="T4" fmla="*/ 46 w 63"/>
                  <a:gd name="T5" fmla="*/ 25 h 81"/>
                  <a:gd name="T6" fmla="*/ 48 w 63"/>
                  <a:gd name="T7" fmla="*/ 20 h 81"/>
                  <a:gd name="T8" fmla="*/ 57 w 63"/>
                  <a:gd name="T9" fmla="*/ 25 h 81"/>
                  <a:gd name="T10" fmla="*/ 63 w 63"/>
                  <a:gd name="T11" fmla="*/ 28 h 81"/>
                  <a:gd name="T12" fmla="*/ 57 w 63"/>
                  <a:gd name="T13" fmla="*/ 28 h 81"/>
                  <a:gd name="T14" fmla="*/ 60 w 63"/>
                  <a:gd name="T15" fmla="*/ 43 h 81"/>
                  <a:gd name="T16" fmla="*/ 60 w 63"/>
                  <a:gd name="T17" fmla="*/ 54 h 81"/>
                  <a:gd name="T18" fmla="*/ 57 w 63"/>
                  <a:gd name="T19" fmla="*/ 61 h 81"/>
                  <a:gd name="T20" fmla="*/ 48 w 63"/>
                  <a:gd name="T21" fmla="*/ 70 h 81"/>
                  <a:gd name="T22" fmla="*/ 30 w 63"/>
                  <a:gd name="T23" fmla="*/ 77 h 81"/>
                  <a:gd name="T24" fmla="*/ 25 w 63"/>
                  <a:gd name="T25" fmla="*/ 77 h 81"/>
                  <a:gd name="T26" fmla="*/ 11 w 63"/>
                  <a:gd name="T27" fmla="*/ 81 h 81"/>
                  <a:gd name="T28" fmla="*/ 11 w 63"/>
                  <a:gd name="T29" fmla="*/ 75 h 81"/>
                  <a:gd name="T30" fmla="*/ 2 w 63"/>
                  <a:gd name="T31" fmla="*/ 72 h 81"/>
                  <a:gd name="T32" fmla="*/ 0 w 63"/>
                  <a:gd name="T33" fmla="*/ 70 h 81"/>
                  <a:gd name="T34" fmla="*/ 9 w 63"/>
                  <a:gd name="T35" fmla="*/ 66 h 81"/>
                  <a:gd name="T36" fmla="*/ 11 w 63"/>
                  <a:gd name="T37" fmla="*/ 61 h 81"/>
                  <a:gd name="T38" fmla="*/ 23 w 63"/>
                  <a:gd name="T39" fmla="*/ 57 h 81"/>
                  <a:gd name="T40" fmla="*/ 16 w 63"/>
                  <a:gd name="T41" fmla="*/ 57 h 81"/>
                  <a:gd name="T42" fmla="*/ 14 w 63"/>
                  <a:gd name="T43" fmla="*/ 54 h 81"/>
                  <a:gd name="T44" fmla="*/ 20 w 63"/>
                  <a:gd name="T45" fmla="*/ 46 h 81"/>
                  <a:gd name="T46" fmla="*/ 5 w 63"/>
                  <a:gd name="T47" fmla="*/ 37 h 81"/>
                  <a:gd name="T48" fmla="*/ 14 w 63"/>
                  <a:gd name="T49" fmla="*/ 34 h 81"/>
                  <a:gd name="T50" fmla="*/ 9 w 63"/>
                  <a:gd name="T51" fmla="*/ 25 h 81"/>
                  <a:gd name="T52" fmla="*/ 9 w 63"/>
                  <a:gd name="T53" fmla="*/ 23 h 81"/>
                  <a:gd name="T54" fmla="*/ 20 w 63"/>
                  <a:gd name="T55" fmla="*/ 25 h 81"/>
                  <a:gd name="T56" fmla="*/ 29 w 63"/>
                  <a:gd name="T57" fmla="*/ 23 h 81"/>
                  <a:gd name="T58" fmla="*/ 34 w 63"/>
                  <a:gd name="T59" fmla="*/ 16 h 81"/>
                  <a:gd name="T60" fmla="*/ 25 w 63"/>
                  <a:gd name="T61" fmla="*/ 14 h 81"/>
                  <a:gd name="T62" fmla="*/ 30 w 63"/>
                  <a:gd name="T63" fmla="*/ 9 h 81"/>
                  <a:gd name="T64" fmla="*/ 46 w 63"/>
                  <a:gd name="T65" fmla="*/ 0 h 81"/>
                  <a:gd name="T66" fmla="*/ 46 w 63"/>
                  <a:gd name="T67" fmla="*/ 9 h 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81"/>
                  <a:gd name="T104" fmla="*/ 63 w 63"/>
                  <a:gd name="T105" fmla="*/ 81 h 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81">
                    <a:moveTo>
                      <a:pt x="46" y="9"/>
                    </a:moveTo>
                    <a:lnTo>
                      <a:pt x="39" y="10"/>
                    </a:lnTo>
                    <a:lnTo>
                      <a:pt x="39" y="14"/>
                    </a:lnTo>
                    <a:lnTo>
                      <a:pt x="37" y="16"/>
                    </a:lnTo>
                    <a:lnTo>
                      <a:pt x="39" y="23"/>
                    </a:lnTo>
                    <a:lnTo>
                      <a:pt x="46" y="25"/>
                    </a:lnTo>
                    <a:lnTo>
                      <a:pt x="48" y="23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57" y="25"/>
                    </a:lnTo>
                    <a:lnTo>
                      <a:pt x="60" y="25"/>
                    </a:lnTo>
                    <a:lnTo>
                      <a:pt x="63" y="28"/>
                    </a:lnTo>
                    <a:lnTo>
                      <a:pt x="60" y="32"/>
                    </a:lnTo>
                    <a:lnTo>
                      <a:pt x="57" y="28"/>
                    </a:lnTo>
                    <a:lnTo>
                      <a:pt x="60" y="37"/>
                    </a:lnTo>
                    <a:lnTo>
                      <a:pt x="60" y="43"/>
                    </a:lnTo>
                    <a:lnTo>
                      <a:pt x="60" y="46"/>
                    </a:lnTo>
                    <a:lnTo>
                      <a:pt x="60" y="54"/>
                    </a:lnTo>
                    <a:lnTo>
                      <a:pt x="57" y="57"/>
                    </a:lnTo>
                    <a:lnTo>
                      <a:pt x="57" y="61"/>
                    </a:lnTo>
                    <a:lnTo>
                      <a:pt x="57" y="70"/>
                    </a:lnTo>
                    <a:lnTo>
                      <a:pt x="48" y="70"/>
                    </a:lnTo>
                    <a:lnTo>
                      <a:pt x="37" y="72"/>
                    </a:lnTo>
                    <a:lnTo>
                      <a:pt x="30" y="77"/>
                    </a:lnTo>
                    <a:lnTo>
                      <a:pt x="30" y="75"/>
                    </a:lnTo>
                    <a:lnTo>
                      <a:pt x="25" y="77"/>
                    </a:lnTo>
                    <a:lnTo>
                      <a:pt x="16" y="81"/>
                    </a:lnTo>
                    <a:lnTo>
                      <a:pt x="11" y="81"/>
                    </a:lnTo>
                    <a:lnTo>
                      <a:pt x="5" y="81"/>
                    </a:lnTo>
                    <a:lnTo>
                      <a:pt x="11" y="75"/>
                    </a:lnTo>
                    <a:lnTo>
                      <a:pt x="2" y="75"/>
                    </a:lnTo>
                    <a:lnTo>
                      <a:pt x="2" y="72"/>
                    </a:lnTo>
                    <a:lnTo>
                      <a:pt x="9" y="70"/>
                    </a:lnTo>
                    <a:lnTo>
                      <a:pt x="0" y="70"/>
                    </a:lnTo>
                    <a:lnTo>
                      <a:pt x="2" y="66"/>
                    </a:lnTo>
                    <a:lnTo>
                      <a:pt x="9" y="66"/>
                    </a:lnTo>
                    <a:lnTo>
                      <a:pt x="9" y="63"/>
                    </a:lnTo>
                    <a:lnTo>
                      <a:pt x="11" y="61"/>
                    </a:lnTo>
                    <a:lnTo>
                      <a:pt x="20" y="57"/>
                    </a:lnTo>
                    <a:lnTo>
                      <a:pt x="23" y="57"/>
                    </a:lnTo>
                    <a:lnTo>
                      <a:pt x="20" y="54"/>
                    </a:lnTo>
                    <a:lnTo>
                      <a:pt x="16" y="57"/>
                    </a:lnTo>
                    <a:lnTo>
                      <a:pt x="11" y="57"/>
                    </a:lnTo>
                    <a:lnTo>
                      <a:pt x="14" y="54"/>
                    </a:lnTo>
                    <a:lnTo>
                      <a:pt x="16" y="48"/>
                    </a:lnTo>
                    <a:lnTo>
                      <a:pt x="20" y="46"/>
                    </a:lnTo>
                    <a:lnTo>
                      <a:pt x="11" y="43"/>
                    </a:lnTo>
                    <a:lnTo>
                      <a:pt x="5" y="37"/>
                    </a:lnTo>
                    <a:lnTo>
                      <a:pt x="11" y="34"/>
                    </a:lnTo>
                    <a:lnTo>
                      <a:pt x="14" y="34"/>
                    </a:lnTo>
                    <a:lnTo>
                      <a:pt x="11" y="32"/>
                    </a:lnTo>
                    <a:lnTo>
                      <a:pt x="9" y="25"/>
                    </a:lnTo>
                    <a:lnTo>
                      <a:pt x="5" y="28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20" y="25"/>
                    </a:lnTo>
                    <a:lnTo>
                      <a:pt x="25" y="23"/>
                    </a:lnTo>
                    <a:lnTo>
                      <a:pt x="29" y="23"/>
                    </a:lnTo>
                    <a:lnTo>
                      <a:pt x="30" y="20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25" y="14"/>
                    </a:lnTo>
                    <a:lnTo>
                      <a:pt x="29" y="10"/>
                    </a:lnTo>
                    <a:lnTo>
                      <a:pt x="30" y="9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52" y="1"/>
                    </a:lnTo>
                    <a:lnTo>
                      <a:pt x="46" y="9"/>
                    </a:lnTo>
                    <a:close/>
                  </a:path>
                </a:pathLst>
              </a:custGeom>
              <a:solidFill>
                <a:srgbClr val="03365F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 dirty="0"/>
              </a:p>
            </p:txBody>
          </p:sp>
        </p:grpSp>
        <p:sp>
          <p:nvSpPr>
            <p:cNvPr id="11302" name="Freeform 1880"/>
            <p:cNvSpPr>
              <a:spLocks/>
            </p:cNvSpPr>
            <p:nvPr/>
          </p:nvSpPr>
          <p:spPr bwMode="auto">
            <a:xfrm>
              <a:off x="2309" y="1441"/>
              <a:ext cx="155" cy="92"/>
            </a:xfrm>
            <a:custGeom>
              <a:avLst/>
              <a:gdLst>
                <a:gd name="T0" fmla="*/ 1303 w 136"/>
                <a:gd name="T1" fmla="*/ 998 h 83"/>
                <a:gd name="T2" fmla="*/ 478 w 136"/>
                <a:gd name="T3" fmla="*/ 954 h 83"/>
                <a:gd name="T4" fmla="*/ 545 w 136"/>
                <a:gd name="T5" fmla="*/ 868 h 83"/>
                <a:gd name="T6" fmla="*/ 594 w 136"/>
                <a:gd name="T7" fmla="*/ 706 h 83"/>
                <a:gd name="T8" fmla="*/ 178 w 136"/>
                <a:gd name="T9" fmla="*/ 589 h 83"/>
                <a:gd name="T10" fmla="*/ 478 w 136"/>
                <a:gd name="T11" fmla="*/ 514 h 83"/>
                <a:gd name="T12" fmla="*/ 974 w 136"/>
                <a:gd name="T13" fmla="*/ 512 h 83"/>
                <a:gd name="T14" fmla="*/ 708 w 136"/>
                <a:gd name="T15" fmla="*/ 462 h 83"/>
                <a:gd name="T16" fmla="*/ 545 w 136"/>
                <a:gd name="T17" fmla="*/ 306 h 83"/>
                <a:gd name="T18" fmla="*/ 0 w 136"/>
                <a:gd name="T19" fmla="*/ 339 h 83"/>
                <a:gd name="T20" fmla="*/ 323 w 136"/>
                <a:gd name="T21" fmla="*/ 306 h 83"/>
                <a:gd name="T22" fmla="*/ 231 w 136"/>
                <a:gd name="T23" fmla="*/ 211 h 83"/>
                <a:gd name="T24" fmla="*/ 368 w 136"/>
                <a:gd name="T25" fmla="*/ 92 h 83"/>
                <a:gd name="T26" fmla="*/ 708 w 136"/>
                <a:gd name="T27" fmla="*/ 190 h 83"/>
                <a:gd name="T28" fmla="*/ 772 w 136"/>
                <a:gd name="T29" fmla="*/ 0 h 83"/>
                <a:gd name="T30" fmla="*/ 982 w 136"/>
                <a:gd name="T31" fmla="*/ 306 h 83"/>
                <a:gd name="T32" fmla="*/ 1196 w 136"/>
                <a:gd name="T33" fmla="*/ 306 h 83"/>
                <a:gd name="T34" fmla="*/ 1378 w 136"/>
                <a:gd name="T35" fmla="*/ 339 h 83"/>
                <a:gd name="T36" fmla="*/ 1453 w 136"/>
                <a:gd name="T37" fmla="*/ 125 h 83"/>
                <a:gd name="T38" fmla="*/ 1683 w 136"/>
                <a:gd name="T39" fmla="*/ 249 h 83"/>
                <a:gd name="T40" fmla="*/ 1869 w 136"/>
                <a:gd name="T41" fmla="*/ 125 h 83"/>
                <a:gd name="T42" fmla="*/ 2151 w 136"/>
                <a:gd name="T43" fmla="*/ 249 h 83"/>
                <a:gd name="T44" fmla="*/ 2299 w 136"/>
                <a:gd name="T45" fmla="*/ 211 h 83"/>
                <a:gd name="T46" fmla="*/ 2584 w 136"/>
                <a:gd name="T47" fmla="*/ 190 h 83"/>
                <a:gd name="T48" fmla="*/ 2657 w 136"/>
                <a:gd name="T49" fmla="*/ 75 h 83"/>
                <a:gd name="T50" fmla="*/ 2918 w 136"/>
                <a:gd name="T51" fmla="*/ 125 h 83"/>
                <a:gd name="T52" fmla="*/ 3160 w 136"/>
                <a:gd name="T53" fmla="*/ 190 h 83"/>
                <a:gd name="T54" fmla="*/ 3199 w 136"/>
                <a:gd name="T55" fmla="*/ 306 h 83"/>
                <a:gd name="T56" fmla="*/ 3595 w 136"/>
                <a:gd name="T57" fmla="*/ 462 h 83"/>
                <a:gd name="T58" fmla="*/ 3526 w 136"/>
                <a:gd name="T59" fmla="*/ 570 h 83"/>
                <a:gd name="T60" fmla="*/ 3294 w 136"/>
                <a:gd name="T61" fmla="*/ 706 h 83"/>
                <a:gd name="T62" fmla="*/ 2918 w 136"/>
                <a:gd name="T63" fmla="*/ 820 h 83"/>
                <a:gd name="T64" fmla="*/ 2428 w 136"/>
                <a:gd name="T65" fmla="*/ 990 h 83"/>
                <a:gd name="T66" fmla="*/ 1790 w 136"/>
                <a:gd name="T67" fmla="*/ 1094 h 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6"/>
                <a:gd name="T103" fmla="*/ 0 h 83"/>
                <a:gd name="T104" fmla="*/ 136 w 136"/>
                <a:gd name="T105" fmla="*/ 83 h 8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6" h="83">
                  <a:moveTo>
                    <a:pt x="68" y="83"/>
                  </a:moveTo>
                  <a:lnTo>
                    <a:pt x="50" y="77"/>
                  </a:lnTo>
                  <a:lnTo>
                    <a:pt x="41" y="72"/>
                  </a:lnTo>
                  <a:lnTo>
                    <a:pt x="18" y="72"/>
                  </a:lnTo>
                  <a:lnTo>
                    <a:pt x="18" y="67"/>
                  </a:lnTo>
                  <a:lnTo>
                    <a:pt x="21" y="67"/>
                  </a:lnTo>
                  <a:lnTo>
                    <a:pt x="30" y="61"/>
                  </a:lnTo>
                  <a:lnTo>
                    <a:pt x="23" y="54"/>
                  </a:lnTo>
                  <a:lnTo>
                    <a:pt x="23" y="45"/>
                  </a:lnTo>
                  <a:lnTo>
                    <a:pt x="7" y="45"/>
                  </a:lnTo>
                  <a:lnTo>
                    <a:pt x="3" y="43"/>
                  </a:lnTo>
                  <a:lnTo>
                    <a:pt x="18" y="39"/>
                  </a:lnTo>
                  <a:lnTo>
                    <a:pt x="32" y="39"/>
                  </a:lnTo>
                  <a:lnTo>
                    <a:pt x="36" y="38"/>
                  </a:lnTo>
                  <a:lnTo>
                    <a:pt x="32" y="38"/>
                  </a:lnTo>
                  <a:lnTo>
                    <a:pt x="27" y="34"/>
                  </a:lnTo>
                  <a:lnTo>
                    <a:pt x="32" y="28"/>
                  </a:lnTo>
                  <a:lnTo>
                    <a:pt x="21" y="23"/>
                  </a:lnTo>
                  <a:lnTo>
                    <a:pt x="9" y="28"/>
                  </a:lnTo>
                  <a:lnTo>
                    <a:pt x="0" y="25"/>
                  </a:lnTo>
                  <a:lnTo>
                    <a:pt x="7" y="19"/>
                  </a:lnTo>
                  <a:lnTo>
                    <a:pt x="12" y="23"/>
                  </a:lnTo>
                  <a:lnTo>
                    <a:pt x="14" y="19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21" y="5"/>
                  </a:lnTo>
                  <a:lnTo>
                    <a:pt x="30" y="0"/>
                  </a:lnTo>
                  <a:lnTo>
                    <a:pt x="41" y="10"/>
                  </a:lnTo>
                  <a:lnTo>
                    <a:pt x="37" y="23"/>
                  </a:lnTo>
                  <a:lnTo>
                    <a:pt x="41" y="30"/>
                  </a:lnTo>
                  <a:lnTo>
                    <a:pt x="46" y="23"/>
                  </a:lnTo>
                  <a:lnTo>
                    <a:pt x="50" y="25"/>
                  </a:lnTo>
                  <a:lnTo>
                    <a:pt x="53" y="25"/>
                  </a:lnTo>
                  <a:lnTo>
                    <a:pt x="53" y="14"/>
                  </a:lnTo>
                  <a:lnTo>
                    <a:pt x="55" y="10"/>
                  </a:lnTo>
                  <a:lnTo>
                    <a:pt x="61" y="23"/>
                  </a:lnTo>
                  <a:lnTo>
                    <a:pt x="64" y="19"/>
                  </a:lnTo>
                  <a:lnTo>
                    <a:pt x="64" y="14"/>
                  </a:lnTo>
                  <a:lnTo>
                    <a:pt x="70" y="10"/>
                  </a:lnTo>
                  <a:lnTo>
                    <a:pt x="75" y="16"/>
                  </a:lnTo>
                  <a:lnTo>
                    <a:pt x="82" y="19"/>
                  </a:lnTo>
                  <a:lnTo>
                    <a:pt x="79" y="10"/>
                  </a:lnTo>
                  <a:lnTo>
                    <a:pt x="87" y="16"/>
                  </a:lnTo>
                  <a:lnTo>
                    <a:pt x="93" y="10"/>
                  </a:lnTo>
                  <a:lnTo>
                    <a:pt x="98" y="14"/>
                  </a:lnTo>
                  <a:lnTo>
                    <a:pt x="102" y="10"/>
                  </a:lnTo>
                  <a:lnTo>
                    <a:pt x="102" y="5"/>
                  </a:lnTo>
                  <a:lnTo>
                    <a:pt x="107" y="2"/>
                  </a:lnTo>
                  <a:lnTo>
                    <a:pt x="111" y="10"/>
                  </a:lnTo>
                  <a:lnTo>
                    <a:pt x="125" y="7"/>
                  </a:lnTo>
                  <a:lnTo>
                    <a:pt x="120" y="14"/>
                  </a:lnTo>
                  <a:lnTo>
                    <a:pt x="125" y="14"/>
                  </a:lnTo>
                  <a:lnTo>
                    <a:pt x="122" y="23"/>
                  </a:lnTo>
                  <a:lnTo>
                    <a:pt x="125" y="23"/>
                  </a:lnTo>
                  <a:lnTo>
                    <a:pt x="136" y="34"/>
                  </a:lnTo>
                  <a:lnTo>
                    <a:pt x="136" y="39"/>
                  </a:lnTo>
                  <a:lnTo>
                    <a:pt x="134" y="43"/>
                  </a:lnTo>
                  <a:lnTo>
                    <a:pt x="130" y="52"/>
                  </a:lnTo>
                  <a:lnTo>
                    <a:pt x="125" y="54"/>
                  </a:lnTo>
                  <a:lnTo>
                    <a:pt x="122" y="61"/>
                  </a:lnTo>
                  <a:lnTo>
                    <a:pt x="111" y="63"/>
                  </a:lnTo>
                  <a:lnTo>
                    <a:pt x="98" y="68"/>
                  </a:lnTo>
                  <a:lnTo>
                    <a:pt x="91" y="76"/>
                  </a:lnTo>
                  <a:lnTo>
                    <a:pt x="79" y="81"/>
                  </a:lnTo>
                  <a:lnTo>
                    <a:pt x="68" y="83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03" name="Freeform 1882"/>
            <p:cNvSpPr>
              <a:spLocks/>
            </p:cNvSpPr>
            <p:nvPr/>
          </p:nvSpPr>
          <p:spPr bwMode="auto">
            <a:xfrm>
              <a:off x="2764" y="1936"/>
              <a:ext cx="195" cy="191"/>
            </a:xfrm>
            <a:custGeom>
              <a:avLst/>
              <a:gdLst>
                <a:gd name="T0" fmla="*/ 160 w 171"/>
                <a:gd name="T1" fmla="*/ 13 h 175"/>
                <a:gd name="T2" fmla="*/ 182 w 171"/>
                <a:gd name="T3" fmla="*/ 0 h 175"/>
                <a:gd name="T4" fmla="*/ 219 w 171"/>
                <a:gd name="T5" fmla="*/ 13 h 175"/>
                <a:gd name="T6" fmla="*/ 246 w 171"/>
                <a:gd name="T7" fmla="*/ 23 h 175"/>
                <a:gd name="T8" fmla="*/ 263 w 171"/>
                <a:gd name="T9" fmla="*/ 41 h 175"/>
                <a:gd name="T10" fmla="*/ 263 w 171"/>
                <a:gd name="T11" fmla="*/ 58 h 175"/>
                <a:gd name="T12" fmla="*/ 239 w 171"/>
                <a:gd name="T13" fmla="*/ 49 h 175"/>
                <a:gd name="T14" fmla="*/ 230 w 171"/>
                <a:gd name="T15" fmla="*/ 53 h 175"/>
                <a:gd name="T16" fmla="*/ 194 w 171"/>
                <a:gd name="T17" fmla="*/ 62 h 175"/>
                <a:gd name="T18" fmla="*/ 194 w 171"/>
                <a:gd name="T19" fmla="*/ 80 h 175"/>
                <a:gd name="T20" fmla="*/ 246 w 171"/>
                <a:gd name="T21" fmla="*/ 129 h 175"/>
                <a:gd name="T22" fmla="*/ 320 w 171"/>
                <a:gd name="T23" fmla="*/ 183 h 175"/>
                <a:gd name="T24" fmla="*/ 340 w 171"/>
                <a:gd name="T25" fmla="*/ 188 h 175"/>
                <a:gd name="T26" fmla="*/ 335 w 171"/>
                <a:gd name="T27" fmla="*/ 200 h 175"/>
                <a:gd name="T28" fmla="*/ 396 w 171"/>
                <a:gd name="T29" fmla="*/ 219 h 175"/>
                <a:gd name="T30" fmla="*/ 429 w 171"/>
                <a:gd name="T31" fmla="*/ 253 h 175"/>
                <a:gd name="T32" fmla="*/ 408 w 171"/>
                <a:gd name="T33" fmla="*/ 247 h 175"/>
                <a:gd name="T34" fmla="*/ 373 w 171"/>
                <a:gd name="T35" fmla="*/ 234 h 175"/>
                <a:gd name="T36" fmla="*/ 358 w 171"/>
                <a:gd name="T37" fmla="*/ 260 h 175"/>
                <a:gd name="T38" fmla="*/ 373 w 171"/>
                <a:gd name="T39" fmla="*/ 261 h 175"/>
                <a:gd name="T40" fmla="*/ 360 w 171"/>
                <a:gd name="T41" fmla="*/ 289 h 175"/>
                <a:gd name="T42" fmla="*/ 349 w 171"/>
                <a:gd name="T43" fmla="*/ 317 h 175"/>
                <a:gd name="T44" fmla="*/ 335 w 171"/>
                <a:gd name="T45" fmla="*/ 314 h 175"/>
                <a:gd name="T46" fmla="*/ 340 w 171"/>
                <a:gd name="T47" fmla="*/ 298 h 175"/>
                <a:gd name="T48" fmla="*/ 326 w 171"/>
                <a:gd name="T49" fmla="*/ 247 h 175"/>
                <a:gd name="T50" fmla="*/ 303 w 171"/>
                <a:gd name="T51" fmla="*/ 243 h 175"/>
                <a:gd name="T52" fmla="*/ 299 w 171"/>
                <a:gd name="T53" fmla="*/ 224 h 175"/>
                <a:gd name="T54" fmla="*/ 278 w 171"/>
                <a:gd name="T55" fmla="*/ 219 h 175"/>
                <a:gd name="T56" fmla="*/ 263 w 171"/>
                <a:gd name="T57" fmla="*/ 217 h 175"/>
                <a:gd name="T58" fmla="*/ 231 w 171"/>
                <a:gd name="T59" fmla="*/ 203 h 175"/>
                <a:gd name="T60" fmla="*/ 189 w 171"/>
                <a:gd name="T61" fmla="*/ 180 h 175"/>
                <a:gd name="T62" fmla="*/ 160 w 171"/>
                <a:gd name="T63" fmla="*/ 157 h 175"/>
                <a:gd name="T64" fmla="*/ 131 w 171"/>
                <a:gd name="T65" fmla="*/ 151 h 175"/>
                <a:gd name="T66" fmla="*/ 131 w 171"/>
                <a:gd name="T67" fmla="*/ 133 h 175"/>
                <a:gd name="T68" fmla="*/ 113 w 171"/>
                <a:gd name="T69" fmla="*/ 106 h 175"/>
                <a:gd name="T70" fmla="*/ 74 w 171"/>
                <a:gd name="T71" fmla="*/ 104 h 175"/>
                <a:gd name="T72" fmla="*/ 46 w 171"/>
                <a:gd name="T73" fmla="*/ 119 h 175"/>
                <a:gd name="T74" fmla="*/ 40 w 171"/>
                <a:gd name="T75" fmla="*/ 114 h 175"/>
                <a:gd name="T76" fmla="*/ 31 w 171"/>
                <a:gd name="T77" fmla="*/ 106 h 175"/>
                <a:gd name="T78" fmla="*/ 3 w 171"/>
                <a:gd name="T79" fmla="*/ 75 h 175"/>
                <a:gd name="T80" fmla="*/ 17 w 171"/>
                <a:gd name="T81" fmla="*/ 69 h 175"/>
                <a:gd name="T82" fmla="*/ 17 w 171"/>
                <a:gd name="T83" fmla="*/ 41 h 175"/>
                <a:gd name="T84" fmla="*/ 46 w 171"/>
                <a:gd name="T85" fmla="*/ 41 h 175"/>
                <a:gd name="T86" fmla="*/ 92 w 171"/>
                <a:gd name="T87" fmla="*/ 37 h 175"/>
                <a:gd name="T88" fmla="*/ 94 w 171"/>
                <a:gd name="T89" fmla="*/ 23 h 175"/>
                <a:gd name="T90" fmla="*/ 109 w 171"/>
                <a:gd name="T91" fmla="*/ 25 h 175"/>
                <a:gd name="T92" fmla="*/ 124 w 171"/>
                <a:gd name="T93" fmla="*/ 34 h 175"/>
                <a:gd name="T94" fmla="*/ 131 w 171"/>
                <a:gd name="T95" fmla="*/ 23 h 1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1"/>
                <a:gd name="T145" fmla="*/ 0 h 175"/>
                <a:gd name="T146" fmla="*/ 171 w 171"/>
                <a:gd name="T147" fmla="*/ 175 h 1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1" h="175">
                  <a:moveTo>
                    <a:pt x="55" y="6"/>
                  </a:moveTo>
                  <a:lnTo>
                    <a:pt x="64" y="6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87" y="6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6" y="14"/>
                  </a:lnTo>
                  <a:lnTo>
                    <a:pt x="105" y="23"/>
                  </a:lnTo>
                  <a:lnTo>
                    <a:pt x="107" y="29"/>
                  </a:lnTo>
                  <a:lnTo>
                    <a:pt x="105" y="32"/>
                  </a:lnTo>
                  <a:lnTo>
                    <a:pt x="98" y="29"/>
                  </a:lnTo>
                  <a:lnTo>
                    <a:pt x="96" y="27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84" y="32"/>
                  </a:lnTo>
                  <a:lnTo>
                    <a:pt x="78" y="34"/>
                  </a:lnTo>
                  <a:lnTo>
                    <a:pt x="82" y="41"/>
                  </a:lnTo>
                  <a:lnTo>
                    <a:pt x="78" y="43"/>
                  </a:lnTo>
                  <a:lnTo>
                    <a:pt x="78" y="51"/>
                  </a:lnTo>
                  <a:lnTo>
                    <a:pt x="98" y="70"/>
                  </a:lnTo>
                  <a:lnTo>
                    <a:pt x="111" y="90"/>
                  </a:lnTo>
                  <a:lnTo>
                    <a:pt x="128" y="99"/>
                  </a:lnTo>
                  <a:lnTo>
                    <a:pt x="134" y="99"/>
                  </a:lnTo>
                  <a:lnTo>
                    <a:pt x="135" y="103"/>
                  </a:lnTo>
                  <a:lnTo>
                    <a:pt x="134" y="105"/>
                  </a:lnTo>
                  <a:lnTo>
                    <a:pt x="134" y="108"/>
                  </a:lnTo>
                  <a:lnTo>
                    <a:pt x="144" y="114"/>
                  </a:lnTo>
                  <a:lnTo>
                    <a:pt x="158" y="119"/>
                  </a:lnTo>
                  <a:lnTo>
                    <a:pt x="171" y="132"/>
                  </a:lnTo>
                  <a:lnTo>
                    <a:pt x="171" y="137"/>
                  </a:lnTo>
                  <a:lnTo>
                    <a:pt x="166" y="137"/>
                  </a:lnTo>
                  <a:lnTo>
                    <a:pt x="162" y="134"/>
                  </a:lnTo>
                  <a:lnTo>
                    <a:pt x="158" y="128"/>
                  </a:lnTo>
                  <a:lnTo>
                    <a:pt x="149" y="126"/>
                  </a:lnTo>
                  <a:lnTo>
                    <a:pt x="148" y="128"/>
                  </a:lnTo>
                  <a:lnTo>
                    <a:pt x="142" y="141"/>
                  </a:lnTo>
                  <a:lnTo>
                    <a:pt x="148" y="142"/>
                  </a:lnTo>
                  <a:lnTo>
                    <a:pt x="149" y="142"/>
                  </a:lnTo>
                  <a:lnTo>
                    <a:pt x="153" y="155"/>
                  </a:lnTo>
                  <a:lnTo>
                    <a:pt x="144" y="157"/>
                  </a:lnTo>
                  <a:lnTo>
                    <a:pt x="144" y="164"/>
                  </a:lnTo>
                  <a:lnTo>
                    <a:pt x="139" y="172"/>
                  </a:lnTo>
                  <a:lnTo>
                    <a:pt x="134" y="175"/>
                  </a:lnTo>
                  <a:lnTo>
                    <a:pt x="134" y="170"/>
                  </a:lnTo>
                  <a:lnTo>
                    <a:pt x="135" y="166"/>
                  </a:lnTo>
                  <a:lnTo>
                    <a:pt x="135" y="161"/>
                  </a:lnTo>
                  <a:lnTo>
                    <a:pt x="139" y="157"/>
                  </a:lnTo>
                  <a:lnTo>
                    <a:pt x="130" y="134"/>
                  </a:lnTo>
                  <a:lnTo>
                    <a:pt x="128" y="134"/>
                  </a:lnTo>
                  <a:lnTo>
                    <a:pt x="121" y="132"/>
                  </a:lnTo>
                  <a:lnTo>
                    <a:pt x="121" y="128"/>
                  </a:lnTo>
                  <a:lnTo>
                    <a:pt x="119" y="122"/>
                  </a:lnTo>
                  <a:lnTo>
                    <a:pt x="112" y="122"/>
                  </a:lnTo>
                  <a:lnTo>
                    <a:pt x="111" y="119"/>
                  </a:lnTo>
                  <a:lnTo>
                    <a:pt x="107" y="119"/>
                  </a:lnTo>
                  <a:lnTo>
                    <a:pt x="105" y="117"/>
                  </a:lnTo>
                  <a:lnTo>
                    <a:pt x="105" y="110"/>
                  </a:lnTo>
                  <a:lnTo>
                    <a:pt x="92" y="110"/>
                  </a:lnTo>
                  <a:lnTo>
                    <a:pt x="84" y="108"/>
                  </a:lnTo>
                  <a:lnTo>
                    <a:pt x="75" y="96"/>
                  </a:lnTo>
                  <a:lnTo>
                    <a:pt x="73" y="94"/>
                  </a:lnTo>
                  <a:lnTo>
                    <a:pt x="64" y="85"/>
                  </a:lnTo>
                  <a:lnTo>
                    <a:pt x="59" y="81"/>
                  </a:lnTo>
                  <a:lnTo>
                    <a:pt x="53" y="81"/>
                  </a:lnTo>
                  <a:lnTo>
                    <a:pt x="55" y="76"/>
                  </a:lnTo>
                  <a:lnTo>
                    <a:pt x="53" y="72"/>
                  </a:lnTo>
                  <a:lnTo>
                    <a:pt x="50" y="65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61"/>
                  </a:lnTo>
                  <a:lnTo>
                    <a:pt x="18" y="58"/>
                  </a:lnTo>
                  <a:lnTo>
                    <a:pt x="12" y="58"/>
                  </a:lnTo>
                  <a:lnTo>
                    <a:pt x="7" y="56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16" y="20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36" y="20"/>
                  </a:lnTo>
                  <a:lnTo>
                    <a:pt x="37" y="18"/>
                  </a:lnTo>
                  <a:lnTo>
                    <a:pt x="37" y="13"/>
                  </a:lnTo>
                  <a:lnTo>
                    <a:pt x="41" y="13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8"/>
                  </a:lnTo>
                  <a:lnTo>
                    <a:pt x="50" y="13"/>
                  </a:lnTo>
                  <a:lnTo>
                    <a:pt x="53" y="13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04" name="Freeform 1885"/>
            <p:cNvSpPr>
              <a:spLocks/>
            </p:cNvSpPr>
            <p:nvPr/>
          </p:nvSpPr>
          <p:spPr bwMode="auto">
            <a:xfrm>
              <a:off x="2863" y="2121"/>
              <a:ext cx="47" cy="28"/>
            </a:xfrm>
            <a:custGeom>
              <a:avLst/>
              <a:gdLst>
                <a:gd name="T0" fmla="*/ 99 w 41"/>
                <a:gd name="T1" fmla="*/ 55 h 25"/>
                <a:gd name="T2" fmla="*/ 75 w 41"/>
                <a:gd name="T3" fmla="*/ 50 h 25"/>
                <a:gd name="T4" fmla="*/ 65 w 41"/>
                <a:gd name="T5" fmla="*/ 43 h 25"/>
                <a:gd name="T6" fmla="*/ 48 w 41"/>
                <a:gd name="T7" fmla="*/ 35 h 25"/>
                <a:gd name="T8" fmla="*/ 15 w 41"/>
                <a:gd name="T9" fmla="*/ 21 h 25"/>
                <a:gd name="T10" fmla="*/ 0 w 41"/>
                <a:gd name="T11" fmla="*/ 19 h 25"/>
                <a:gd name="T12" fmla="*/ 0 w 41"/>
                <a:gd name="T13" fmla="*/ 2 h 25"/>
                <a:gd name="T14" fmla="*/ 11 w 41"/>
                <a:gd name="T15" fmla="*/ 0 h 25"/>
                <a:gd name="T16" fmla="*/ 15 w 41"/>
                <a:gd name="T17" fmla="*/ 2 h 25"/>
                <a:gd name="T18" fmla="*/ 22 w 41"/>
                <a:gd name="T19" fmla="*/ 0 h 25"/>
                <a:gd name="T20" fmla="*/ 29 w 41"/>
                <a:gd name="T21" fmla="*/ 0 h 25"/>
                <a:gd name="T22" fmla="*/ 52 w 41"/>
                <a:gd name="T23" fmla="*/ 2 h 25"/>
                <a:gd name="T24" fmla="*/ 107 w 41"/>
                <a:gd name="T25" fmla="*/ 0 h 25"/>
                <a:gd name="T26" fmla="*/ 107 w 41"/>
                <a:gd name="T27" fmla="*/ 12 h 25"/>
                <a:gd name="T28" fmla="*/ 99 w 41"/>
                <a:gd name="T29" fmla="*/ 21 h 25"/>
                <a:gd name="T30" fmla="*/ 107 w 41"/>
                <a:gd name="T31" fmla="*/ 43 h 25"/>
                <a:gd name="T32" fmla="*/ 99 w 41"/>
                <a:gd name="T33" fmla="*/ 55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25"/>
                <a:gd name="T53" fmla="*/ 41 w 41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25">
                  <a:moveTo>
                    <a:pt x="38" y="25"/>
                  </a:moveTo>
                  <a:lnTo>
                    <a:pt x="29" y="23"/>
                  </a:lnTo>
                  <a:lnTo>
                    <a:pt x="25" y="19"/>
                  </a:lnTo>
                  <a:lnTo>
                    <a:pt x="18" y="16"/>
                  </a:lnTo>
                  <a:lnTo>
                    <a:pt x="6" y="1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20" y="2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38" y="10"/>
                  </a:lnTo>
                  <a:lnTo>
                    <a:pt x="41" y="19"/>
                  </a:lnTo>
                  <a:lnTo>
                    <a:pt x="38" y="25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05" name="Freeform 1888"/>
            <p:cNvSpPr>
              <a:spLocks/>
            </p:cNvSpPr>
            <p:nvPr/>
          </p:nvSpPr>
          <p:spPr bwMode="auto">
            <a:xfrm>
              <a:off x="2788" y="2060"/>
              <a:ext cx="29" cy="46"/>
            </a:xfrm>
            <a:custGeom>
              <a:avLst/>
              <a:gdLst>
                <a:gd name="T0" fmla="*/ 42 w 25"/>
                <a:gd name="T1" fmla="*/ 116 h 41"/>
                <a:gd name="T2" fmla="*/ 19 w 25"/>
                <a:gd name="T3" fmla="*/ 107 h 41"/>
                <a:gd name="T4" fmla="*/ 19 w 25"/>
                <a:gd name="T5" fmla="*/ 79 h 41"/>
                <a:gd name="T6" fmla="*/ 19 w 25"/>
                <a:gd name="T7" fmla="*/ 76 h 41"/>
                <a:gd name="T8" fmla="*/ 19 w 25"/>
                <a:gd name="T9" fmla="*/ 55 h 41"/>
                <a:gd name="T10" fmla="*/ 19 w 25"/>
                <a:gd name="T11" fmla="*/ 49 h 41"/>
                <a:gd name="T12" fmla="*/ 0 w 25"/>
                <a:gd name="T13" fmla="*/ 24 h 41"/>
                <a:gd name="T14" fmla="*/ 2 w 25"/>
                <a:gd name="T15" fmla="*/ 15 h 41"/>
                <a:gd name="T16" fmla="*/ 19 w 25"/>
                <a:gd name="T17" fmla="*/ 15 h 41"/>
                <a:gd name="T18" fmla="*/ 65 w 25"/>
                <a:gd name="T19" fmla="*/ 0 h 41"/>
                <a:gd name="T20" fmla="*/ 77 w 25"/>
                <a:gd name="T21" fmla="*/ 0 h 41"/>
                <a:gd name="T22" fmla="*/ 94 w 25"/>
                <a:gd name="T23" fmla="*/ 38 h 41"/>
                <a:gd name="T24" fmla="*/ 89 w 25"/>
                <a:gd name="T25" fmla="*/ 39 h 41"/>
                <a:gd name="T26" fmla="*/ 89 w 25"/>
                <a:gd name="T27" fmla="*/ 49 h 41"/>
                <a:gd name="T28" fmla="*/ 77 w 25"/>
                <a:gd name="T29" fmla="*/ 107 h 41"/>
                <a:gd name="T30" fmla="*/ 57 w 25"/>
                <a:gd name="T31" fmla="*/ 95 h 41"/>
                <a:gd name="T32" fmla="*/ 42 w 25"/>
                <a:gd name="T33" fmla="*/ 116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41"/>
                <a:gd name="T53" fmla="*/ 25 w 25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41">
                  <a:moveTo>
                    <a:pt x="11" y="41"/>
                  </a:moveTo>
                  <a:lnTo>
                    <a:pt x="5" y="3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5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5" y="13"/>
                  </a:lnTo>
                  <a:lnTo>
                    <a:pt x="23" y="14"/>
                  </a:lnTo>
                  <a:lnTo>
                    <a:pt x="23" y="18"/>
                  </a:lnTo>
                  <a:lnTo>
                    <a:pt x="20" y="38"/>
                  </a:lnTo>
                  <a:lnTo>
                    <a:pt x="15" y="34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06" name="Freeform 1891"/>
            <p:cNvSpPr>
              <a:spLocks/>
            </p:cNvSpPr>
            <p:nvPr/>
          </p:nvSpPr>
          <p:spPr bwMode="auto">
            <a:xfrm>
              <a:off x="2748" y="1867"/>
              <a:ext cx="13" cy="16"/>
            </a:xfrm>
            <a:custGeom>
              <a:avLst/>
              <a:gdLst>
                <a:gd name="T0" fmla="*/ 0 w 12"/>
                <a:gd name="T1" fmla="*/ 35 h 14"/>
                <a:gd name="T2" fmla="*/ 0 w 12"/>
                <a:gd name="T3" fmla="*/ 13 h 14"/>
                <a:gd name="T4" fmla="*/ 3 w 12"/>
                <a:gd name="T5" fmla="*/ 2 h 14"/>
                <a:gd name="T6" fmla="*/ 15 w 12"/>
                <a:gd name="T7" fmla="*/ 0 h 14"/>
                <a:gd name="T8" fmla="*/ 13 w 12"/>
                <a:gd name="T9" fmla="*/ 13 h 14"/>
                <a:gd name="T10" fmla="*/ 20 w 12"/>
                <a:gd name="T11" fmla="*/ 17 h 14"/>
                <a:gd name="T12" fmla="*/ 20 w 12"/>
                <a:gd name="T13" fmla="*/ 35 h 14"/>
                <a:gd name="T14" fmla="*/ 13 w 12"/>
                <a:gd name="T15" fmla="*/ 35 h 14"/>
                <a:gd name="T16" fmla="*/ 0 w 12"/>
                <a:gd name="T17" fmla="*/ 35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4"/>
                <a:gd name="T29" fmla="*/ 12 w 12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4">
                  <a:moveTo>
                    <a:pt x="0" y="14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6" y="5"/>
                  </a:lnTo>
                  <a:lnTo>
                    <a:pt x="12" y="7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07" name="Freeform 1897"/>
            <p:cNvSpPr>
              <a:spLocks/>
            </p:cNvSpPr>
            <p:nvPr/>
          </p:nvSpPr>
          <p:spPr bwMode="auto">
            <a:xfrm>
              <a:off x="2712" y="1787"/>
              <a:ext cx="60" cy="68"/>
            </a:xfrm>
            <a:custGeom>
              <a:avLst/>
              <a:gdLst>
                <a:gd name="T0" fmla="*/ 0 w 52"/>
                <a:gd name="T1" fmla="*/ 94 h 62"/>
                <a:gd name="T2" fmla="*/ 0 w 52"/>
                <a:gd name="T3" fmla="*/ 84 h 62"/>
                <a:gd name="T4" fmla="*/ 14 w 52"/>
                <a:gd name="T5" fmla="*/ 77 h 62"/>
                <a:gd name="T6" fmla="*/ 37 w 52"/>
                <a:gd name="T7" fmla="*/ 77 h 62"/>
                <a:gd name="T8" fmla="*/ 18 w 52"/>
                <a:gd name="T9" fmla="*/ 72 h 62"/>
                <a:gd name="T10" fmla="*/ 14 w 52"/>
                <a:gd name="T11" fmla="*/ 66 h 62"/>
                <a:gd name="T12" fmla="*/ 31 w 52"/>
                <a:gd name="T13" fmla="*/ 47 h 62"/>
                <a:gd name="T14" fmla="*/ 37 w 52"/>
                <a:gd name="T15" fmla="*/ 20 h 62"/>
                <a:gd name="T16" fmla="*/ 55 w 52"/>
                <a:gd name="T17" fmla="*/ 38 h 62"/>
                <a:gd name="T18" fmla="*/ 63 w 52"/>
                <a:gd name="T19" fmla="*/ 55 h 62"/>
                <a:gd name="T20" fmla="*/ 77 w 52"/>
                <a:gd name="T21" fmla="*/ 63 h 62"/>
                <a:gd name="T22" fmla="*/ 68 w 52"/>
                <a:gd name="T23" fmla="*/ 46 h 62"/>
                <a:gd name="T24" fmla="*/ 77 w 52"/>
                <a:gd name="T25" fmla="*/ 33 h 62"/>
                <a:gd name="T26" fmla="*/ 68 w 52"/>
                <a:gd name="T27" fmla="*/ 33 h 62"/>
                <a:gd name="T28" fmla="*/ 68 w 52"/>
                <a:gd name="T29" fmla="*/ 20 h 62"/>
                <a:gd name="T30" fmla="*/ 92 w 52"/>
                <a:gd name="T31" fmla="*/ 13 h 62"/>
                <a:gd name="T32" fmla="*/ 119 w 52"/>
                <a:gd name="T33" fmla="*/ 2 h 62"/>
                <a:gd name="T34" fmla="*/ 122 w 52"/>
                <a:gd name="T35" fmla="*/ 16 h 62"/>
                <a:gd name="T36" fmla="*/ 122 w 52"/>
                <a:gd name="T37" fmla="*/ 13 h 62"/>
                <a:gd name="T38" fmla="*/ 129 w 52"/>
                <a:gd name="T39" fmla="*/ 0 h 62"/>
                <a:gd name="T40" fmla="*/ 141 w 52"/>
                <a:gd name="T41" fmla="*/ 20 h 62"/>
                <a:gd name="T42" fmla="*/ 129 w 52"/>
                <a:gd name="T43" fmla="*/ 38 h 62"/>
                <a:gd name="T44" fmla="*/ 119 w 52"/>
                <a:gd name="T45" fmla="*/ 38 h 62"/>
                <a:gd name="T46" fmla="*/ 122 w 52"/>
                <a:gd name="T47" fmla="*/ 66 h 62"/>
                <a:gd name="T48" fmla="*/ 106 w 52"/>
                <a:gd name="T49" fmla="*/ 66 h 62"/>
                <a:gd name="T50" fmla="*/ 92 w 52"/>
                <a:gd name="T51" fmla="*/ 72 h 62"/>
                <a:gd name="T52" fmla="*/ 106 w 52"/>
                <a:gd name="T53" fmla="*/ 91 h 62"/>
                <a:gd name="T54" fmla="*/ 103 w 52"/>
                <a:gd name="T55" fmla="*/ 103 h 62"/>
                <a:gd name="T56" fmla="*/ 103 w 52"/>
                <a:gd name="T57" fmla="*/ 120 h 62"/>
                <a:gd name="T58" fmla="*/ 77 w 52"/>
                <a:gd name="T59" fmla="*/ 111 h 62"/>
                <a:gd name="T60" fmla="*/ 84 w 52"/>
                <a:gd name="T61" fmla="*/ 101 h 62"/>
                <a:gd name="T62" fmla="*/ 63 w 52"/>
                <a:gd name="T63" fmla="*/ 94 h 62"/>
                <a:gd name="T64" fmla="*/ 43 w 52"/>
                <a:gd name="T65" fmla="*/ 91 h 62"/>
                <a:gd name="T66" fmla="*/ 31 w 52"/>
                <a:gd name="T67" fmla="*/ 91 h 62"/>
                <a:gd name="T68" fmla="*/ 14 w 52"/>
                <a:gd name="T69" fmla="*/ 94 h 62"/>
                <a:gd name="T70" fmla="*/ 2 w 52"/>
                <a:gd name="T71" fmla="*/ 101 h 62"/>
                <a:gd name="T72" fmla="*/ 0 w 52"/>
                <a:gd name="T73" fmla="*/ 94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62"/>
                <a:gd name="T113" fmla="*/ 52 w 52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62">
                  <a:moveTo>
                    <a:pt x="0" y="49"/>
                  </a:moveTo>
                  <a:lnTo>
                    <a:pt x="0" y="44"/>
                  </a:lnTo>
                  <a:lnTo>
                    <a:pt x="5" y="40"/>
                  </a:lnTo>
                  <a:lnTo>
                    <a:pt x="14" y="40"/>
                  </a:lnTo>
                  <a:lnTo>
                    <a:pt x="7" y="38"/>
                  </a:lnTo>
                  <a:lnTo>
                    <a:pt x="5" y="35"/>
                  </a:lnTo>
                  <a:lnTo>
                    <a:pt x="11" y="25"/>
                  </a:lnTo>
                  <a:lnTo>
                    <a:pt x="14" y="11"/>
                  </a:lnTo>
                  <a:lnTo>
                    <a:pt x="20" y="20"/>
                  </a:lnTo>
                  <a:lnTo>
                    <a:pt x="23" y="29"/>
                  </a:lnTo>
                  <a:lnTo>
                    <a:pt x="28" y="33"/>
                  </a:lnTo>
                  <a:lnTo>
                    <a:pt x="25" y="24"/>
                  </a:lnTo>
                  <a:lnTo>
                    <a:pt x="28" y="17"/>
                  </a:lnTo>
                  <a:lnTo>
                    <a:pt x="25" y="17"/>
                  </a:lnTo>
                  <a:lnTo>
                    <a:pt x="25" y="11"/>
                  </a:lnTo>
                  <a:lnTo>
                    <a:pt x="34" y="6"/>
                  </a:lnTo>
                  <a:lnTo>
                    <a:pt x="43" y="2"/>
                  </a:lnTo>
                  <a:lnTo>
                    <a:pt x="45" y="9"/>
                  </a:lnTo>
                  <a:lnTo>
                    <a:pt x="45" y="6"/>
                  </a:lnTo>
                  <a:lnTo>
                    <a:pt x="48" y="0"/>
                  </a:lnTo>
                  <a:lnTo>
                    <a:pt x="52" y="11"/>
                  </a:lnTo>
                  <a:lnTo>
                    <a:pt x="48" y="20"/>
                  </a:lnTo>
                  <a:lnTo>
                    <a:pt x="43" y="20"/>
                  </a:lnTo>
                  <a:lnTo>
                    <a:pt x="45" y="35"/>
                  </a:lnTo>
                  <a:lnTo>
                    <a:pt x="39" y="35"/>
                  </a:lnTo>
                  <a:lnTo>
                    <a:pt x="34" y="38"/>
                  </a:lnTo>
                  <a:lnTo>
                    <a:pt x="39" y="47"/>
                  </a:lnTo>
                  <a:lnTo>
                    <a:pt x="37" y="54"/>
                  </a:lnTo>
                  <a:lnTo>
                    <a:pt x="37" y="62"/>
                  </a:lnTo>
                  <a:lnTo>
                    <a:pt x="28" y="58"/>
                  </a:lnTo>
                  <a:lnTo>
                    <a:pt x="31" y="53"/>
                  </a:lnTo>
                  <a:lnTo>
                    <a:pt x="23" y="49"/>
                  </a:lnTo>
                  <a:lnTo>
                    <a:pt x="16" y="47"/>
                  </a:lnTo>
                  <a:lnTo>
                    <a:pt x="11" y="47"/>
                  </a:lnTo>
                  <a:lnTo>
                    <a:pt x="5" y="49"/>
                  </a:lnTo>
                  <a:lnTo>
                    <a:pt x="2" y="5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3365F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08" name="Freeform 1899"/>
            <p:cNvSpPr>
              <a:spLocks/>
            </p:cNvSpPr>
            <p:nvPr/>
          </p:nvSpPr>
          <p:spPr bwMode="auto">
            <a:xfrm>
              <a:off x="2729" y="1322"/>
              <a:ext cx="352" cy="360"/>
            </a:xfrm>
            <a:custGeom>
              <a:avLst/>
              <a:gdLst>
                <a:gd name="T0" fmla="*/ 8080 w 308"/>
                <a:gd name="T1" fmla="*/ 365 h 329"/>
                <a:gd name="T2" fmla="*/ 7270 w 308"/>
                <a:gd name="T3" fmla="*/ 279 h 329"/>
                <a:gd name="T4" fmla="*/ 6782 w 308"/>
                <a:gd name="T5" fmla="*/ 532 h 329"/>
                <a:gd name="T6" fmla="*/ 6351 w 308"/>
                <a:gd name="T7" fmla="*/ 548 h 329"/>
                <a:gd name="T8" fmla="*/ 5291 w 308"/>
                <a:gd name="T9" fmla="*/ 444 h 329"/>
                <a:gd name="T10" fmla="*/ 5074 w 308"/>
                <a:gd name="T11" fmla="*/ 548 h 329"/>
                <a:gd name="T12" fmla="*/ 4514 w 308"/>
                <a:gd name="T13" fmla="*/ 612 h 329"/>
                <a:gd name="T14" fmla="*/ 3975 w 308"/>
                <a:gd name="T15" fmla="*/ 748 h 329"/>
                <a:gd name="T16" fmla="*/ 3615 w 308"/>
                <a:gd name="T17" fmla="*/ 1081 h 329"/>
                <a:gd name="T18" fmla="*/ 3163 w 308"/>
                <a:gd name="T19" fmla="*/ 1586 h 329"/>
                <a:gd name="T20" fmla="*/ 2803 w 308"/>
                <a:gd name="T21" fmla="*/ 1716 h 329"/>
                <a:gd name="T22" fmla="*/ 2634 w 308"/>
                <a:gd name="T23" fmla="*/ 2117 h 329"/>
                <a:gd name="T24" fmla="*/ 2768 w 308"/>
                <a:gd name="T25" fmla="*/ 2449 h 329"/>
                <a:gd name="T26" fmla="*/ 2634 w 308"/>
                <a:gd name="T27" fmla="*/ 2696 h 329"/>
                <a:gd name="T28" fmla="*/ 2121 w 308"/>
                <a:gd name="T29" fmla="*/ 2696 h 329"/>
                <a:gd name="T30" fmla="*/ 2097 w 308"/>
                <a:gd name="T31" fmla="*/ 2835 h 329"/>
                <a:gd name="T32" fmla="*/ 1496 w 308"/>
                <a:gd name="T33" fmla="*/ 3026 h 329"/>
                <a:gd name="T34" fmla="*/ 243 w 308"/>
                <a:gd name="T35" fmla="*/ 2895 h 329"/>
                <a:gd name="T36" fmla="*/ 278 w 308"/>
                <a:gd name="T37" fmla="*/ 2835 h 329"/>
                <a:gd name="T38" fmla="*/ 394 w 308"/>
                <a:gd name="T39" fmla="*/ 2696 h 329"/>
                <a:gd name="T40" fmla="*/ 278 w 308"/>
                <a:gd name="T41" fmla="*/ 2659 h 329"/>
                <a:gd name="T42" fmla="*/ 1 w 308"/>
                <a:gd name="T43" fmla="*/ 2449 h 329"/>
                <a:gd name="T44" fmla="*/ 832 w 308"/>
                <a:gd name="T45" fmla="*/ 2404 h 329"/>
                <a:gd name="T46" fmla="*/ 1 w 308"/>
                <a:gd name="T47" fmla="*/ 2365 h 329"/>
                <a:gd name="T48" fmla="*/ 542 w 308"/>
                <a:gd name="T49" fmla="*/ 2251 h 329"/>
                <a:gd name="T50" fmla="*/ 394 w 308"/>
                <a:gd name="T51" fmla="*/ 2164 h 329"/>
                <a:gd name="T52" fmla="*/ 394 w 308"/>
                <a:gd name="T53" fmla="*/ 2117 h 329"/>
                <a:gd name="T54" fmla="*/ 671 w 308"/>
                <a:gd name="T55" fmla="*/ 2020 h 329"/>
                <a:gd name="T56" fmla="*/ 1087 w 308"/>
                <a:gd name="T57" fmla="*/ 1978 h 329"/>
                <a:gd name="T58" fmla="*/ 1309 w 308"/>
                <a:gd name="T59" fmla="*/ 1898 h 329"/>
                <a:gd name="T60" fmla="*/ 2233 w 308"/>
                <a:gd name="T61" fmla="*/ 1751 h 329"/>
                <a:gd name="T62" fmla="*/ 1854 w 308"/>
                <a:gd name="T63" fmla="*/ 1751 h 329"/>
                <a:gd name="T64" fmla="*/ 2233 w 308"/>
                <a:gd name="T65" fmla="*/ 1586 h 329"/>
                <a:gd name="T66" fmla="*/ 2552 w 308"/>
                <a:gd name="T67" fmla="*/ 1403 h 329"/>
                <a:gd name="T68" fmla="*/ 2552 w 308"/>
                <a:gd name="T69" fmla="*/ 1324 h 329"/>
                <a:gd name="T70" fmla="*/ 3163 w 308"/>
                <a:gd name="T71" fmla="*/ 1128 h 329"/>
                <a:gd name="T72" fmla="*/ 3567 w 308"/>
                <a:gd name="T73" fmla="*/ 933 h 329"/>
                <a:gd name="T74" fmla="*/ 3567 w 308"/>
                <a:gd name="T75" fmla="*/ 898 h 329"/>
                <a:gd name="T76" fmla="*/ 3309 w 308"/>
                <a:gd name="T77" fmla="*/ 818 h 329"/>
                <a:gd name="T78" fmla="*/ 3802 w 308"/>
                <a:gd name="T79" fmla="*/ 771 h 329"/>
                <a:gd name="T80" fmla="*/ 4208 w 308"/>
                <a:gd name="T81" fmla="*/ 684 h 329"/>
                <a:gd name="T82" fmla="*/ 3975 w 308"/>
                <a:gd name="T83" fmla="*/ 612 h 329"/>
                <a:gd name="T84" fmla="*/ 3975 w 308"/>
                <a:gd name="T85" fmla="*/ 532 h 329"/>
                <a:gd name="T86" fmla="*/ 4766 w 308"/>
                <a:gd name="T87" fmla="*/ 477 h 329"/>
                <a:gd name="T88" fmla="*/ 4863 w 308"/>
                <a:gd name="T89" fmla="*/ 419 h 329"/>
                <a:gd name="T90" fmla="*/ 5159 w 308"/>
                <a:gd name="T91" fmla="*/ 419 h 329"/>
                <a:gd name="T92" fmla="*/ 5558 w 308"/>
                <a:gd name="T93" fmla="*/ 279 h 329"/>
                <a:gd name="T94" fmla="*/ 5907 w 308"/>
                <a:gd name="T95" fmla="*/ 244 h 329"/>
                <a:gd name="T96" fmla="*/ 6225 w 308"/>
                <a:gd name="T97" fmla="*/ 100 h 329"/>
                <a:gd name="T98" fmla="*/ 6566 w 308"/>
                <a:gd name="T99" fmla="*/ 223 h 329"/>
                <a:gd name="T100" fmla="*/ 7047 w 308"/>
                <a:gd name="T101" fmla="*/ 170 h 329"/>
                <a:gd name="T102" fmla="*/ 7178 w 308"/>
                <a:gd name="T103" fmla="*/ 0 h 329"/>
                <a:gd name="T104" fmla="*/ 7641 w 308"/>
                <a:gd name="T105" fmla="*/ 100 h 329"/>
                <a:gd name="T106" fmla="*/ 7949 w 308"/>
                <a:gd name="T107" fmla="*/ 83 h 329"/>
                <a:gd name="T108" fmla="*/ 8472 w 308"/>
                <a:gd name="T109" fmla="*/ 170 h 329"/>
                <a:gd name="T110" fmla="*/ 8296 w 308"/>
                <a:gd name="T111" fmla="*/ 279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8"/>
                <a:gd name="T169" fmla="*/ 0 h 329"/>
                <a:gd name="T170" fmla="*/ 308 w 308"/>
                <a:gd name="T171" fmla="*/ 329 h 3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8" h="329">
                  <a:moveTo>
                    <a:pt x="301" y="35"/>
                  </a:moveTo>
                  <a:lnTo>
                    <a:pt x="296" y="35"/>
                  </a:lnTo>
                  <a:lnTo>
                    <a:pt x="282" y="52"/>
                  </a:lnTo>
                  <a:lnTo>
                    <a:pt x="285" y="44"/>
                  </a:lnTo>
                  <a:lnTo>
                    <a:pt x="287" y="38"/>
                  </a:lnTo>
                  <a:lnTo>
                    <a:pt x="282" y="33"/>
                  </a:lnTo>
                  <a:lnTo>
                    <a:pt x="273" y="29"/>
                  </a:lnTo>
                  <a:lnTo>
                    <a:pt x="271" y="26"/>
                  </a:lnTo>
                  <a:lnTo>
                    <a:pt x="262" y="29"/>
                  </a:lnTo>
                  <a:lnTo>
                    <a:pt x="258" y="29"/>
                  </a:lnTo>
                  <a:lnTo>
                    <a:pt x="253" y="29"/>
                  </a:lnTo>
                  <a:lnTo>
                    <a:pt x="247" y="38"/>
                  </a:lnTo>
                  <a:lnTo>
                    <a:pt x="247" y="47"/>
                  </a:lnTo>
                  <a:lnTo>
                    <a:pt x="247" y="56"/>
                  </a:lnTo>
                  <a:lnTo>
                    <a:pt x="241" y="56"/>
                  </a:lnTo>
                  <a:lnTo>
                    <a:pt x="241" y="61"/>
                  </a:lnTo>
                  <a:lnTo>
                    <a:pt x="239" y="61"/>
                  </a:lnTo>
                  <a:lnTo>
                    <a:pt x="233" y="58"/>
                  </a:lnTo>
                  <a:lnTo>
                    <a:pt x="226" y="56"/>
                  </a:lnTo>
                  <a:lnTo>
                    <a:pt x="224" y="58"/>
                  </a:lnTo>
                  <a:lnTo>
                    <a:pt x="217" y="58"/>
                  </a:lnTo>
                  <a:lnTo>
                    <a:pt x="210" y="58"/>
                  </a:lnTo>
                  <a:lnTo>
                    <a:pt x="201" y="49"/>
                  </a:lnTo>
                  <a:lnTo>
                    <a:pt x="192" y="47"/>
                  </a:lnTo>
                  <a:lnTo>
                    <a:pt x="188" y="47"/>
                  </a:lnTo>
                  <a:lnTo>
                    <a:pt x="192" y="52"/>
                  </a:lnTo>
                  <a:lnTo>
                    <a:pt x="187" y="49"/>
                  </a:lnTo>
                  <a:lnTo>
                    <a:pt x="187" y="52"/>
                  </a:lnTo>
                  <a:lnTo>
                    <a:pt x="180" y="52"/>
                  </a:lnTo>
                  <a:lnTo>
                    <a:pt x="180" y="58"/>
                  </a:lnTo>
                  <a:lnTo>
                    <a:pt x="180" y="64"/>
                  </a:lnTo>
                  <a:lnTo>
                    <a:pt x="183" y="67"/>
                  </a:lnTo>
                  <a:lnTo>
                    <a:pt x="180" y="71"/>
                  </a:lnTo>
                  <a:lnTo>
                    <a:pt x="169" y="67"/>
                  </a:lnTo>
                  <a:lnTo>
                    <a:pt x="160" y="64"/>
                  </a:lnTo>
                  <a:lnTo>
                    <a:pt x="158" y="67"/>
                  </a:lnTo>
                  <a:lnTo>
                    <a:pt x="158" y="72"/>
                  </a:lnTo>
                  <a:lnTo>
                    <a:pt x="158" y="78"/>
                  </a:lnTo>
                  <a:lnTo>
                    <a:pt x="150" y="76"/>
                  </a:lnTo>
                  <a:lnTo>
                    <a:pt x="142" y="78"/>
                  </a:lnTo>
                  <a:lnTo>
                    <a:pt x="142" y="85"/>
                  </a:lnTo>
                  <a:lnTo>
                    <a:pt x="137" y="91"/>
                  </a:lnTo>
                  <a:lnTo>
                    <a:pt x="141" y="99"/>
                  </a:lnTo>
                  <a:lnTo>
                    <a:pt x="137" y="102"/>
                  </a:lnTo>
                  <a:lnTo>
                    <a:pt x="128" y="114"/>
                  </a:lnTo>
                  <a:lnTo>
                    <a:pt x="128" y="119"/>
                  </a:lnTo>
                  <a:lnTo>
                    <a:pt x="121" y="125"/>
                  </a:lnTo>
                  <a:lnTo>
                    <a:pt x="121" y="143"/>
                  </a:lnTo>
                  <a:lnTo>
                    <a:pt x="117" y="154"/>
                  </a:lnTo>
                  <a:lnTo>
                    <a:pt x="112" y="166"/>
                  </a:lnTo>
                  <a:lnTo>
                    <a:pt x="117" y="170"/>
                  </a:lnTo>
                  <a:lnTo>
                    <a:pt x="117" y="172"/>
                  </a:lnTo>
                  <a:lnTo>
                    <a:pt x="117" y="181"/>
                  </a:lnTo>
                  <a:lnTo>
                    <a:pt x="105" y="177"/>
                  </a:lnTo>
                  <a:lnTo>
                    <a:pt x="100" y="181"/>
                  </a:lnTo>
                  <a:lnTo>
                    <a:pt x="91" y="190"/>
                  </a:lnTo>
                  <a:lnTo>
                    <a:pt x="91" y="199"/>
                  </a:lnTo>
                  <a:lnTo>
                    <a:pt x="94" y="204"/>
                  </a:lnTo>
                  <a:lnTo>
                    <a:pt x="91" y="210"/>
                  </a:lnTo>
                  <a:lnTo>
                    <a:pt x="94" y="223"/>
                  </a:lnTo>
                  <a:lnTo>
                    <a:pt x="98" y="238"/>
                  </a:lnTo>
                  <a:lnTo>
                    <a:pt x="100" y="242"/>
                  </a:lnTo>
                  <a:lnTo>
                    <a:pt x="105" y="248"/>
                  </a:lnTo>
                  <a:lnTo>
                    <a:pt x="103" y="253"/>
                  </a:lnTo>
                  <a:lnTo>
                    <a:pt x="98" y="257"/>
                  </a:lnTo>
                  <a:lnTo>
                    <a:pt x="103" y="268"/>
                  </a:lnTo>
                  <a:lnTo>
                    <a:pt x="103" y="275"/>
                  </a:lnTo>
                  <a:lnTo>
                    <a:pt x="100" y="284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1" y="289"/>
                  </a:lnTo>
                  <a:lnTo>
                    <a:pt x="91" y="305"/>
                  </a:lnTo>
                  <a:lnTo>
                    <a:pt x="83" y="303"/>
                  </a:lnTo>
                  <a:lnTo>
                    <a:pt x="76" y="298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4" y="285"/>
                  </a:lnTo>
                  <a:lnTo>
                    <a:pt x="74" y="291"/>
                  </a:lnTo>
                  <a:lnTo>
                    <a:pt x="71" y="291"/>
                  </a:lnTo>
                  <a:lnTo>
                    <a:pt x="74" y="298"/>
                  </a:lnTo>
                  <a:lnTo>
                    <a:pt x="67" y="305"/>
                  </a:lnTo>
                  <a:lnTo>
                    <a:pt x="62" y="300"/>
                  </a:lnTo>
                  <a:lnTo>
                    <a:pt x="60" y="303"/>
                  </a:lnTo>
                  <a:lnTo>
                    <a:pt x="62" y="305"/>
                  </a:lnTo>
                  <a:lnTo>
                    <a:pt x="53" y="318"/>
                  </a:lnTo>
                  <a:lnTo>
                    <a:pt x="46" y="327"/>
                  </a:lnTo>
                  <a:lnTo>
                    <a:pt x="30" y="329"/>
                  </a:lnTo>
                  <a:lnTo>
                    <a:pt x="19" y="323"/>
                  </a:lnTo>
                  <a:lnTo>
                    <a:pt x="9" y="313"/>
                  </a:lnTo>
                  <a:lnTo>
                    <a:pt x="9" y="305"/>
                  </a:lnTo>
                  <a:lnTo>
                    <a:pt x="16" y="309"/>
                  </a:lnTo>
                  <a:lnTo>
                    <a:pt x="14" y="303"/>
                  </a:lnTo>
                  <a:lnTo>
                    <a:pt x="16" y="294"/>
                  </a:lnTo>
                  <a:lnTo>
                    <a:pt x="14" y="294"/>
                  </a:lnTo>
                  <a:lnTo>
                    <a:pt x="10" y="298"/>
                  </a:lnTo>
                  <a:lnTo>
                    <a:pt x="5" y="303"/>
                  </a:lnTo>
                  <a:lnTo>
                    <a:pt x="1" y="298"/>
                  </a:lnTo>
                  <a:lnTo>
                    <a:pt x="9" y="289"/>
                  </a:lnTo>
                  <a:lnTo>
                    <a:pt x="10" y="289"/>
                  </a:lnTo>
                  <a:lnTo>
                    <a:pt x="14" y="285"/>
                  </a:lnTo>
                  <a:lnTo>
                    <a:pt x="10" y="285"/>
                  </a:lnTo>
                  <a:lnTo>
                    <a:pt x="16" y="280"/>
                  </a:lnTo>
                  <a:lnTo>
                    <a:pt x="24" y="271"/>
                  </a:lnTo>
                  <a:lnTo>
                    <a:pt x="14" y="275"/>
                  </a:lnTo>
                  <a:lnTo>
                    <a:pt x="10" y="280"/>
                  </a:lnTo>
                  <a:lnTo>
                    <a:pt x="9" y="275"/>
                  </a:lnTo>
                  <a:lnTo>
                    <a:pt x="5" y="280"/>
                  </a:lnTo>
                  <a:lnTo>
                    <a:pt x="5" y="271"/>
                  </a:lnTo>
                  <a:lnTo>
                    <a:pt x="1" y="262"/>
                  </a:lnTo>
                  <a:lnTo>
                    <a:pt x="1" y="257"/>
                  </a:lnTo>
                  <a:lnTo>
                    <a:pt x="19" y="257"/>
                  </a:lnTo>
                  <a:lnTo>
                    <a:pt x="30" y="257"/>
                  </a:lnTo>
                  <a:lnTo>
                    <a:pt x="33" y="253"/>
                  </a:lnTo>
                  <a:lnTo>
                    <a:pt x="30" y="251"/>
                  </a:lnTo>
                  <a:lnTo>
                    <a:pt x="30" y="253"/>
                  </a:lnTo>
                  <a:lnTo>
                    <a:pt x="24" y="253"/>
                  </a:lnTo>
                  <a:lnTo>
                    <a:pt x="19" y="253"/>
                  </a:lnTo>
                  <a:lnTo>
                    <a:pt x="5" y="253"/>
                  </a:lnTo>
                  <a:lnTo>
                    <a:pt x="1" y="251"/>
                  </a:lnTo>
                  <a:lnTo>
                    <a:pt x="1" y="248"/>
                  </a:lnTo>
                  <a:lnTo>
                    <a:pt x="5" y="246"/>
                  </a:lnTo>
                  <a:lnTo>
                    <a:pt x="0" y="242"/>
                  </a:lnTo>
                  <a:lnTo>
                    <a:pt x="5" y="238"/>
                  </a:lnTo>
                  <a:lnTo>
                    <a:pt x="16" y="238"/>
                  </a:lnTo>
                  <a:lnTo>
                    <a:pt x="19" y="238"/>
                  </a:lnTo>
                  <a:lnTo>
                    <a:pt x="10" y="233"/>
                  </a:lnTo>
                  <a:lnTo>
                    <a:pt x="1" y="233"/>
                  </a:lnTo>
                  <a:lnTo>
                    <a:pt x="1" y="230"/>
                  </a:lnTo>
                  <a:lnTo>
                    <a:pt x="9" y="230"/>
                  </a:lnTo>
                  <a:lnTo>
                    <a:pt x="14" y="228"/>
                  </a:lnTo>
                  <a:lnTo>
                    <a:pt x="24" y="224"/>
                  </a:lnTo>
                  <a:lnTo>
                    <a:pt x="24" y="228"/>
                  </a:lnTo>
                  <a:lnTo>
                    <a:pt x="28" y="228"/>
                  </a:lnTo>
                  <a:lnTo>
                    <a:pt x="24" y="223"/>
                  </a:lnTo>
                  <a:lnTo>
                    <a:pt x="14" y="223"/>
                  </a:lnTo>
                  <a:lnTo>
                    <a:pt x="14" y="218"/>
                  </a:lnTo>
                  <a:lnTo>
                    <a:pt x="24" y="215"/>
                  </a:lnTo>
                  <a:lnTo>
                    <a:pt x="28" y="218"/>
                  </a:lnTo>
                  <a:lnTo>
                    <a:pt x="37" y="213"/>
                  </a:lnTo>
                  <a:lnTo>
                    <a:pt x="24" y="213"/>
                  </a:lnTo>
                  <a:lnTo>
                    <a:pt x="24" y="210"/>
                  </a:lnTo>
                  <a:lnTo>
                    <a:pt x="33" y="213"/>
                  </a:lnTo>
                  <a:lnTo>
                    <a:pt x="42" y="215"/>
                  </a:lnTo>
                  <a:lnTo>
                    <a:pt x="37" y="210"/>
                  </a:lnTo>
                  <a:lnTo>
                    <a:pt x="39" y="208"/>
                  </a:lnTo>
                  <a:lnTo>
                    <a:pt x="48" y="213"/>
                  </a:lnTo>
                  <a:lnTo>
                    <a:pt x="46" y="208"/>
                  </a:lnTo>
                  <a:lnTo>
                    <a:pt x="42" y="204"/>
                  </a:lnTo>
                  <a:lnTo>
                    <a:pt x="46" y="204"/>
                  </a:lnTo>
                  <a:lnTo>
                    <a:pt x="46" y="199"/>
                  </a:lnTo>
                  <a:lnTo>
                    <a:pt x="60" y="192"/>
                  </a:lnTo>
                  <a:lnTo>
                    <a:pt x="62" y="199"/>
                  </a:lnTo>
                  <a:lnTo>
                    <a:pt x="74" y="195"/>
                  </a:lnTo>
                  <a:lnTo>
                    <a:pt x="80" y="186"/>
                  </a:lnTo>
                  <a:lnTo>
                    <a:pt x="80" y="184"/>
                  </a:lnTo>
                  <a:lnTo>
                    <a:pt x="80" y="181"/>
                  </a:lnTo>
                  <a:lnTo>
                    <a:pt x="74" y="186"/>
                  </a:lnTo>
                  <a:lnTo>
                    <a:pt x="66" y="195"/>
                  </a:lnTo>
                  <a:lnTo>
                    <a:pt x="56" y="190"/>
                  </a:lnTo>
                  <a:lnTo>
                    <a:pt x="66" y="184"/>
                  </a:lnTo>
                  <a:lnTo>
                    <a:pt x="66" y="181"/>
                  </a:lnTo>
                  <a:lnTo>
                    <a:pt x="74" y="170"/>
                  </a:lnTo>
                  <a:lnTo>
                    <a:pt x="80" y="172"/>
                  </a:lnTo>
                  <a:lnTo>
                    <a:pt x="83" y="166"/>
                  </a:lnTo>
                  <a:lnTo>
                    <a:pt x="80" y="166"/>
                  </a:lnTo>
                  <a:lnTo>
                    <a:pt x="85" y="157"/>
                  </a:lnTo>
                  <a:lnTo>
                    <a:pt x="89" y="152"/>
                  </a:lnTo>
                  <a:lnTo>
                    <a:pt x="94" y="154"/>
                  </a:lnTo>
                  <a:lnTo>
                    <a:pt x="98" y="148"/>
                  </a:lnTo>
                  <a:lnTo>
                    <a:pt x="91" y="148"/>
                  </a:lnTo>
                  <a:lnTo>
                    <a:pt x="91" y="147"/>
                  </a:lnTo>
                  <a:lnTo>
                    <a:pt x="89" y="148"/>
                  </a:lnTo>
                  <a:lnTo>
                    <a:pt x="89" y="139"/>
                  </a:lnTo>
                  <a:lnTo>
                    <a:pt x="94" y="143"/>
                  </a:lnTo>
                  <a:lnTo>
                    <a:pt x="91" y="139"/>
                  </a:lnTo>
                  <a:lnTo>
                    <a:pt x="94" y="132"/>
                  </a:lnTo>
                  <a:lnTo>
                    <a:pt x="100" y="132"/>
                  </a:lnTo>
                  <a:lnTo>
                    <a:pt x="98" y="125"/>
                  </a:lnTo>
                  <a:lnTo>
                    <a:pt x="112" y="123"/>
                  </a:lnTo>
                  <a:lnTo>
                    <a:pt x="112" y="119"/>
                  </a:lnTo>
                  <a:lnTo>
                    <a:pt x="98" y="123"/>
                  </a:lnTo>
                  <a:lnTo>
                    <a:pt x="98" y="114"/>
                  </a:lnTo>
                  <a:lnTo>
                    <a:pt x="103" y="105"/>
                  </a:lnTo>
                  <a:lnTo>
                    <a:pt x="108" y="99"/>
                  </a:lnTo>
                  <a:lnTo>
                    <a:pt x="126" y="99"/>
                  </a:lnTo>
                  <a:lnTo>
                    <a:pt x="126" y="96"/>
                  </a:lnTo>
                  <a:lnTo>
                    <a:pt x="112" y="96"/>
                  </a:lnTo>
                  <a:lnTo>
                    <a:pt x="121" y="91"/>
                  </a:lnTo>
                  <a:lnTo>
                    <a:pt x="123" y="91"/>
                  </a:lnTo>
                  <a:lnTo>
                    <a:pt x="126" y="94"/>
                  </a:lnTo>
                  <a:lnTo>
                    <a:pt x="126" y="91"/>
                  </a:lnTo>
                  <a:lnTo>
                    <a:pt x="123" y="87"/>
                  </a:lnTo>
                  <a:lnTo>
                    <a:pt x="126" y="85"/>
                  </a:lnTo>
                  <a:lnTo>
                    <a:pt x="121" y="87"/>
                  </a:lnTo>
                  <a:lnTo>
                    <a:pt x="117" y="85"/>
                  </a:lnTo>
                  <a:lnTo>
                    <a:pt x="126" y="81"/>
                  </a:lnTo>
                  <a:lnTo>
                    <a:pt x="128" y="81"/>
                  </a:lnTo>
                  <a:lnTo>
                    <a:pt x="128" y="78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7" y="78"/>
                  </a:lnTo>
                  <a:lnTo>
                    <a:pt x="135" y="78"/>
                  </a:lnTo>
                  <a:lnTo>
                    <a:pt x="137" y="71"/>
                  </a:lnTo>
                  <a:lnTo>
                    <a:pt x="142" y="71"/>
                  </a:lnTo>
                  <a:lnTo>
                    <a:pt x="150" y="71"/>
                  </a:lnTo>
                  <a:lnTo>
                    <a:pt x="150" y="67"/>
                  </a:lnTo>
                  <a:lnTo>
                    <a:pt x="142" y="71"/>
                  </a:lnTo>
                  <a:lnTo>
                    <a:pt x="137" y="71"/>
                  </a:lnTo>
                  <a:lnTo>
                    <a:pt x="141" y="64"/>
                  </a:lnTo>
                  <a:lnTo>
                    <a:pt x="142" y="64"/>
                  </a:lnTo>
                  <a:lnTo>
                    <a:pt x="150" y="58"/>
                  </a:lnTo>
                  <a:lnTo>
                    <a:pt x="150" y="56"/>
                  </a:lnTo>
                  <a:lnTo>
                    <a:pt x="151" y="52"/>
                  </a:lnTo>
                  <a:lnTo>
                    <a:pt x="150" y="52"/>
                  </a:lnTo>
                  <a:lnTo>
                    <a:pt x="142" y="56"/>
                  </a:lnTo>
                  <a:lnTo>
                    <a:pt x="141" y="52"/>
                  </a:lnTo>
                  <a:lnTo>
                    <a:pt x="142" y="47"/>
                  </a:lnTo>
                  <a:lnTo>
                    <a:pt x="160" y="44"/>
                  </a:lnTo>
                  <a:lnTo>
                    <a:pt x="165" y="49"/>
                  </a:lnTo>
                  <a:lnTo>
                    <a:pt x="169" y="49"/>
                  </a:lnTo>
                  <a:lnTo>
                    <a:pt x="169" y="47"/>
                  </a:lnTo>
                  <a:lnTo>
                    <a:pt x="164" y="47"/>
                  </a:lnTo>
                  <a:lnTo>
                    <a:pt x="160" y="40"/>
                  </a:lnTo>
                  <a:lnTo>
                    <a:pt x="169" y="35"/>
                  </a:lnTo>
                  <a:lnTo>
                    <a:pt x="172" y="44"/>
                  </a:lnTo>
                  <a:lnTo>
                    <a:pt x="172" y="38"/>
                  </a:lnTo>
                  <a:lnTo>
                    <a:pt x="174" y="35"/>
                  </a:lnTo>
                  <a:lnTo>
                    <a:pt x="178" y="47"/>
                  </a:lnTo>
                  <a:lnTo>
                    <a:pt x="180" y="47"/>
                  </a:lnTo>
                  <a:lnTo>
                    <a:pt x="183" y="44"/>
                  </a:lnTo>
                  <a:lnTo>
                    <a:pt x="180" y="38"/>
                  </a:lnTo>
                  <a:lnTo>
                    <a:pt x="187" y="35"/>
                  </a:lnTo>
                  <a:lnTo>
                    <a:pt x="188" y="33"/>
                  </a:lnTo>
                  <a:lnTo>
                    <a:pt x="197" y="38"/>
                  </a:lnTo>
                  <a:lnTo>
                    <a:pt x="197" y="29"/>
                  </a:lnTo>
                  <a:lnTo>
                    <a:pt x="192" y="29"/>
                  </a:lnTo>
                  <a:lnTo>
                    <a:pt x="187" y="24"/>
                  </a:lnTo>
                  <a:lnTo>
                    <a:pt x="196" y="24"/>
                  </a:lnTo>
                  <a:lnTo>
                    <a:pt x="207" y="24"/>
                  </a:lnTo>
                  <a:lnTo>
                    <a:pt x="210" y="26"/>
                  </a:lnTo>
                  <a:lnTo>
                    <a:pt x="215" y="20"/>
                  </a:lnTo>
                  <a:lnTo>
                    <a:pt x="215" y="11"/>
                  </a:lnTo>
                  <a:lnTo>
                    <a:pt x="221" y="18"/>
                  </a:lnTo>
                  <a:lnTo>
                    <a:pt x="224" y="15"/>
                  </a:lnTo>
                  <a:lnTo>
                    <a:pt x="221" y="11"/>
                  </a:lnTo>
                  <a:lnTo>
                    <a:pt x="224" y="5"/>
                  </a:lnTo>
                  <a:lnTo>
                    <a:pt x="233" y="5"/>
                  </a:lnTo>
                  <a:lnTo>
                    <a:pt x="239" y="5"/>
                  </a:lnTo>
                  <a:lnTo>
                    <a:pt x="233" y="15"/>
                  </a:lnTo>
                  <a:lnTo>
                    <a:pt x="233" y="24"/>
                  </a:lnTo>
                  <a:lnTo>
                    <a:pt x="235" y="26"/>
                  </a:lnTo>
                  <a:lnTo>
                    <a:pt x="235" y="20"/>
                  </a:lnTo>
                  <a:lnTo>
                    <a:pt x="247" y="5"/>
                  </a:lnTo>
                  <a:lnTo>
                    <a:pt x="247" y="11"/>
                  </a:lnTo>
                  <a:lnTo>
                    <a:pt x="249" y="18"/>
                  </a:lnTo>
                  <a:lnTo>
                    <a:pt x="253" y="15"/>
                  </a:lnTo>
                  <a:lnTo>
                    <a:pt x="255" y="11"/>
                  </a:lnTo>
                  <a:lnTo>
                    <a:pt x="258" y="9"/>
                  </a:lnTo>
                  <a:lnTo>
                    <a:pt x="253" y="5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1" y="2"/>
                  </a:lnTo>
                  <a:lnTo>
                    <a:pt x="271" y="5"/>
                  </a:lnTo>
                  <a:lnTo>
                    <a:pt x="264" y="9"/>
                  </a:lnTo>
                  <a:lnTo>
                    <a:pt x="271" y="11"/>
                  </a:lnTo>
                  <a:lnTo>
                    <a:pt x="264" y="15"/>
                  </a:lnTo>
                  <a:lnTo>
                    <a:pt x="271" y="15"/>
                  </a:lnTo>
                  <a:lnTo>
                    <a:pt x="276" y="5"/>
                  </a:lnTo>
                  <a:lnTo>
                    <a:pt x="278" y="5"/>
                  </a:lnTo>
                  <a:lnTo>
                    <a:pt x="282" y="9"/>
                  </a:lnTo>
                  <a:lnTo>
                    <a:pt x="285" y="5"/>
                  </a:lnTo>
                  <a:lnTo>
                    <a:pt x="294" y="11"/>
                  </a:lnTo>
                  <a:lnTo>
                    <a:pt x="291" y="11"/>
                  </a:lnTo>
                  <a:lnTo>
                    <a:pt x="296" y="11"/>
                  </a:lnTo>
                  <a:lnTo>
                    <a:pt x="301" y="18"/>
                  </a:lnTo>
                  <a:lnTo>
                    <a:pt x="294" y="24"/>
                  </a:lnTo>
                  <a:lnTo>
                    <a:pt x="276" y="24"/>
                  </a:lnTo>
                  <a:lnTo>
                    <a:pt x="285" y="26"/>
                  </a:lnTo>
                  <a:lnTo>
                    <a:pt x="291" y="33"/>
                  </a:lnTo>
                  <a:lnTo>
                    <a:pt x="294" y="29"/>
                  </a:lnTo>
                  <a:lnTo>
                    <a:pt x="299" y="29"/>
                  </a:lnTo>
                  <a:lnTo>
                    <a:pt x="305" y="33"/>
                  </a:lnTo>
                  <a:lnTo>
                    <a:pt x="308" y="35"/>
                  </a:lnTo>
                  <a:lnTo>
                    <a:pt x="301" y="35"/>
                  </a:lnTo>
                  <a:close/>
                </a:path>
              </a:pathLst>
            </a:custGeom>
            <a:solidFill>
              <a:srgbClr val="E06E2B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09" name="Freeform 1903"/>
            <p:cNvSpPr>
              <a:spLocks/>
            </p:cNvSpPr>
            <p:nvPr/>
          </p:nvSpPr>
          <p:spPr bwMode="auto">
            <a:xfrm>
              <a:off x="2810" y="1894"/>
              <a:ext cx="123" cy="56"/>
            </a:xfrm>
            <a:custGeom>
              <a:avLst/>
              <a:gdLst>
                <a:gd name="T0" fmla="*/ 152 w 107"/>
                <a:gd name="T1" fmla="*/ 13 h 51"/>
                <a:gd name="T2" fmla="*/ 175 w 107"/>
                <a:gd name="T3" fmla="*/ 16 h 51"/>
                <a:gd name="T4" fmla="*/ 189 w 107"/>
                <a:gd name="T5" fmla="*/ 16 h 51"/>
                <a:gd name="T6" fmla="*/ 206 w 107"/>
                <a:gd name="T7" fmla="*/ 0 h 51"/>
                <a:gd name="T8" fmla="*/ 231 w 107"/>
                <a:gd name="T9" fmla="*/ 3 h 51"/>
                <a:gd name="T10" fmla="*/ 267 w 107"/>
                <a:gd name="T11" fmla="*/ 13 h 51"/>
                <a:gd name="T12" fmla="*/ 267 w 107"/>
                <a:gd name="T13" fmla="*/ 26 h 51"/>
                <a:gd name="T14" fmla="*/ 283 w 107"/>
                <a:gd name="T15" fmla="*/ 38 h 51"/>
                <a:gd name="T16" fmla="*/ 283 w 107"/>
                <a:gd name="T17" fmla="*/ 44 h 51"/>
                <a:gd name="T18" fmla="*/ 272 w 107"/>
                <a:gd name="T19" fmla="*/ 53 h 51"/>
                <a:gd name="T20" fmla="*/ 260 w 107"/>
                <a:gd name="T21" fmla="*/ 53 h 51"/>
                <a:gd name="T22" fmla="*/ 249 w 107"/>
                <a:gd name="T23" fmla="*/ 53 h 51"/>
                <a:gd name="T24" fmla="*/ 260 w 107"/>
                <a:gd name="T25" fmla="*/ 56 h 51"/>
                <a:gd name="T26" fmla="*/ 260 w 107"/>
                <a:gd name="T27" fmla="*/ 78 h 51"/>
                <a:gd name="T28" fmla="*/ 246 w 107"/>
                <a:gd name="T29" fmla="*/ 85 h 51"/>
                <a:gd name="T30" fmla="*/ 246 w 107"/>
                <a:gd name="T31" fmla="*/ 91 h 51"/>
                <a:gd name="T32" fmla="*/ 231 w 107"/>
                <a:gd name="T33" fmla="*/ 91 h 51"/>
                <a:gd name="T34" fmla="*/ 189 w 107"/>
                <a:gd name="T35" fmla="*/ 98 h 51"/>
                <a:gd name="T36" fmla="*/ 152 w 107"/>
                <a:gd name="T37" fmla="*/ 98 h 51"/>
                <a:gd name="T38" fmla="*/ 144 w 107"/>
                <a:gd name="T39" fmla="*/ 98 h 51"/>
                <a:gd name="T40" fmla="*/ 122 w 107"/>
                <a:gd name="T41" fmla="*/ 85 h 51"/>
                <a:gd name="T42" fmla="*/ 98 w 107"/>
                <a:gd name="T43" fmla="*/ 74 h 51"/>
                <a:gd name="T44" fmla="*/ 85 w 107"/>
                <a:gd name="T45" fmla="*/ 74 h 51"/>
                <a:gd name="T46" fmla="*/ 60 w 107"/>
                <a:gd name="T47" fmla="*/ 74 h 51"/>
                <a:gd name="T48" fmla="*/ 60 w 107"/>
                <a:gd name="T49" fmla="*/ 85 h 51"/>
                <a:gd name="T50" fmla="*/ 37 w 107"/>
                <a:gd name="T51" fmla="*/ 85 h 51"/>
                <a:gd name="T52" fmla="*/ 32 w 107"/>
                <a:gd name="T53" fmla="*/ 85 h 51"/>
                <a:gd name="T54" fmla="*/ 32 w 107"/>
                <a:gd name="T55" fmla="*/ 78 h 51"/>
                <a:gd name="T56" fmla="*/ 13 w 107"/>
                <a:gd name="T57" fmla="*/ 78 h 51"/>
                <a:gd name="T58" fmla="*/ 13 w 107"/>
                <a:gd name="T59" fmla="*/ 74 h 51"/>
                <a:gd name="T60" fmla="*/ 3 w 107"/>
                <a:gd name="T61" fmla="*/ 74 h 51"/>
                <a:gd name="T62" fmla="*/ 0 w 107"/>
                <a:gd name="T63" fmla="*/ 65 h 51"/>
                <a:gd name="T64" fmla="*/ 0 w 107"/>
                <a:gd name="T65" fmla="*/ 64 h 51"/>
                <a:gd name="T66" fmla="*/ 3 w 107"/>
                <a:gd name="T67" fmla="*/ 56 h 51"/>
                <a:gd name="T68" fmla="*/ 32 w 107"/>
                <a:gd name="T69" fmla="*/ 64 h 51"/>
                <a:gd name="T70" fmla="*/ 32 w 107"/>
                <a:gd name="T71" fmla="*/ 56 h 51"/>
                <a:gd name="T72" fmla="*/ 49 w 107"/>
                <a:gd name="T73" fmla="*/ 56 h 51"/>
                <a:gd name="T74" fmla="*/ 52 w 107"/>
                <a:gd name="T75" fmla="*/ 64 h 51"/>
                <a:gd name="T76" fmla="*/ 74 w 107"/>
                <a:gd name="T77" fmla="*/ 56 h 51"/>
                <a:gd name="T78" fmla="*/ 91 w 107"/>
                <a:gd name="T79" fmla="*/ 56 h 51"/>
                <a:gd name="T80" fmla="*/ 98 w 107"/>
                <a:gd name="T81" fmla="*/ 53 h 51"/>
                <a:gd name="T82" fmla="*/ 122 w 107"/>
                <a:gd name="T83" fmla="*/ 53 h 51"/>
                <a:gd name="T84" fmla="*/ 132 w 107"/>
                <a:gd name="T85" fmla="*/ 56 h 51"/>
                <a:gd name="T86" fmla="*/ 122 w 107"/>
                <a:gd name="T87" fmla="*/ 44 h 51"/>
                <a:gd name="T88" fmla="*/ 122 w 107"/>
                <a:gd name="T89" fmla="*/ 26 h 51"/>
                <a:gd name="T90" fmla="*/ 152 w 107"/>
                <a:gd name="T91" fmla="*/ 24 h 51"/>
                <a:gd name="T92" fmla="*/ 152 w 107"/>
                <a:gd name="T93" fmla="*/ 13 h 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7"/>
                <a:gd name="T142" fmla="*/ 0 h 51"/>
                <a:gd name="T143" fmla="*/ 107 w 107"/>
                <a:gd name="T144" fmla="*/ 51 h 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7" h="51">
                  <a:moveTo>
                    <a:pt x="57" y="6"/>
                  </a:moveTo>
                  <a:lnTo>
                    <a:pt x="66" y="9"/>
                  </a:lnTo>
                  <a:lnTo>
                    <a:pt x="71" y="9"/>
                  </a:lnTo>
                  <a:lnTo>
                    <a:pt x="78" y="0"/>
                  </a:lnTo>
                  <a:lnTo>
                    <a:pt x="87" y="3"/>
                  </a:lnTo>
                  <a:lnTo>
                    <a:pt x="101" y="6"/>
                  </a:lnTo>
                  <a:lnTo>
                    <a:pt x="101" y="14"/>
                  </a:lnTo>
                  <a:lnTo>
                    <a:pt x="107" y="20"/>
                  </a:lnTo>
                  <a:lnTo>
                    <a:pt x="107" y="23"/>
                  </a:lnTo>
                  <a:lnTo>
                    <a:pt x="103" y="27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8" y="29"/>
                  </a:lnTo>
                  <a:lnTo>
                    <a:pt x="98" y="41"/>
                  </a:lnTo>
                  <a:lnTo>
                    <a:pt x="93" y="44"/>
                  </a:lnTo>
                  <a:lnTo>
                    <a:pt x="93" y="47"/>
                  </a:lnTo>
                  <a:lnTo>
                    <a:pt x="87" y="47"/>
                  </a:lnTo>
                  <a:lnTo>
                    <a:pt x="71" y="51"/>
                  </a:lnTo>
                  <a:lnTo>
                    <a:pt x="57" y="51"/>
                  </a:lnTo>
                  <a:lnTo>
                    <a:pt x="55" y="51"/>
                  </a:lnTo>
                  <a:lnTo>
                    <a:pt x="46" y="44"/>
                  </a:lnTo>
                  <a:lnTo>
                    <a:pt x="37" y="38"/>
                  </a:lnTo>
                  <a:lnTo>
                    <a:pt x="32" y="38"/>
                  </a:lnTo>
                  <a:lnTo>
                    <a:pt x="23" y="38"/>
                  </a:lnTo>
                  <a:lnTo>
                    <a:pt x="23" y="44"/>
                  </a:lnTo>
                  <a:lnTo>
                    <a:pt x="14" y="44"/>
                  </a:lnTo>
                  <a:lnTo>
                    <a:pt x="12" y="44"/>
                  </a:lnTo>
                  <a:lnTo>
                    <a:pt x="12" y="41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12" y="33"/>
                  </a:lnTo>
                  <a:lnTo>
                    <a:pt x="12" y="29"/>
                  </a:lnTo>
                  <a:lnTo>
                    <a:pt x="18" y="29"/>
                  </a:lnTo>
                  <a:lnTo>
                    <a:pt x="20" y="33"/>
                  </a:lnTo>
                  <a:lnTo>
                    <a:pt x="28" y="29"/>
                  </a:lnTo>
                  <a:lnTo>
                    <a:pt x="34" y="29"/>
                  </a:lnTo>
                  <a:lnTo>
                    <a:pt x="37" y="27"/>
                  </a:lnTo>
                  <a:lnTo>
                    <a:pt x="46" y="27"/>
                  </a:lnTo>
                  <a:lnTo>
                    <a:pt x="50" y="29"/>
                  </a:lnTo>
                  <a:lnTo>
                    <a:pt x="46" y="23"/>
                  </a:lnTo>
                  <a:lnTo>
                    <a:pt x="46" y="14"/>
                  </a:lnTo>
                  <a:lnTo>
                    <a:pt x="57" y="13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10" name="Freeform 1906"/>
            <p:cNvSpPr>
              <a:spLocks/>
            </p:cNvSpPr>
            <p:nvPr/>
          </p:nvSpPr>
          <p:spPr bwMode="auto">
            <a:xfrm>
              <a:off x="2876" y="1760"/>
              <a:ext cx="165" cy="129"/>
            </a:xfrm>
            <a:custGeom>
              <a:avLst/>
              <a:gdLst>
                <a:gd name="T0" fmla="*/ 184 w 145"/>
                <a:gd name="T1" fmla="*/ 13 h 119"/>
                <a:gd name="T2" fmla="*/ 300 w 145"/>
                <a:gd name="T3" fmla="*/ 13 h 119"/>
                <a:gd name="T4" fmla="*/ 320 w 145"/>
                <a:gd name="T5" fmla="*/ 39 h 119"/>
                <a:gd name="T6" fmla="*/ 332 w 145"/>
                <a:gd name="T7" fmla="*/ 59 h 119"/>
                <a:gd name="T8" fmla="*/ 344 w 145"/>
                <a:gd name="T9" fmla="*/ 78 h 119"/>
                <a:gd name="T10" fmla="*/ 316 w 145"/>
                <a:gd name="T11" fmla="*/ 89 h 119"/>
                <a:gd name="T12" fmla="*/ 332 w 145"/>
                <a:gd name="T13" fmla="*/ 104 h 119"/>
                <a:gd name="T14" fmla="*/ 344 w 145"/>
                <a:gd name="T15" fmla="*/ 125 h 119"/>
                <a:gd name="T16" fmla="*/ 360 w 145"/>
                <a:gd name="T17" fmla="*/ 142 h 119"/>
                <a:gd name="T18" fmla="*/ 308 w 145"/>
                <a:gd name="T19" fmla="*/ 193 h 119"/>
                <a:gd name="T20" fmla="*/ 316 w 145"/>
                <a:gd name="T21" fmla="*/ 208 h 119"/>
                <a:gd name="T22" fmla="*/ 308 w 145"/>
                <a:gd name="T23" fmla="*/ 210 h 119"/>
                <a:gd name="T24" fmla="*/ 300 w 145"/>
                <a:gd name="T25" fmla="*/ 208 h 119"/>
                <a:gd name="T26" fmla="*/ 278 w 145"/>
                <a:gd name="T27" fmla="*/ 199 h 119"/>
                <a:gd name="T28" fmla="*/ 257 w 145"/>
                <a:gd name="T29" fmla="*/ 196 h 119"/>
                <a:gd name="T30" fmla="*/ 253 w 145"/>
                <a:gd name="T31" fmla="*/ 199 h 119"/>
                <a:gd name="T32" fmla="*/ 236 w 145"/>
                <a:gd name="T33" fmla="*/ 199 h 119"/>
                <a:gd name="T34" fmla="*/ 216 w 145"/>
                <a:gd name="T35" fmla="*/ 208 h 119"/>
                <a:gd name="T36" fmla="*/ 207 w 145"/>
                <a:gd name="T37" fmla="*/ 199 h 119"/>
                <a:gd name="T38" fmla="*/ 204 w 145"/>
                <a:gd name="T39" fmla="*/ 193 h 119"/>
                <a:gd name="T40" fmla="*/ 184 w 145"/>
                <a:gd name="T41" fmla="*/ 196 h 119"/>
                <a:gd name="T42" fmla="*/ 168 w 145"/>
                <a:gd name="T43" fmla="*/ 184 h 119"/>
                <a:gd name="T44" fmla="*/ 168 w 145"/>
                <a:gd name="T45" fmla="*/ 181 h 119"/>
                <a:gd name="T46" fmla="*/ 138 w 145"/>
                <a:gd name="T47" fmla="*/ 177 h 119"/>
                <a:gd name="T48" fmla="*/ 138 w 145"/>
                <a:gd name="T49" fmla="*/ 172 h 119"/>
                <a:gd name="T50" fmla="*/ 124 w 145"/>
                <a:gd name="T51" fmla="*/ 166 h 119"/>
                <a:gd name="T52" fmla="*/ 109 w 145"/>
                <a:gd name="T53" fmla="*/ 172 h 119"/>
                <a:gd name="T54" fmla="*/ 100 w 145"/>
                <a:gd name="T55" fmla="*/ 172 h 119"/>
                <a:gd name="T56" fmla="*/ 88 w 145"/>
                <a:gd name="T57" fmla="*/ 166 h 119"/>
                <a:gd name="T58" fmla="*/ 88 w 145"/>
                <a:gd name="T59" fmla="*/ 162 h 119"/>
                <a:gd name="T60" fmla="*/ 88 w 145"/>
                <a:gd name="T61" fmla="*/ 155 h 119"/>
                <a:gd name="T62" fmla="*/ 77 w 145"/>
                <a:gd name="T63" fmla="*/ 155 h 119"/>
                <a:gd name="T64" fmla="*/ 57 w 145"/>
                <a:gd name="T65" fmla="*/ 150 h 119"/>
                <a:gd name="T66" fmla="*/ 57 w 145"/>
                <a:gd name="T67" fmla="*/ 142 h 119"/>
                <a:gd name="T68" fmla="*/ 44 w 145"/>
                <a:gd name="T69" fmla="*/ 142 h 119"/>
                <a:gd name="T70" fmla="*/ 34 w 145"/>
                <a:gd name="T71" fmla="*/ 142 h 119"/>
                <a:gd name="T72" fmla="*/ 44 w 145"/>
                <a:gd name="T73" fmla="*/ 132 h 119"/>
                <a:gd name="T74" fmla="*/ 34 w 145"/>
                <a:gd name="T75" fmla="*/ 130 h 119"/>
                <a:gd name="T76" fmla="*/ 32 w 145"/>
                <a:gd name="T77" fmla="*/ 113 h 119"/>
                <a:gd name="T78" fmla="*/ 32 w 145"/>
                <a:gd name="T79" fmla="*/ 109 h 119"/>
                <a:gd name="T80" fmla="*/ 22 w 145"/>
                <a:gd name="T81" fmla="*/ 109 h 119"/>
                <a:gd name="T82" fmla="*/ 17 w 145"/>
                <a:gd name="T83" fmla="*/ 92 h 119"/>
                <a:gd name="T84" fmla="*/ 22 w 145"/>
                <a:gd name="T85" fmla="*/ 89 h 119"/>
                <a:gd name="T86" fmla="*/ 0 w 145"/>
                <a:gd name="T87" fmla="*/ 78 h 119"/>
                <a:gd name="T88" fmla="*/ 0 w 145"/>
                <a:gd name="T89" fmla="*/ 75 h 119"/>
                <a:gd name="T90" fmla="*/ 17 w 145"/>
                <a:gd name="T91" fmla="*/ 64 h 119"/>
                <a:gd name="T92" fmla="*/ 11 w 145"/>
                <a:gd name="T93" fmla="*/ 47 h 119"/>
                <a:gd name="T94" fmla="*/ 17 w 145"/>
                <a:gd name="T95" fmla="*/ 42 h 119"/>
                <a:gd name="T96" fmla="*/ 22 w 145"/>
                <a:gd name="T97" fmla="*/ 42 h 119"/>
                <a:gd name="T98" fmla="*/ 22 w 145"/>
                <a:gd name="T99" fmla="*/ 33 h 119"/>
                <a:gd name="T100" fmla="*/ 67 w 145"/>
                <a:gd name="T101" fmla="*/ 22 h 119"/>
                <a:gd name="T102" fmla="*/ 74 w 145"/>
                <a:gd name="T103" fmla="*/ 13 h 119"/>
                <a:gd name="T104" fmla="*/ 88 w 145"/>
                <a:gd name="T105" fmla="*/ 4 h 119"/>
                <a:gd name="T106" fmla="*/ 93 w 145"/>
                <a:gd name="T107" fmla="*/ 4 h 119"/>
                <a:gd name="T108" fmla="*/ 138 w 145"/>
                <a:gd name="T109" fmla="*/ 0 h 119"/>
                <a:gd name="T110" fmla="*/ 145 w 145"/>
                <a:gd name="T111" fmla="*/ 13 h 119"/>
                <a:gd name="T112" fmla="*/ 148 w 145"/>
                <a:gd name="T113" fmla="*/ 17 h 119"/>
                <a:gd name="T114" fmla="*/ 168 w 145"/>
                <a:gd name="T115" fmla="*/ 17 h 119"/>
                <a:gd name="T116" fmla="*/ 180 w 145"/>
                <a:gd name="T117" fmla="*/ 22 h 119"/>
                <a:gd name="T118" fmla="*/ 184 w 145"/>
                <a:gd name="T119" fmla="*/ 13 h 1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5"/>
                <a:gd name="T181" fmla="*/ 0 h 119"/>
                <a:gd name="T182" fmla="*/ 145 w 145"/>
                <a:gd name="T183" fmla="*/ 119 h 1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5" h="119">
                  <a:moveTo>
                    <a:pt x="75" y="6"/>
                  </a:moveTo>
                  <a:lnTo>
                    <a:pt x="121" y="6"/>
                  </a:lnTo>
                  <a:lnTo>
                    <a:pt x="130" y="22"/>
                  </a:lnTo>
                  <a:lnTo>
                    <a:pt x="135" y="33"/>
                  </a:lnTo>
                  <a:lnTo>
                    <a:pt x="139" y="44"/>
                  </a:lnTo>
                  <a:lnTo>
                    <a:pt x="127" y="51"/>
                  </a:lnTo>
                  <a:lnTo>
                    <a:pt x="135" y="60"/>
                  </a:lnTo>
                  <a:lnTo>
                    <a:pt x="139" y="71"/>
                  </a:lnTo>
                  <a:lnTo>
                    <a:pt x="145" y="81"/>
                  </a:lnTo>
                  <a:lnTo>
                    <a:pt x="125" y="109"/>
                  </a:lnTo>
                  <a:lnTo>
                    <a:pt x="127" y="117"/>
                  </a:lnTo>
                  <a:lnTo>
                    <a:pt x="125" y="119"/>
                  </a:lnTo>
                  <a:lnTo>
                    <a:pt x="121" y="117"/>
                  </a:lnTo>
                  <a:lnTo>
                    <a:pt x="112" y="114"/>
                  </a:lnTo>
                  <a:lnTo>
                    <a:pt x="105" y="112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87" y="117"/>
                  </a:lnTo>
                  <a:lnTo>
                    <a:pt x="84" y="114"/>
                  </a:lnTo>
                  <a:lnTo>
                    <a:pt x="82" y="109"/>
                  </a:lnTo>
                  <a:lnTo>
                    <a:pt x="75" y="112"/>
                  </a:lnTo>
                  <a:lnTo>
                    <a:pt x="68" y="105"/>
                  </a:lnTo>
                  <a:lnTo>
                    <a:pt x="68" y="103"/>
                  </a:lnTo>
                  <a:lnTo>
                    <a:pt x="55" y="100"/>
                  </a:lnTo>
                  <a:lnTo>
                    <a:pt x="55" y="98"/>
                  </a:lnTo>
                  <a:lnTo>
                    <a:pt x="50" y="94"/>
                  </a:lnTo>
                  <a:lnTo>
                    <a:pt x="44" y="98"/>
                  </a:lnTo>
                  <a:lnTo>
                    <a:pt x="41" y="98"/>
                  </a:lnTo>
                  <a:lnTo>
                    <a:pt x="36" y="94"/>
                  </a:lnTo>
                  <a:lnTo>
                    <a:pt x="36" y="91"/>
                  </a:lnTo>
                  <a:lnTo>
                    <a:pt x="36" y="89"/>
                  </a:lnTo>
                  <a:lnTo>
                    <a:pt x="32" y="89"/>
                  </a:lnTo>
                  <a:lnTo>
                    <a:pt x="23" y="85"/>
                  </a:lnTo>
                  <a:lnTo>
                    <a:pt x="23" y="81"/>
                  </a:lnTo>
                  <a:lnTo>
                    <a:pt x="18" y="81"/>
                  </a:lnTo>
                  <a:lnTo>
                    <a:pt x="14" y="81"/>
                  </a:lnTo>
                  <a:lnTo>
                    <a:pt x="18" y="76"/>
                  </a:lnTo>
                  <a:lnTo>
                    <a:pt x="14" y="74"/>
                  </a:lnTo>
                  <a:lnTo>
                    <a:pt x="13" y="65"/>
                  </a:lnTo>
                  <a:lnTo>
                    <a:pt x="13" y="62"/>
                  </a:lnTo>
                  <a:lnTo>
                    <a:pt x="9" y="62"/>
                  </a:lnTo>
                  <a:lnTo>
                    <a:pt x="7" y="52"/>
                  </a:lnTo>
                  <a:lnTo>
                    <a:pt x="9" y="51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7" y="36"/>
                  </a:lnTo>
                  <a:lnTo>
                    <a:pt x="4" y="27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18"/>
                  </a:lnTo>
                  <a:lnTo>
                    <a:pt x="27" y="13"/>
                  </a:lnTo>
                  <a:lnTo>
                    <a:pt x="30" y="6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55" y="0"/>
                  </a:lnTo>
                  <a:lnTo>
                    <a:pt x="59" y="6"/>
                  </a:lnTo>
                  <a:lnTo>
                    <a:pt x="60" y="10"/>
                  </a:lnTo>
                  <a:lnTo>
                    <a:pt x="68" y="10"/>
                  </a:lnTo>
                  <a:lnTo>
                    <a:pt x="73" y="13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11" name="Freeform 1909"/>
            <p:cNvSpPr>
              <a:spLocks/>
            </p:cNvSpPr>
            <p:nvPr/>
          </p:nvSpPr>
          <p:spPr bwMode="auto">
            <a:xfrm>
              <a:off x="2495" y="2033"/>
              <a:ext cx="55" cy="104"/>
            </a:xfrm>
            <a:custGeom>
              <a:avLst/>
              <a:gdLst>
                <a:gd name="T0" fmla="*/ 29 w 48"/>
                <a:gd name="T1" fmla="*/ 0 h 95"/>
                <a:gd name="T2" fmla="*/ 37 w 48"/>
                <a:gd name="T3" fmla="*/ 2 h 95"/>
                <a:gd name="T4" fmla="*/ 52 w 48"/>
                <a:gd name="T5" fmla="*/ 0 h 95"/>
                <a:gd name="T6" fmla="*/ 60 w 48"/>
                <a:gd name="T7" fmla="*/ 5 h 95"/>
                <a:gd name="T8" fmla="*/ 74 w 48"/>
                <a:gd name="T9" fmla="*/ 5 h 95"/>
                <a:gd name="T10" fmla="*/ 91 w 48"/>
                <a:gd name="T11" fmla="*/ 5 h 95"/>
                <a:gd name="T12" fmla="*/ 107 w 48"/>
                <a:gd name="T13" fmla="*/ 5 h 95"/>
                <a:gd name="T14" fmla="*/ 120 w 48"/>
                <a:gd name="T15" fmla="*/ 16 h 95"/>
                <a:gd name="T16" fmla="*/ 125 w 48"/>
                <a:gd name="T17" fmla="*/ 20 h 95"/>
                <a:gd name="T18" fmla="*/ 107 w 48"/>
                <a:gd name="T19" fmla="*/ 43 h 95"/>
                <a:gd name="T20" fmla="*/ 107 w 48"/>
                <a:gd name="T21" fmla="*/ 61 h 95"/>
                <a:gd name="T22" fmla="*/ 97 w 48"/>
                <a:gd name="T23" fmla="*/ 88 h 95"/>
                <a:gd name="T24" fmla="*/ 83 w 48"/>
                <a:gd name="T25" fmla="*/ 88 h 95"/>
                <a:gd name="T26" fmla="*/ 91 w 48"/>
                <a:gd name="T27" fmla="*/ 109 h 95"/>
                <a:gd name="T28" fmla="*/ 91 w 48"/>
                <a:gd name="T29" fmla="*/ 115 h 95"/>
                <a:gd name="T30" fmla="*/ 91 w 48"/>
                <a:gd name="T31" fmla="*/ 124 h 95"/>
                <a:gd name="T32" fmla="*/ 97 w 48"/>
                <a:gd name="T33" fmla="*/ 136 h 95"/>
                <a:gd name="T34" fmla="*/ 97 w 48"/>
                <a:gd name="T35" fmla="*/ 142 h 95"/>
                <a:gd name="T36" fmla="*/ 83 w 48"/>
                <a:gd name="T37" fmla="*/ 152 h 95"/>
                <a:gd name="T38" fmla="*/ 83 w 48"/>
                <a:gd name="T39" fmla="*/ 176 h 95"/>
                <a:gd name="T40" fmla="*/ 52 w 48"/>
                <a:gd name="T41" fmla="*/ 180 h 95"/>
                <a:gd name="T42" fmla="*/ 37 w 48"/>
                <a:gd name="T43" fmla="*/ 176 h 95"/>
                <a:gd name="T44" fmla="*/ 13 w 48"/>
                <a:gd name="T45" fmla="*/ 176 h 95"/>
                <a:gd name="T46" fmla="*/ 22 w 48"/>
                <a:gd name="T47" fmla="*/ 163 h 95"/>
                <a:gd name="T48" fmla="*/ 22 w 48"/>
                <a:gd name="T49" fmla="*/ 134 h 95"/>
                <a:gd name="T50" fmla="*/ 22 w 48"/>
                <a:gd name="T51" fmla="*/ 124 h 95"/>
                <a:gd name="T52" fmla="*/ 13 w 48"/>
                <a:gd name="T53" fmla="*/ 124 h 95"/>
                <a:gd name="T54" fmla="*/ 13 w 48"/>
                <a:gd name="T55" fmla="*/ 119 h 95"/>
                <a:gd name="T56" fmla="*/ 0 w 48"/>
                <a:gd name="T57" fmla="*/ 119 h 95"/>
                <a:gd name="T58" fmla="*/ 11 w 48"/>
                <a:gd name="T59" fmla="*/ 97 h 95"/>
                <a:gd name="T60" fmla="*/ 13 w 48"/>
                <a:gd name="T61" fmla="*/ 91 h 95"/>
                <a:gd name="T62" fmla="*/ 37 w 48"/>
                <a:gd name="T63" fmla="*/ 47 h 95"/>
                <a:gd name="T64" fmla="*/ 29 w 48"/>
                <a:gd name="T65" fmla="*/ 0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"/>
                <a:gd name="T100" fmla="*/ 0 h 95"/>
                <a:gd name="T101" fmla="*/ 48 w 48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" h="95">
                  <a:moveTo>
                    <a:pt x="11" y="0"/>
                  </a:moveTo>
                  <a:lnTo>
                    <a:pt x="14" y="2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9" y="5"/>
                  </a:lnTo>
                  <a:lnTo>
                    <a:pt x="34" y="5"/>
                  </a:lnTo>
                  <a:lnTo>
                    <a:pt x="41" y="5"/>
                  </a:lnTo>
                  <a:lnTo>
                    <a:pt x="46" y="9"/>
                  </a:lnTo>
                  <a:lnTo>
                    <a:pt x="48" y="11"/>
                  </a:lnTo>
                  <a:lnTo>
                    <a:pt x="41" y="23"/>
                  </a:lnTo>
                  <a:lnTo>
                    <a:pt x="41" y="33"/>
                  </a:lnTo>
                  <a:lnTo>
                    <a:pt x="38" y="47"/>
                  </a:lnTo>
                  <a:lnTo>
                    <a:pt x="32" y="47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4" y="66"/>
                  </a:lnTo>
                  <a:lnTo>
                    <a:pt x="38" y="72"/>
                  </a:lnTo>
                  <a:lnTo>
                    <a:pt x="38" y="76"/>
                  </a:lnTo>
                  <a:lnTo>
                    <a:pt x="32" y="81"/>
                  </a:lnTo>
                  <a:lnTo>
                    <a:pt x="32" y="92"/>
                  </a:lnTo>
                  <a:lnTo>
                    <a:pt x="20" y="95"/>
                  </a:lnTo>
                  <a:lnTo>
                    <a:pt x="14" y="92"/>
                  </a:lnTo>
                  <a:lnTo>
                    <a:pt x="5" y="92"/>
                  </a:lnTo>
                  <a:lnTo>
                    <a:pt x="9" y="86"/>
                  </a:lnTo>
                  <a:lnTo>
                    <a:pt x="9" y="70"/>
                  </a:lnTo>
                  <a:lnTo>
                    <a:pt x="9" y="66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0" y="63"/>
                  </a:lnTo>
                  <a:lnTo>
                    <a:pt x="4" y="52"/>
                  </a:lnTo>
                  <a:lnTo>
                    <a:pt x="5" y="48"/>
                  </a:lnTo>
                  <a:lnTo>
                    <a:pt x="14" y="2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12" name="Freeform 1911"/>
            <p:cNvSpPr>
              <a:spLocks/>
            </p:cNvSpPr>
            <p:nvPr/>
          </p:nvSpPr>
          <p:spPr bwMode="auto">
            <a:xfrm>
              <a:off x="2987" y="1909"/>
              <a:ext cx="150" cy="100"/>
            </a:xfrm>
            <a:custGeom>
              <a:avLst/>
              <a:gdLst>
                <a:gd name="T0" fmla="*/ 2762 w 130"/>
                <a:gd name="T1" fmla="*/ 4 h 91"/>
                <a:gd name="T2" fmla="*/ 3179 w 130"/>
                <a:gd name="T3" fmla="*/ 0 h 91"/>
                <a:gd name="T4" fmla="*/ 3772 w 130"/>
                <a:gd name="T5" fmla="*/ 255 h 91"/>
                <a:gd name="T6" fmla="*/ 3837 w 130"/>
                <a:gd name="T7" fmla="*/ 255 h 91"/>
                <a:gd name="T8" fmla="*/ 3963 w 130"/>
                <a:gd name="T9" fmla="*/ 552 h 91"/>
                <a:gd name="T10" fmla="*/ 4173 w 130"/>
                <a:gd name="T11" fmla="*/ 607 h 91"/>
                <a:gd name="T12" fmla="*/ 4674 w 130"/>
                <a:gd name="T13" fmla="*/ 552 h 91"/>
                <a:gd name="T14" fmla="*/ 4674 w 130"/>
                <a:gd name="T15" fmla="*/ 682 h 91"/>
                <a:gd name="T16" fmla="*/ 4352 w 130"/>
                <a:gd name="T17" fmla="*/ 716 h 91"/>
                <a:gd name="T18" fmla="*/ 4352 w 130"/>
                <a:gd name="T19" fmla="*/ 654 h 91"/>
                <a:gd name="T20" fmla="*/ 4243 w 130"/>
                <a:gd name="T21" fmla="*/ 654 h 91"/>
                <a:gd name="T22" fmla="*/ 4243 w 130"/>
                <a:gd name="T23" fmla="*/ 716 h 91"/>
                <a:gd name="T24" fmla="*/ 4243 w 130"/>
                <a:gd name="T25" fmla="*/ 749 h 91"/>
                <a:gd name="T26" fmla="*/ 4243 w 130"/>
                <a:gd name="T27" fmla="*/ 790 h 91"/>
                <a:gd name="T28" fmla="*/ 4173 w 130"/>
                <a:gd name="T29" fmla="*/ 885 h 91"/>
                <a:gd name="T30" fmla="*/ 3988 w 130"/>
                <a:gd name="T31" fmla="*/ 885 h 91"/>
                <a:gd name="T32" fmla="*/ 3963 w 130"/>
                <a:gd name="T33" fmla="*/ 868 h 91"/>
                <a:gd name="T34" fmla="*/ 3511 w 130"/>
                <a:gd name="T35" fmla="*/ 868 h 91"/>
                <a:gd name="T36" fmla="*/ 3456 w 130"/>
                <a:gd name="T37" fmla="*/ 858 h 91"/>
                <a:gd name="T38" fmla="*/ 2969 w 130"/>
                <a:gd name="T39" fmla="*/ 885 h 91"/>
                <a:gd name="T40" fmla="*/ 2675 w 130"/>
                <a:gd name="T41" fmla="*/ 951 h 91"/>
                <a:gd name="T42" fmla="*/ 2596 w 130"/>
                <a:gd name="T43" fmla="*/ 962 h 91"/>
                <a:gd name="T44" fmla="*/ 2285 w 130"/>
                <a:gd name="T45" fmla="*/ 951 h 91"/>
                <a:gd name="T46" fmla="*/ 2009 w 130"/>
                <a:gd name="T47" fmla="*/ 951 h 91"/>
                <a:gd name="T48" fmla="*/ 1798 w 130"/>
                <a:gd name="T49" fmla="*/ 951 h 91"/>
                <a:gd name="T50" fmla="*/ 1558 w 130"/>
                <a:gd name="T51" fmla="*/ 885 h 91"/>
                <a:gd name="T52" fmla="*/ 1270 w 130"/>
                <a:gd name="T53" fmla="*/ 951 h 91"/>
                <a:gd name="T54" fmla="*/ 1270 w 130"/>
                <a:gd name="T55" fmla="*/ 885 h 91"/>
                <a:gd name="T56" fmla="*/ 1348 w 130"/>
                <a:gd name="T57" fmla="*/ 868 h 91"/>
                <a:gd name="T58" fmla="*/ 1168 w 130"/>
                <a:gd name="T59" fmla="*/ 858 h 91"/>
                <a:gd name="T60" fmla="*/ 1012 w 130"/>
                <a:gd name="T61" fmla="*/ 790 h 91"/>
                <a:gd name="T62" fmla="*/ 1168 w 130"/>
                <a:gd name="T63" fmla="*/ 749 h 91"/>
                <a:gd name="T64" fmla="*/ 1012 w 130"/>
                <a:gd name="T65" fmla="*/ 749 h 91"/>
                <a:gd name="T66" fmla="*/ 954 w 130"/>
                <a:gd name="T67" fmla="*/ 790 h 91"/>
                <a:gd name="T68" fmla="*/ 760 w 130"/>
                <a:gd name="T69" fmla="*/ 749 h 91"/>
                <a:gd name="T70" fmla="*/ 495 w 130"/>
                <a:gd name="T71" fmla="*/ 716 h 91"/>
                <a:gd name="T72" fmla="*/ 495 w 130"/>
                <a:gd name="T73" fmla="*/ 682 h 91"/>
                <a:gd name="T74" fmla="*/ 495 w 130"/>
                <a:gd name="T75" fmla="*/ 607 h 91"/>
                <a:gd name="T76" fmla="*/ 158 w 130"/>
                <a:gd name="T77" fmla="*/ 552 h 91"/>
                <a:gd name="T78" fmla="*/ 158 w 130"/>
                <a:gd name="T79" fmla="*/ 501 h 91"/>
                <a:gd name="T80" fmla="*/ 0 w 130"/>
                <a:gd name="T81" fmla="*/ 448 h 91"/>
                <a:gd name="T82" fmla="*/ 242 w 130"/>
                <a:gd name="T83" fmla="*/ 448 h 91"/>
                <a:gd name="T84" fmla="*/ 242 w 130"/>
                <a:gd name="T85" fmla="*/ 408 h 91"/>
                <a:gd name="T86" fmla="*/ 429 w 130"/>
                <a:gd name="T87" fmla="*/ 388 h 91"/>
                <a:gd name="T88" fmla="*/ 429 w 130"/>
                <a:gd name="T89" fmla="*/ 345 h 91"/>
                <a:gd name="T90" fmla="*/ 495 w 130"/>
                <a:gd name="T91" fmla="*/ 286 h 91"/>
                <a:gd name="T92" fmla="*/ 659 w 130"/>
                <a:gd name="T93" fmla="*/ 159 h 91"/>
                <a:gd name="T94" fmla="*/ 827 w 130"/>
                <a:gd name="T95" fmla="*/ 90 h 91"/>
                <a:gd name="T96" fmla="*/ 1012 w 130"/>
                <a:gd name="T97" fmla="*/ 68 h 91"/>
                <a:gd name="T98" fmla="*/ 1168 w 130"/>
                <a:gd name="T99" fmla="*/ 4 h 91"/>
                <a:gd name="T100" fmla="*/ 1348 w 130"/>
                <a:gd name="T101" fmla="*/ 4 h 91"/>
                <a:gd name="T102" fmla="*/ 2285 w 130"/>
                <a:gd name="T103" fmla="*/ 90 h 91"/>
                <a:gd name="T104" fmla="*/ 2762 w 130"/>
                <a:gd name="T105" fmla="*/ 4 h 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0"/>
                <a:gd name="T160" fmla="*/ 0 h 91"/>
                <a:gd name="T161" fmla="*/ 130 w 130"/>
                <a:gd name="T162" fmla="*/ 91 h 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0" h="91">
                  <a:moveTo>
                    <a:pt x="78" y="4"/>
                  </a:moveTo>
                  <a:lnTo>
                    <a:pt x="89" y="0"/>
                  </a:lnTo>
                  <a:lnTo>
                    <a:pt x="105" y="24"/>
                  </a:lnTo>
                  <a:lnTo>
                    <a:pt x="107" y="24"/>
                  </a:lnTo>
                  <a:lnTo>
                    <a:pt x="111" y="53"/>
                  </a:lnTo>
                  <a:lnTo>
                    <a:pt x="116" y="58"/>
                  </a:lnTo>
                  <a:lnTo>
                    <a:pt x="130" y="53"/>
                  </a:lnTo>
                  <a:lnTo>
                    <a:pt x="130" y="65"/>
                  </a:lnTo>
                  <a:lnTo>
                    <a:pt x="121" y="67"/>
                  </a:lnTo>
                  <a:lnTo>
                    <a:pt x="121" y="62"/>
                  </a:lnTo>
                  <a:lnTo>
                    <a:pt x="120" y="62"/>
                  </a:lnTo>
                  <a:lnTo>
                    <a:pt x="120" y="67"/>
                  </a:lnTo>
                  <a:lnTo>
                    <a:pt x="120" y="71"/>
                  </a:lnTo>
                  <a:lnTo>
                    <a:pt x="120" y="75"/>
                  </a:lnTo>
                  <a:lnTo>
                    <a:pt x="116" y="85"/>
                  </a:lnTo>
                  <a:lnTo>
                    <a:pt x="112" y="85"/>
                  </a:lnTo>
                  <a:lnTo>
                    <a:pt x="111" y="82"/>
                  </a:lnTo>
                  <a:lnTo>
                    <a:pt x="98" y="82"/>
                  </a:lnTo>
                  <a:lnTo>
                    <a:pt x="97" y="80"/>
                  </a:lnTo>
                  <a:lnTo>
                    <a:pt x="82" y="85"/>
                  </a:lnTo>
                  <a:lnTo>
                    <a:pt x="75" y="89"/>
                  </a:lnTo>
                  <a:lnTo>
                    <a:pt x="73" y="91"/>
                  </a:lnTo>
                  <a:lnTo>
                    <a:pt x="64" y="89"/>
                  </a:lnTo>
                  <a:lnTo>
                    <a:pt x="56" y="89"/>
                  </a:lnTo>
                  <a:lnTo>
                    <a:pt x="51" y="89"/>
                  </a:lnTo>
                  <a:lnTo>
                    <a:pt x="44" y="85"/>
                  </a:lnTo>
                  <a:lnTo>
                    <a:pt x="36" y="89"/>
                  </a:lnTo>
                  <a:lnTo>
                    <a:pt x="36" y="85"/>
                  </a:lnTo>
                  <a:lnTo>
                    <a:pt x="37" y="82"/>
                  </a:lnTo>
                  <a:lnTo>
                    <a:pt x="32" y="80"/>
                  </a:lnTo>
                  <a:lnTo>
                    <a:pt x="28" y="75"/>
                  </a:lnTo>
                  <a:lnTo>
                    <a:pt x="32" y="71"/>
                  </a:lnTo>
                  <a:lnTo>
                    <a:pt x="28" y="71"/>
                  </a:lnTo>
                  <a:lnTo>
                    <a:pt x="27" y="75"/>
                  </a:lnTo>
                  <a:lnTo>
                    <a:pt x="21" y="71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4" y="58"/>
                  </a:lnTo>
                  <a:lnTo>
                    <a:pt x="4" y="53"/>
                  </a:lnTo>
                  <a:lnTo>
                    <a:pt x="4" y="47"/>
                  </a:lnTo>
                  <a:lnTo>
                    <a:pt x="0" y="42"/>
                  </a:lnTo>
                  <a:lnTo>
                    <a:pt x="7" y="42"/>
                  </a:lnTo>
                  <a:lnTo>
                    <a:pt x="7" y="38"/>
                  </a:lnTo>
                  <a:lnTo>
                    <a:pt x="12" y="37"/>
                  </a:lnTo>
                  <a:lnTo>
                    <a:pt x="12" y="33"/>
                  </a:lnTo>
                  <a:lnTo>
                    <a:pt x="14" y="27"/>
                  </a:lnTo>
                  <a:lnTo>
                    <a:pt x="18" y="15"/>
                  </a:lnTo>
                  <a:lnTo>
                    <a:pt x="23" y="9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7" y="4"/>
                  </a:lnTo>
                  <a:lnTo>
                    <a:pt x="64" y="9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03365F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13" name="Freeform 1913"/>
            <p:cNvSpPr>
              <a:spLocks/>
            </p:cNvSpPr>
            <p:nvPr/>
          </p:nvSpPr>
          <p:spPr bwMode="auto">
            <a:xfrm>
              <a:off x="2824" y="1380"/>
              <a:ext cx="173" cy="368"/>
            </a:xfrm>
            <a:custGeom>
              <a:avLst/>
              <a:gdLst>
                <a:gd name="T0" fmla="*/ 303 w 152"/>
                <a:gd name="T1" fmla="*/ 26 h 336"/>
                <a:gd name="T2" fmla="*/ 348 w 152"/>
                <a:gd name="T3" fmla="*/ 65 h 336"/>
                <a:gd name="T4" fmla="*/ 355 w 152"/>
                <a:gd name="T5" fmla="*/ 80 h 336"/>
                <a:gd name="T6" fmla="*/ 373 w 152"/>
                <a:gd name="T7" fmla="*/ 134 h 336"/>
                <a:gd name="T8" fmla="*/ 348 w 152"/>
                <a:gd name="T9" fmla="*/ 150 h 336"/>
                <a:gd name="T10" fmla="*/ 299 w 152"/>
                <a:gd name="T11" fmla="*/ 169 h 336"/>
                <a:gd name="T12" fmla="*/ 291 w 152"/>
                <a:gd name="T13" fmla="*/ 203 h 336"/>
                <a:gd name="T14" fmla="*/ 291 w 152"/>
                <a:gd name="T15" fmla="*/ 232 h 336"/>
                <a:gd name="T16" fmla="*/ 256 w 152"/>
                <a:gd name="T17" fmla="*/ 262 h 336"/>
                <a:gd name="T18" fmla="*/ 238 w 152"/>
                <a:gd name="T19" fmla="*/ 269 h 336"/>
                <a:gd name="T20" fmla="*/ 214 w 152"/>
                <a:gd name="T21" fmla="*/ 292 h 336"/>
                <a:gd name="T22" fmla="*/ 204 w 152"/>
                <a:gd name="T23" fmla="*/ 298 h 336"/>
                <a:gd name="T24" fmla="*/ 191 w 152"/>
                <a:gd name="T25" fmla="*/ 314 h 336"/>
                <a:gd name="T26" fmla="*/ 191 w 152"/>
                <a:gd name="T27" fmla="*/ 348 h 336"/>
                <a:gd name="T28" fmla="*/ 184 w 152"/>
                <a:gd name="T29" fmla="*/ 364 h 336"/>
                <a:gd name="T30" fmla="*/ 204 w 152"/>
                <a:gd name="T31" fmla="*/ 404 h 336"/>
                <a:gd name="T32" fmla="*/ 238 w 152"/>
                <a:gd name="T33" fmla="*/ 424 h 336"/>
                <a:gd name="T34" fmla="*/ 234 w 152"/>
                <a:gd name="T35" fmla="*/ 468 h 336"/>
                <a:gd name="T36" fmla="*/ 214 w 152"/>
                <a:gd name="T37" fmla="*/ 474 h 336"/>
                <a:gd name="T38" fmla="*/ 168 w 152"/>
                <a:gd name="T39" fmla="*/ 493 h 336"/>
                <a:gd name="T40" fmla="*/ 184 w 152"/>
                <a:gd name="T41" fmla="*/ 524 h 336"/>
                <a:gd name="T42" fmla="*/ 179 w 152"/>
                <a:gd name="T43" fmla="*/ 564 h 336"/>
                <a:gd name="T44" fmla="*/ 122 w 152"/>
                <a:gd name="T45" fmla="*/ 608 h 336"/>
                <a:gd name="T46" fmla="*/ 110 w 152"/>
                <a:gd name="T47" fmla="*/ 619 h 336"/>
                <a:gd name="T48" fmla="*/ 76 w 152"/>
                <a:gd name="T49" fmla="*/ 634 h 336"/>
                <a:gd name="T50" fmla="*/ 53 w 152"/>
                <a:gd name="T51" fmla="*/ 601 h 336"/>
                <a:gd name="T52" fmla="*/ 60 w 152"/>
                <a:gd name="T53" fmla="*/ 591 h 336"/>
                <a:gd name="T54" fmla="*/ 36 w 152"/>
                <a:gd name="T55" fmla="*/ 547 h 336"/>
                <a:gd name="T56" fmla="*/ 19 w 152"/>
                <a:gd name="T57" fmla="*/ 509 h 336"/>
                <a:gd name="T58" fmla="*/ 0 w 152"/>
                <a:gd name="T59" fmla="*/ 478 h 336"/>
                <a:gd name="T60" fmla="*/ 19 w 152"/>
                <a:gd name="T61" fmla="*/ 446 h 336"/>
                <a:gd name="T62" fmla="*/ 41 w 152"/>
                <a:gd name="T63" fmla="*/ 437 h 336"/>
                <a:gd name="T64" fmla="*/ 36 w 152"/>
                <a:gd name="T65" fmla="*/ 383 h 336"/>
                <a:gd name="T66" fmla="*/ 41 w 152"/>
                <a:gd name="T67" fmla="*/ 360 h 336"/>
                <a:gd name="T68" fmla="*/ 19 w 152"/>
                <a:gd name="T69" fmla="*/ 298 h 336"/>
                <a:gd name="T70" fmla="*/ 19 w 152"/>
                <a:gd name="T71" fmla="*/ 260 h 336"/>
                <a:gd name="T72" fmla="*/ 84 w 152"/>
                <a:gd name="T73" fmla="*/ 242 h 336"/>
                <a:gd name="T74" fmla="*/ 73 w 152"/>
                <a:gd name="T75" fmla="*/ 216 h 336"/>
                <a:gd name="T76" fmla="*/ 94 w 152"/>
                <a:gd name="T77" fmla="*/ 137 h 336"/>
                <a:gd name="T78" fmla="*/ 132 w 152"/>
                <a:gd name="T79" fmla="*/ 93 h 336"/>
                <a:gd name="T80" fmla="*/ 147 w 152"/>
                <a:gd name="T81" fmla="*/ 61 h 336"/>
                <a:gd name="T82" fmla="*/ 184 w 152"/>
                <a:gd name="T83" fmla="*/ 47 h 336"/>
                <a:gd name="T84" fmla="*/ 191 w 152"/>
                <a:gd name="T85" fmla="*/ 20 h 336"/>
                <a:gd name="T86" fmla="*/ 247 w 152"/>
                <a:gd name="T87" fmla="*/ 26 h 336"/>
                <a:gd name="T88" fmla="*/ 238 w 152"/>
                <a:gd name="T89" fmla="*/ 0 h 3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336"/>
                <a:gd name="T137" fmla="*/ 152 w 152"/>
                <a:gd name="T138" fmla="*/ 336 h 3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336">
                  <a:moveTo>
                    <a:pt x="104" y="0"/>
                  </a:moveTo>
                  <a:lnTo>
                    <a:pt x="113" y="9"/>
                  </a:lnTo>
                  <a:lnTo>
                    <a:pt x="123" y="14"/>
                  </a:lnTo>
                  <a:lnTo>
                    <a:pt x="132" y="14"/>
                  </a:lnTo>
                  <a:lnTo>
                    <a:pt x="141" y="23"/>
                  </a:lnTo>
                  <a:lnTo>
                    <a:pt x="141" y="34"/>
                  </a:lnTo>
                  <a:lnTo>
                    <a:pt x="147" y="38"/>
                  </a:lnTo>
                  <a:lnTo>
                    <a:pt x="143" y="41"/>
                  </a:lnTo>
                  <a:lnTo>
                    <a:pt x="143" y="43"/>
                  </a:lnTo>
                  <a:lnTo>
                    <a:pt x="150" y="49"/>
                  </a:lnTo>
                  <a:lnTo>
                    <a:pt x="147" y="63"/>
                  </a:lnTo>
                  <a:lnTo>
                    <a:pt x="150" y="70"/>
                  </a:lnTo>
                  <a:lnTo>
                    <a:pt x="152" y="75"/>
                  </a:lnTo>
                  <a:lnTo>
                    <a:pt x="141" y="75"/>
                  </a:lnTo>
                  <a:lnTo>
                    <a:pt x="141" y="79"/>
                  </a:lnTo>
                  <a:lnTo>
                    <a:pt x="129" y="75"/>
                  </a:lnTo>
                  <a:lnTo>
                    <a:pt x="127" y="87"/>
                  </a:lnTo>
                  <a:lnTo>
                    <a:pt x="120" y="90"/>
                  </a:lnTo>
                  <a:lnTo>
                    <a:pt x="123" y="94"/>
                  </a:lnTo>
                  <a:lnTo>
                    <a:pt x="120" y="101"/>
                  </a:lnTo>
                  <a:lnTo>
                    <a:pt x="118" y="108"/>
                  </a:lnTo>
                  <a:lnTo>
                    <a:pt x="120" y="110"/>
                  </a:lnTo>
                  <a:lnTo>
                    <a:pt x="123" y="114"/>
                  </a:lnTo>
                  <a:lnTo>
                    <a:pt x="118" y="123"/>
                  </a:lnTo>
                  <a:lnTo>
                    <a:pt x="114" y="132"/>
                  </a:lnTo>
                  <a:lnTo>
                    <a:pt x="113" y="133"/>
                  </a:lnTo>
                  <a:lnTo>
                    <a:pt x="104" y="139"/>
                  </a:lnTo>
                  <a:lnTo>
                    <a:pt x="100" y="137"/>
                  </a:lnTo>
                  <a:lnTo>
                    <a:pt x="100" y="139"/>
                  </a:lnTo>
                  <a:lnTo>
                    <a:pt x="97" y="142"/>
                  </a:lnTo>
                  <a:lnTo>
                    <a:pt x="95" y="148"/>
                  </a:lnTo>
                  <a:lnTo>
                    <a:pt x="89" y="148"/>
                  </a:lnTo>
                  <a:lnTo>
                    <a:pt x="86" y="155"/>
                  </a:lnTo>
                  <a:lnTo>
                    <a:pt x="89" y="157"/>
                  </a:lnTo>
                  <a:lnTo>
                    <a:pt x="86" y="157"/>
                  </a:lnTo>
                  <a:lnTo>
                    <a:pt x="82" y="157"/>
                  </a:lnTo>
                  <a:lnTo>
                    <a:pt x="82" y="166"/>
                  </a:lnTo>
                  <a:lnTo>
                    <a:pt x="81" y="166"/>
                  </a:lnTo>
                  <a:lnTo>
                    <a:pt x="77" y="166"/>
                  </a:lnTo>
                  <a:lnTo>
                    <a:pt x="77" y="170"/>
                  </a:lnTo>
                  <a:lnTo>
                    <a:pt x="77" y="175"/>
                  </a:lnTo>
                  <a:lnTo>
                    <a:pt x="77" y="184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5" y="193"/>
                  </a:lnTo>
                  <a:lnTo>
                    <a:pt x="75" y="200"/>
                  </a:lnTo>
                  <a:lnTo>
                    <a:pt x="81" y="213"/>
                  </a:lnTo>
                  <a:lnTo>
                    <a:pt x="82" y="215"/>
                  </a:lnTo>
                  <a:lnTo>
                    <a:pt x="86" y="213"/>
                  </a:lnTo>
                  <a:lnTo>
                    <a:pt x="91" y="222"/>
                  </a:lnTo>
                  <a:lnTo>
                    <a:pt x="97" y="224"/>
                  </a:lnTo>
                  <a:lnTo>
                    <a:pt x="100" y="233"/>
                  </a:lnTo>
                  <a:lnTo>
                    <a:pt x="91" y="242"/>
                  </a:lnTo>
                  <a:lnTo>
                    <a:pt x="95" y="247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6" y="251"/>
                  </a:lnTo>
                  <a:lnTo>
                    <a:pt x="81" y="256"/>
                  </a:lnTo>
                  <a:lnTo>
                    <a:pt x="75" y="260"/>
                  </a:lnTo>
                  <a:lnTo>
                    <a:pt x="68" y="260"/>
                  </a:lnTo>
                  <a:lnTo>
                    <a:pt x="75" y="261"/>
                  </a:lnTo>
                  <a:lnTo>
                    <a:pt x="75" y="270"/>
                  </a:lnTo>
                  <a:lnTo>
                    <a:pt x="75" y="276"/>
                  </a:lnTo>
                  <a:lnTo>
                    <a:pt x="72" y="280"/>
                  </a:lnTo>
                  <a:lnTo>
                    <a:pt x="75" y="283"/>
                  </a:lnTo>
                  <a:lnTo>
                    <a:pt x="72" y="299"/>
                  </a:lnTo>
                  <a:lnTo>
                    <a:pt x="67" y="318"/>
                  </a:lnTo>
                  <a:lnTo>
                    <a:pt x="52" y="318"/>
                  </a:lnTo>
                  <a:lnTo>
                    <a:pt x="49" y="321"/>
                  </a:lnTo>
                  <a:lnTo>
                    <a:pt x="43" y="323"/>
                  </a:lnTo>
                  <a:lnTo>
                    <a:pt x="43" y="326"/>
                  </a:lnTo>
                  <a:lnTo>
                    <a:pt x="45" y="328"/>
                  </a:lnTo>
                  <a:lnTo>
                    <a:pt x="43" y="336"/>
                  </a:lnTo>
                  <a:lnTo>
                    <a:pt x="38" y="336"/>
                  </a:lnTo>
                  <a:lnTo>
                    <a:pt x="31" y="336"/>
                  </a:lnTo>
                  <a:lnTo>
                    <a:pt x="29" y="336"/>
                  </a:lnTo>
                  <a:lnTo>
                    <a:pt x="29" y="326"/>
                  </a:lnTo>
                  <a:lnTo>
                    <a:pt x="22" y="318"/>
                  </a:lnTo>
                  <a:lnTo>
                    <a:pt x="25" y="314"/>
                  </a:lnTo>
                  <a:lnTo>
                    <a:pt x="22" y="312"/>
                  </a:lnTo>
                  <a:lnTo>
                    <a:pt x="25" y="312"/>
                  </a:lnTo>
                  <a:lnTo>
                    <a:pt x="25" y="306"/>
                  </a:lnTo>
                  <a:lnTo>
                    <a:pt x="20" y="299"/>
                  </a:lnTo>
                  <a:lnTo>
                    <a:pt x="15" y="289"/>
                  </a:lnTo>
                  <a:lnTo>
                    <a:pt x="8" y="280"/>
                  </a:lnTo>
                  <a:lnTo>
                    <a:pt x="11" y="274"/>
                  </a:lnTo>
                  <a:lnTo>
                    <a:pt x="8" y="269"/>
                  </a:lnTo>
                  <a:lnTo>
                    <a:pt x="6" y="270"/>
                  </a:lnTo>
                  <a:lnTo>
                    <a:pt x="2" y="265"/>
                  </a:lnTo>
                  <a:lnTo>
                    <a:pt x="0" y="252"/>
                  </a:lnTo>
                  <a:lnTo>
                    <a:pt x="0" y="251"/>
                  </a:lnTo>
                  <a:lnTo>
                    <a:pt x="8" y="252"/>
                  </a:lnTo>
                  <a:lnTo>
                    <a:pt x="8" y="236"/>
                  </a:lnTo>
                  <a:lnTo>
                    <a:pt x="11" y="233"/>
                  </a:lnTo>
                  <a:lnTo>
                    <a:pt x="11" y="231"/>
                  </a:lnTo>
                  <a:lnTo>
                    <a:pt x="17" y="231"/>
                  </a:lnTo>
                  <a:lnTo>
                    <a:pt x="20" y="222"/>
                  </a:lnTo>
                  <a:lnTo>
                    <a:pt x="20" y="215"/>
                  </a:lnTo>
                  <a:lnTo>
                    <a:pt x="15" y="204"/>
                  </a:lnTo>
                  <a:lnTo>
                    <a:pt x="20" y="200"/>
                  </a:lnTo>
                  <a:lnTo>
                    <a:pt x="22" y="195"/>
                  </a:lnTo>
                  <a:lnTo>
                    <a:pt x="17" y="190"/>
                  </a:lnTo>
                  <a:lnTo>
                    <a:pt x="15" y="186"/>
                  </a:lnTo>
                  <a:lnTo>
                    <a:pt x="11" y="170"/>
                  </a:lnTo>
                  <a:lnTo>
                    <a:pt x="8" y="157"/>
                  </a:lnTo>
                  <a:lnTo>
                    <a:pt x="11" y="151"/>
                  </a:lnTo>
                  <a:lnTo>
                    <a:pt x="8" y="146"/>
                  </a:lnTo>
                  <a:lnTo>
                    <a:pt x="8" y="137"/>
                  </a:lnTo>
                  <a:lnTo>
                    <a:pt x="17" y="128"/>
                  </a:lnTo>
                  <a:lnTo>
                    <a:pt x="22" y="124"/>
                  </a:lnTo>
                  <a:lnTo>
                    <a:pt x="34" y="128"/>
                  </a:lnTo>
                  <a:lnTo>
                    <a:pt x="34" y="119"/>
                  </a:lnTo>
                  <a:lnTo>
                    <a:pt x="34" y="117"/>
                  </a:lnTo>
                  <a:lnTo>
                    <a:pt x="29" y="114"/>
                  </a:lnTo>
                  <a:lnTo>
                    <a:pt x="34" y="101"/>
                  </a:lnTo>
                  <a:lnTo>
                    <a:pt x="38" y="90"/>
                  </a:lnTo>
                  <a:lnTo>
                    <a:pt x="38" y="72"/>
                  </a:lnTo>
                  <a:lnTo>
                    <a:pt x="45" y="67"/>
                  </a:lnTo>
                  <a:lnTo>
                    <a:pt x="45" y="61"/>
                  </a:lnTo>
                  <a:lnTo>
                    <a:pt x="54" y="49"/>
                  </a:lnTo>
                  <a:lnTo>
                    <a:pt x="58" y="47"/>
                  </a:lnTo>
                  <a:lnTo>
                    <a:pt x="54" y="38"/>
                  </a:lnTo>
                  <a:lnTo>
                    <a:pt x="59" y="33"/>
                  </a:lnTo>
                  <a:lnTo>
                    <a:pt x="59" y="25"/>
                  </a:lnTo>
                  <a:lnTo>
                    <a:pt x="67" y="23"/>
                  </a:lnTo>
                  <a:lnTo>
                    <a:pt x="75" y="25"/>
                  </a:lnTo>
                  <a:lnTo>
                    <a:pt x="75" y="20"/>
                  </a:lnTo>
                  <a:lnTo>
                    <a:pt x="75" y="14"/>
                  </a:lnTo>
                  <a:lnTo>
                    <a:pt x="77" y="11"/>
                  </a:lnTo>
                  <a:lnTo>
                    <a:pt x="86" y="14"/>
                  </a:lnTo>
                  <a:lnTo>
                    <a:pt x="97" y="18"/>
                  </a:lnTo>
                  <a:lnTo>
                    <a:pt x="100" y="14"/>
                  </a:lnTo>
                  <a:lnTo>
                    <a:pt x="97" y="11"/>
                  </a:lnTo>
                  <a:lnTo>
                    <a:pt x="97" y="5"/>
                  </a:lnTo>
                  <a:lnTo>
                    <a:pt x="97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14" name="Freeform 1931"/>
            <p:cNvSpPr>
              <a:spLocks/>
            </p:cNvSpPr>
            <p:nvPr/>
          </p:nvSpPr>
          <p:spPr bwMode="auto">
            <a:xfrm>
              <a:off x="2755" y="1918"/>
              <a:ext cx="72" cy="43"/>
            </a:xfrm>
            <a:custGeom>
              <a:avLst/>
              <a:gdLst>
                <a:gd name="T0" fmla="*/ 43 w 63"/>
                <a:gd name="T1" fmla="*/ 14 h 38"/>
                <a:gd name="T2" fmla="*/ 51 w 63"/>
                <a:gd name="T3" fmla="*/ 14 h 38"/>
                <a:gd name="T4" fmla="*/ 61 w 63"/>
                <a:gd name="T5" fmla="*/ 14 h 38"/>
                <a:gd name="T6" fmla="*/ 66 w 63"/>
                <a:gd name="T7" fmla="*/ 14 h 38"/>
                <a:gd name="T8" fmla="*/ 73 w 63"/>
                <a:gd name="T9" fmla="*/ 14 h 38"/>
                <a:gd name="T10" fmla="*/ 80 w 63"/>
                <a:gd name="T11" fmla="*/ 14 h 38"/>
                <a:gd name="T12" fmla="*/ 80 w 63"/>
                <a:gd name="T13" fmla="*/ 11 h 38"/>
                <a:gd name="T14" fmla="*/ 86 w 63"/>
                <a:gd name="T15" fmla="*/ 0 h 38"/>
                <a:gd name="T16" fmla="*/ 95 w 63"/>
                <a:gd name="T17" fmla="*/ 0 h 38"/>
                <a:gd name="T18" fmla="*/ 104 w 63"/>
                <a:gd name="T19" fmla="*/ 0 h 38"/>
                <a:gd name="T20" fmla="*/ 104 w 63"/>
                <a:gd name="T21" fmla="*/ 11 h 38"/>
                <a:gd name="T22" fmla="*/ 109 w 63"/>
                <a:gd name="T23" fmla="*/ 11 h 38"/>
                <a:gd name="T24" fmla="*/ 112 w 63"/>
                <a:gd name="T25" fmla="*/ 11 h 38"/>
                <a:gd name="T26" fmla="*/ 125 w 63"/>
                <a:gd name="T27" fmla="*/ 11 h 38"/>
                <a:gd name="T28" fmla="*/ 131 w 63"/>
                <a:gd name="T29" fmla="*/ 14 h 38"/>
                <a:gd name="T30" fmla="*/ 125 w 63"/>
                <a:gd name="T31" fmla="*/ 23 h 38"/>
                <a:gd name="T32" fmla="*/ 125 w 63"/>
                <a:gd name="T33" fmla="*/ 26 h 38"/>
                <a:gd name="T34" fmla="*/ 131 w 63"/>
                <a:gd name="T35" fmla="*/ 36 h 38"/>
                <a:gd name="T36" fmla="*/ 138 w 63"/>
                <a:gd name="T37" fmla="*/ 36 h 38"/>
                <a:gd name="T38" fmla="*/ 138 w 63"/>
                <a:gd name="T39" fmla="*/ 42 h 38"/>
                <a:gd name="T40" fmla="*/ 146 w 63"/>
                <a:gd name="T41" fmla="*/ 42 h 38"/>
                <a:gd name="T42" fmla="*/ 155 w 63"/>
                <a:gd name="T43" fmla="*/ 51 h 38"/>
                <a:gd name="T44" fmla="*/ 159 w 63"/>
                <a:gd name="T45" fmla="*/ 51 h 38"/>
                <a:gd name="T46" fmla="*/ 155 w 63"/>
                <a:gd name="T47" fmla="*/ 67 h 38"/>
                <a:gd name="T48" fmla="*/ 146 w 63"/>
                <a:gd name="T49" fmla="*/ 67 h 38"/>
                <a:gd name="T50" fmla="*/ 146 w 63"/>
                <a:gd name="T51" fmla="*/ 78 h 38"/>
                <a:gd name="T52" fmla="*/ 138 w 63"/>
                <a:gd name="T53" fmla="*/ 69 h 38"/>
                <a:gd name="T54" fmla="*/ 131 w 63"/>
                <a:gd name="T55" fmla="*/ 69 h 38"/>
                <a:gd name="T56" fmla="*/ 125 w 63"/>
                <a:gd name="T57" fmla="*/ 67 h 38"/>
                <a:gd name="T58" fmla="*/ 112 w 63"/>
                <a:gd name="T59" fmla="*/ 67 h 38"/>
                <a:gd name="T60" fmla="*/ 112 w 63"/>
                <a:gd name="T61" fmla="*/ 78 h 38"/>
                <a:gd name="T62" fmla="*/ 109 w 63"/>
                <a:gd name="T63" fmla="*/ 85 h 38"/>
                <a:gd name="T64" fmla="*/ 80 w 63"/>
                <a:gd name="T65" fmla="*/ 78 h 38"/>
                <a:gd name="T66" fmla="*/ 66 w 63"/>
                <a:gd name="T67" fmla="*/ 89 h 38"/>
                <a:gd name="T68" fmla="*/ 61 w 63"/>
                <a:gd name="T69" fmla="*/ 85 h 38"/>
                <a:gd name="T70" fmla="*/ 38 w 63"/>
                <a:gd name="T71" fmla="*/ 89 h 38"/>
                <a:gd name="T72" fmla="*/ 29 w 63"/>
                <a:gd name="T73" fmla="*/ 78 h 38"/>
                <a:gd name="T74" fmla="*/ 15 w 63"/>
                <a:gd name="T75" fmla="*/ 67 h 38"/>
                <a:gd name="T76" fmla="*/ 0 w 63"/>
                <a:gd name="T77" fmla="*/ 69 h 38"/>
                <a:gd name="T78" fmla="*/ 0 w 63"/>
                <a:gd name="T79" fmla="*/ 67 h 38"/>
                <a:gd name="T80" fmla="*/ 15 w 63"/>
                <a:gd name="T81" fmla="*/ 42 h 38"/>
                <a:gd name="T82" fmla="*/ 29 w 63"/>
                <a:gd name="T83" fmla="*/ 26 h 38"/>
                <a:gd name="T84" fmla="*/ 29 w 63"/>
                <a:gd name="T85" fmla="*/ 14 h 38"/>
                <a:gd name="T86" fmla="*/ 43 w 63"/>
                <a:gd name="T87" fmla="*/ 14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"/>
                <a:gd name="T133" fmla="*/ 0 h 38"/>
                <a:gd name="T134" fmla="*/ 63 w 63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" h="38">
                  <a:moveTo>
                    <a:pt x="17" y="6"/>
                  </a:moveTo>
                  <a:lnTo>
                    <a:pt x="20" y="6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2" y="6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52" y="15"/>
                  </a:lnTo>
                  <a:lnTo>
                    <a:pt x="54" y="15"/>
                  </a:lnTo>
                  <a:lnTo>
                    <a:pt x="54" y="18"/>
                  </a:lnTo>
                  <a:lnTo>
                    <a:pt x="58" y="18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1" y="28"/>
                  </a:lnTo>
                  <a:lnTo>
                    <a:pt x="58" y="28"/>
                  </a:lnTo>
                  <a:lnTo>
                    <a:pt x="58" y="33"/>
                  </a:lnTo>
                  <a:lnTo>
                    <a:pt x="54" y="29"/>
                  </a:lnTo>
                  <a:lnTo>
                    <a:pt x="52" y="29"/>
                  </a:lnTo>
                  <a:lnTo>
                    <a:pt x="49" y="28"/>
                  </a:lnTo>
                  <a:lnTo>
                    <a:pt x="45" y="28"/>
                  </a:lnTo>
                  <a:lnTo>
                    <a:pt x="45" y="33"/>
                  </a:lnTo>
                  <a:lnTo>
                    <a:pt x="43" y="35"/>
                  </a:lnTo>
                  <a:lnTo>
                    <a:pt x="31" y="33"/>
                  </a:lnTo>
                  <a:lnTo>
                    <a:pt x="26" y="38"/>
                  </a:lnTo>
                  <a:lnTo>
                    <a:pt x="24" y="35"/>
                  </a:lnTo>
                  <a:lnTo>
                    <a:pt x="15" y="38"/>
                  </a:lnTo>
                  <a:lnTo>
                    <a:pt x="11" y="33"/>
                  </a:lnTo>
                  <a:lnTo>
                    <a:pt x="6" y="28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6" y="18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15" name="Freeform 1934"/>
            <p:cNvSpPr>
              <a:spLocks/>
            </p:cNvSpPr>
            <p:nvPr/>
          </p:nvSpPr>
          <p:spPr bwMode="auto">
            <a:xfrm>
              <a:off x="2501" y="2001"/>
              <a:ext cx="208" cy="156"/>
            </a:xfrm>
            <a:custGeom>
              <a:avLst/>
              <a:gdLst>
                <a:gd name="T0" fmla="*/ 296 w 182"/>
                <a:gd name="T1" fmla="*/ 26 h 142"/>
                <a:gd name="T2" fmla="*/ 368 w 182"/>
                <a:gd name="T3" fmla="*/ 38 h 142"/>
                <a:gd name="T4" fmla="*/ 391 w 182"/>
                <a:gd name="T5" fmla="*/ 38 h 142"/>
                <a:gd name="T6" fmla="*/ 418 w 182"/>
                <a:gd name="T7" fmla="*/ 44 h 142"/>
                <a:gd name="T8" fmla="*/ 451 w 182"/>
                <a:gd name="T9" fmla="*/ 44 h 142"/>
                <a:gd name="T10" fmla="*/ 451 w 182"/>
                <a:gd name="T11" fmla="*/ 56 h 142"/>
                <a:gd name="T12" fmla="*/ 440 w 182"/>
                <a:gd name="T13" fmla="*/ 77 h 142"/>
                <a:gd name="T14" fmla="*/ 391 w 182"/>
                <a:gd name="T15" fmla="*/ 93 h 142"/>
                <a:gd name="T16" fmla="*/ 368 w 182"/>
                <a:gd name="T17" fmla="*/ 100 h 142"/>
                <a:gd name="T18" fmla="*/ 355 w 182"/>
                <a:gd name="T19" fmla="*/ 131 h 142"/>
                <a:gd name="T20" fmla="*/ 331 w 182"/>
                <a:gd name="T21" fmla="*/ 160 h 142"/>
                <a:gd name="T22" fmla="*/ 344 w 182"/>
                <a:gd name="T23" fmla="*/ 183 h 142"/>
                <a:gd name="T24" fmla="*/ 318 w 182"/>
                <a:gd name="T25" fmla="*/ 201 h 142"/>
                <a:gd name="T26" fmla="*/ 310 w 182"/>
                <a:gd name="T27" fmla="*/ 218 h 142"/>
                <a:gd name="T28" fmla="*/ 282 w 182"/>
                <a:gd name="T29" fmla="*/ 221 h 142"/>
                <a:gd name="T30" fmla="*/ 255 w 182"/>
                <a:gd name="T31" fmla="*/ 252 h 142"/>
                <a:gd name="T32" fmla="*/ 243 w 182"/>
                <a:gd name="T33" fmla="*/ 247 h 142"/>
                <a:gd name="T34" fmla="*/ 229 w 182"/>
                <a:gd name="T35" fmla="*/ 252 h 142"/>
                <a:gd name="T36" fmla="*/ 202 w 182"/>
                <a:gd name="T37" fmla="*/ 252 h 142"/>
                <a:gd name="T38" fmla="*/ 167 w 182"/>
                <a:gd name="T39" fmla="*/ 256 h 142"/>
                <a:gd name="T40" fmla="*/ 128 w 182"/>
                <a:gd name="T41" fmla="*/ 274 h 142"/>
                <a:gd name="T42" fmla="*/ 94 w 182"/>
                <a:gd name="T43" fmla="*/ 252 h 142"/>
                <a:gd name="T44" fmla="*/ 73 w 182"/>
                <a:gd name="T45" fmla="*/ 233 h 142"/>
                <a:gd name="T46" fmla="*/ 70 w 182"/>
                <a:gd name="T47" fmla="*/ 212 h 142"/>
                <a:gd name="T48" fmla="*/ 82 w 182"/>
                <a:gd name="T49" fmla="*/ 194 h 142"/>
                <a:gd name="T50" fmla="*/ 73 w 182"/>
                <a:gd name="T51" fmla="*/ 175 h 142"/>
                <a:gd name="T52" fmla="*/ 70 w 182"/>
                <a:gd name="T53" fmla="*/ 146 h 142"/>
                <a:gd name="T54" fmla="*/ 93 w 182"/>
                <a:gd name="T55" fmla="*/ 119 h 142"/>
                <a:gd name="T56" fmla="*/ 109 w 182"/>
                <a:gd name="T57" fmla="*/ 77 h 142"/>
                <a:gd name="T58" fmla="*/ 93 w 182"/>
                <a:gd name="T59" fmla="*/ 65 h 142"/>
                <a:gd name="T60" fmla="*/ 58 w 182"/>
                <a:gd name="T61" fmla="*/ 65 h 142"/>
                <a:gd name="T62" fmla="*/ 35 w 182"/>
                <a:gd name="T63" fmla="*/ 56 h 142"/>
                <a:gd name="T64" fmla="*/ 13 w 182"/>
                <a:gd name="T65" fmla="*/ 56 h 142"/>
                <a:gd name="T66" fmla="*/ 13 w 182"/>
                <a:gd name="T67" fmla="*/ 38 h 142"/>
                <a:gd name="T68" fmla="*/ 11 w 182"/>
                <a:gd name="T69" fmla="*/ 32 h 142"/>
                <a:gd name="T70" fmla="*/ 13 w 182"/>
                <a:gd name="T71" fmla="*/ 13 h 142"/>
                <a:gd name="T72" fmla="*/ 35 w 182"/>
                <a:gd name="T73" fmla="*/ 1 h 142"/>
                <a:gd name="T74" fmla="*/ 70 w 182"/>
                <a:gd name="T75" fmla="*/ 1 h 142"/>
                <a:gd name="T76" fmla="*/ 127 w 182"/>
                <a:gd name="T77" fmla="*/ 1 h 142"/>
                <a:gd name="T78" fmla="*/ 202 w 182"/>
                <a:gd name="T79" fmla="*/ 13 h 142"/>
                <a:gd name="T80" fmla="*/ 282 w 182"/>
                <a:gd name="T81" fmla="*/ 13 h 1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2"/>
                <a:gd name="T124" fmla="*/ 0 h 142"/>
                <a:gd name="T125" fmla="*/ 182 w 182"/>
                <a:gd name="T126" fmla="*/ 142 h 1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2" h="142">
                  <a:moveTo>
                    <a:pt x="110" y="6"/>
                  </a:moveTo>
                  <a:lnTo>
                    <a:pt x="116" y="14"/>
                  </a:lnTo>
                  <a:lnTo>
                    <a:pt x="135" y="20"/>
                  </a:lnTo>
                  <a:lnTo>
                    <a:pt x="144" y="20"/>
                  </a:lnTo>
                  <a:lnTo>
                    <a:pt x="144" y="16"/>
                  </a:lnTo>
                  <a:lnTo>
                    <a:pt x="153" y="20"/>
                  </a:lnTo>
                  <a:lnTo>
                    <a:pt x="159" y="25"/>
                  </a:lnTo>
                  <a:lnTo>
                    <a:pt x="164" y="23"/>
                  </a:lnTo>
                  <a:lnTo>
                    <a:pt x="173" y="25"/>
                  </a:lnTo>
                  <a:lnTo>
                    <a:pt x="178" y="23"/>
                  </a:lnTo>
                  <a:lnTo>
                    <a:pt x="182" y="25"/>
                  </a:lnTo>
                  <a:lnTo>
                    <a:pt x="178" y="29"/>
                  </a:lnTo>
                  <a:lnTo>
                    <a:pt x="178" y="34"/>
                  </a:lnTo>
                  <a:lnTo>
                    <a:pt x="173" y="40"/>
                  </a:lnTo>
                  <a:lnTo>
                    <a:pt x="164" y="48"/>
                  </a:lnTo>
                  <a:lnTo>
                    <a:pt x="153" y="48"/>
                  </a:lnTo>
                  <a:lnTo>
                    <a:pt x="148" y="52"/>
                  </a:lnTo>
                  <a:lnTo>
                    <a:pt x="144" y="52"/>
                  </a:lnTo>
                  <a:lnTo>
                    <a:pt x="144" y="61"/>
                  </a:lnTo>
                  <a:lnTo>
                    <a:pt x="139" y="67"/>
                  </a:lnTo>
                  <a:lnTo>
                    <a:pt x="127" y="77"/>
                  </a:lnTo>
                  <a:lnTo>
                    <a:pt x="130" y="83"/>
                  </a:lnTo>
                  <a:lnTo>
                    <a:pt x="135" y="92"/>
                  </a:lnTo>
                  <a:lnTo>
                    <a:pt x="135" y="96"/>
                  </a:lnTo>
                  <a:lnTo>
                    <a:pt x="130" y="99"/>
                  </a:lnTo>
                  <a:lnTo>
                    <a:pt x="125" y="105"/>
                  </a:lnTo>
                  <a:lnTo>
                    <a:pt x="121" y="110"/>
                  </a:lnTo>
                  <a:lnTo>
                    <a:pt x="121" y="113"/>
                  </a:lnTo>
                  <a:lnTo>
                    <a:pt x="118" y="115"/>
                  </a:lnTo>
                  <a:lnTo>
                    <a:pt x="110" y="115"/>
                  </a:lnTo>
                  <a:lnTo>
                    <a:pt x="103" y="121"/>
                  </a:lnTo>
                  <a:lnTo>
                    <a:pt x="101" y="130"/>
                  </a:lnTo>
                  <a:lnTo>
                    <a:pt x="98" y="128"/>
                  </a:lnTo>
                  <a:lnTo>
                    <a:pt x="95" y="128"/>
                  </a:lnTo>
                  <a:lnTo>
                    <a:pt x="93" y="130"/>
                  </a:lnTo>
                  <a:lnTo>
                    <a:pt x="89" y="130"/>
                  </a:lnTo>
                  <a:lnTo>
                    <a:pt x="84" y="130"/>
                  </a:lnTo>
                  <a:lnTo>
                    <a:pt x="80" y="130"/>
                  </a:lnTo>
                  <a:lnTo>
                    <a:pt x="73" y="130"/>
                  </a:lnTo>
                  <a:lnTo>
                    <a:pt x="66" y="133"/>
                  </a:lnTo>
                  <a:lnTo>
                    <a:pt x="60" y="133"/>
                  </a:lnTo>
                  <a:lnTo>
                    <a:pt x="51" y="142"/>
                  </a:lnTo>
                  <a:lnTo>
                    <a:pt x="41" y="137"/>
                  </a:lnTo>
                  <a:lnTo>
                    <a:pt x="37" y="130"/>
                  </a:lnTo>
                  <a:lnTo>
                    <a:pt x="37" y="125"/>
                  </a:lnTo>
                  <a:lnTo>
                    <a:pt x="29" y="121"/>
                  </a:lnTo>
                  <a:lnTo>
                    <a:pt x="27" y="121"/>
                  </a:lnTo>
                  <a:lnTo>
                    <a:pt x="27" y="110"/>
                  </a:lnTo>
                  <a:lnTo>
                    <a:pt x="32" y="105"/>
                  </a:lnTo>
                  <a:lnTo>
                    <a:pt x="32" y="101"/>
                  </a:lnTo>
                  <a:lnTo>
                    <a:pt x="29" y="96"/>
                  </a:lnTo>
                  <a:lnTo>
                    <a:pt x="29" y="90"/>
                  </a:lnTo>
                  <a:lnTo>
                    <a:pt x="29" y="87"/>
                  </a:lnTo>
                  <a:lnTo>
                    <a:pt x="27" y="76"/>
                  </a:lnTo>
                  <a:lnTo>
                    <a:pt x="32" y="76"/>
                  </a:lnTo>
                  <a:lnTo>
                    <a:pt x="36" y="61"/>
                  </a:lnTo>
                  <a:lnTo>
                    <a:pt x="36" y="52"/>
                  </a:lnTo>
                  <a:lnTo>
                    <a:pt x="43" y="40"/>
                  </a:lnTo>
                  <a:lnTo>
                    <a:pt x="41" y="38"/>
                  </a:lnTo>
                  <a:lnTo>
                    <a:pt x="36" y="34"/>
                  </a:lnTo>
                  <a:lnTo>
                    <a:pt x="29" y="34"/>
                  </a:lnTo>
                  <a:lnTo>
                    <a:pt x="23" y="34"/>
                  </a:lnTo>
                  <a:lnTo>
                    <a:pt x="18" y="34"/>
                  </a:lnTo>
                  <a:lnTo>
                    <a:pt x="14" y="29"/>
                  </a:lnTo>
                  <a:lnTo>
                    <a:pt x="9" y="31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0" y="7"/>
                  </a:lnTo>
                  <a:lnTo>
                    <a:pt x="5" y="6"/>
                  </a:lnTo>
                  <a:lnTo>
                    <a:pt x="14" y="6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41" y="1"/>
                  </a:lnTo>
                  <a:lnTo>
                    <a:pt x="50" y="1"/>
                  </a:lnTo>
                  <a:lnTo>
                    <a:pt x="64" y="6"/>
                  </a:lnTo>
                  <a:lnTo>
                    <a:pt x="80" y="6"/>
                  </a:lnTo>
                  <a:lnTo>
                    <a:pt x="95" y="6"/>
                  </a:lnTo>
                  <a:lnTo>
                    <a:pt x="110" y="6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16" name="Freeform 1945"/>
            <p:cNvSpPr>
              <a:spLocks/>
            </p:cNvSpPr>
            <p:nvPr/>
          </p:nvSpPr>
          <p:spPr bwMode="auto">
            <a:xfrm>
              <a:off x="2676" y="2029"/>
              <a:ext cx="13" cy="4"/>
            </a:xfrm>
            <a:custGeom>
              <a:avLst/>
              <a:gdLst>
                <a:gd name="T0" fmla="*/ 0 w 11"/>
                <a:gd name="T1" fmla="*/ 0 h 5"/>
                <a:gd name="T2" fmla="*/ 300 w 11"/>
                <a:gd name="T3" fmla="*/ 2 h 5"/>
                <a:gd name="T4" fmla="*/ 693 w 11"/>
                <a:gd name="T5" fmla="*/ 2 h 5"/>
                <a:gd name="T6" fmla="*/ 0 w 11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5"/>
                <a:gd name="T14" fmla="*/ 11 w 1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5">
                  <a:moveTo>
                    <a:pt x="0" y="0"/>
                  </a:moveTo>
                  <a:lnTo>
                    <a:pt x="5" y="5"/>
                  </a:lnTo>
                  <a:lnTo>
                    <a:pt x="1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17" name="Freeform 1946"/>
            <p:cNvSpPr>
              <a:spLocks/>
            </p:cNvSpPr>
            <p:nvPr/>
          </p:nvSpPr>
          <p:spPr bwMode="auto">
            <a:xfrm>
              <a:off x="3087" y="2039"/>
              <a:ext cx="321" cy="125"/>
            </a:xfrm>
            <a:custGeom>
              <a:avLst/>
              <a:gdLst>
                <a:gd name="T0" fmla="*/ 411 w 281"/>
                <a:gd name="T1" fmla="*/ 0 h 114"/>
                <a:gd name="T2" fmla="*/ 700 w 281"/>
                <a:gd name="T3" fmla="*/ 2 h 114"/>
                <a:gd name="T4" fmla="*/ 1143 w 281"/>
                <a:gd name="T5" fmla="*/ 164 h 114"/>
                <a:gd name="T6" fmla="*/ 1598 w 281"/>
                <a:gd name="T7" fmla="*/ 164 h 114"/>
                <a:gd name="T8" fmla="*/ 2000 w 281"/>
                <a:gd name="T9" fmla="*/ 197 h 114"/>
                <a:gd name="T10" fmla="*/ 2346 w 281"/>
                <a:gd name="T11" fmla="*/ 104 h 114"/>
                <a:gd name="T12" fmla="*/ 2903 w 281"/>
                <a:gd name="T13" fmla="*/ 2 h 114"/>
                <a:gd name="T14" fmla="*/ 3445 w 281"/>
                <a:gd name="T15" fmla="*/ 0 h 114"/>
                <a:gd name="T16" fmla="*/ 3550 w 281"/>
                <a:gd name="T17" fmla="*/ 2 h 114"/>
                <a:gd name="T18" fmla="*/ 3926 w 281"/>
                <a:gd name="T19" fmla="*/ 87 h 114"/>
                <a:gd name="T20" fmla="*/ 4156 w 281"/>
                <a:gd name="T21" fmla="*/ 104 h 114"/>
                <a:gd name="T22" fmla="*/ 4605 w 281"/>
                <a:gd name="T23" fmla="*/ 197 h 114"/>
                <a:gd name="T24" fmla="*/ 4847 w 281"/>
                <a:gd name="T25" fmla="*/ 197 h 114"/>
                <a:gd name="T26" fmla="*/ 5494 w 281"/>
                <a:gd name="T27" fmla="*/ 197 h 114"/>
                <a:gd name="T28" fmla="*/ 6150 w 281"/>
                <a:gd name="T29" fmla="*/ 87 h 114"/>
                <a:gd name="T30" fmla="*/ 7069 w 281"/>
                <a:gd name="T31" fmla="*/ 137 h 114"/>
                <a:gd name="T32" fmla="*/ 7169 w 281"/>
                <a:gd name="T33" fmla="*/ 341 h 114"/>
                <a:gd name="T34" fmla="*/ 7369 w 281"/>
                <a:gd name="T35" fmla="*/ 481 h 114"/>
                <a:gd name="T36" fmla="*/ 7611 w 281"/>
                <a:gd name="T37" fmla="*/ 708 h 114"/>
                <a:gd name="T38" fmla="*/ 7711 w 281"/>
                <a:gd name="T39" fmla="*/ 809 h 114"/>
                <a:gd name="T40" fmla="*/ 7611 w 281"/>
                <a:gd name="T41" fmla="*/ 911 h 114"/>
                <a:gd name="T42" fmla="*/ 6975 w 281"/>
                <a:gd name="T43" fmla="*/ 852 h 114"/>
                <a:gd name="T44" fmla="*/ 6685 w 281"/>
                <a:gd name="T45" fmla="*/ 862 h 114"/>
                <a:gd name="T46" fmla="*/ 6325 w 281"/>
                <a:gd name="T47" fmla="*/ 911 h 114"/>
                <a:gd name="T48" fmla="*/ 5746 w 281"/>
                <a:gd name="T49" fmla="*/ 999 h 114"/>
                <a:gd name="T50" fmla="*/ 5123 w 281"/>
                <a:gd name="T51" fmla="*/ 954 h 114"/>
                <a:gd name="T52" fmla="*/ 4679 w 281"/>
                <a:gd name="T53" fmla="*/ 999 h 114"/>
                <a:gd name="T54" fmla="*/ 4485 w 281"/>
                <a:gd name="T55" fmla="*/ 954 h 114"/>
                <a:gd name="T56" fmla="*/ 4485 w 281"/>
                <a:gd name="T57" fmla="*/ 1075 h 114"/>
                <a:gd name="T58" fmla="*/ 4243 w 281"/>
                <a:gd name="T59" fmla="*/ 1136 h 114"/>
                <a:gd name="T60" fmla="*/ 4096 w 281"/>
                <a:gd name="T61" fmla="*/ 1046 h 114"/>
                <a:gd name="T62" fmla="*/ 4156 w 281"/>
                <a:gd name="T63" fmla="*/ 954 h 114"/>
                <a:gd name="T64" fmla="*/ 3550 w 281"/>
                <a:gd name="T65" fmla="*/ 954 h 114"/>
                <a:gd name="T66" fmla="*/ 2903 w 281"/>
                <a:gd name="T67" fmla="*/ 1102 h 114"/>
                <a:gd name="T68" fmla="*/ 2579 w 281"/>
                <a:gd name="T69" fmla="*/ 1046 h 114"/>
                <a:gd name="T70" fmla="*/ 1947 w 281"/>
                <a:gd name="T71" fmla="*/ 999 h 114"/>
                <a:gd name="T72" fmla="*/ 1831 w 281"/>
                <a:gd name="T73" fmla="*/ 1075 h 114"/>
                <a:gd name="T74" fmla="*/ 1363 w 281"/>
                <a:gd name="T75" fmla="*/ 1075 h 114"/>
                <a:gd name="T76" fmla="*/ 1044 w 281"/>
                <a:gd name="T77" fmla="*/ 999 h 114"/>
                <a:gd name="T78" fmla="*/ 914 w 281"/>
                <a:gd name="T79" fmla="*/ 1023 h 114"/>
                <a:gd name="T80" fmla="*/ 671 w 281"/>
                <a:gd name="T81" fmla="*/ 999 h 114"/>
                <a:gd name="T82" fmla="*/ 552 w 281"/>
                <a:gd name="T83" fmla="*/ 954 h 114"/>
                <a:gd name="T84" fmla="*/ 671 w 281"/>
                <a:gd name="T85" fmla="*/ 933 h 114"/>
                <a:gd name="T86" fmla="*/ 514 w 281"/>
                <a:gd name="T87" fmla="*/ 911 h 114"/>
                <a:gd name="T88" fmla="*/ 514 w 281"/>
                <a:gd name="T89" fmla="*/ 782 h 114"/>
                <a:gd name="T90" fmla="*/ 2 w 281"/>
                <a:gd name="T91" fmla="*/ 717 h 114"/>
                <a:gd name="T92" fmla="*/ 2 w 281"/>
                <a:gd name="T93" fmla="*/ 659 h 114"/>
                <a:gd name="T94" fmla="*/ 276 w 281"/>
                <a:gd name="T95" fmla="*/ 708 h 114"/>
                <a:gd name="T96" fmla="*/ 315 w 281"/>
                <a:gd name="T97" fmla="*/ 659 h 114"/>
                <a:gd name="T98" fmla="*/ 315 w 281"/>
                <a:gd name="T99" fmla="*/ 601 h 114"/>
                <a:gd name="T100" fmla="*/ 315 w 281"/>
                <a:gd name="T101" fmla="*/ 493 h 114"/>
                <a:gd name="T102" fmla="*/ 0 w 281"/>
                <a:gd name="T103" fmla="*/ 408 h 114"/>
                <a:gd name="T104" fmla="*/ 411 w 281"/>
                <a:gd name="T105" fmla="*/ 333 h 114"/>
                <a:gd name="T106" fmla="*/ 671 w 281"/>
                <a:gd name="T107" fmla="*/ 333 h 114"/>
                <a:gd name="T108" fmla="*/ 800 w 281"/>
                <a:gd name="T109" fmla="*/ 333 h 114"/>
                <a:gd name="T110" fmla="*/ 1143 w 281"/>
                <a:gd name="T111" fmla="*/ 285 h 114"/>
                <a:gd name="T112" fmla="*/ 1326 w 281"/>
                <a:gd name="T113" fmla="*/ 231 h 114"/>
                <a:gd name="T114" fmla="*/ 514 w 281"/>
                <a:gd name="T115" fmla="*/ 231 h 114"/>
                <a:gd name="T116" fmla="*/ 163 w 281"/>
                <a:gd name="T117" fmla="*/ 333 h 114"/>
                <a:gd name="T118" fmla="*/ 0 w 281"/>
                <a:gd name="T119" fmla="*/ 333 h 114"/>
                <a:gd name="T120" fmla="*/ 0 w 281"/>
                <a:gd name="T121" fmla="*/ 253 h 114"/>
                <a:gd name="T122" fmla="*/ 163 w 281"/>
                <a:gd name="T123" fmla="*/ 164 h 114"/>
                <a:gd name="T124" fmla="*/ 276 w 281"/>
                <a:gd name="T125" fmla="*/ 104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1"/>
                <a:gd name="T190" fmla="*/ 0 h 114"/>
                <a:gd name="T191" fmla="*/ 281 w 281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1" h="114">
                  <a:moveTo>
                    <a:pt x="2" y="5"/>
                  </a:moveTo>
                  <a:lnTo>
                    <a:pt x="15" y="0"/>
                  </a:lnTo>
                  <a:lnTo>
                    <a:pt x="20" y="2"/>
                  </a:lnTo>
                  <a:lnTo>
                    <a:pt x="25" y="2"/>
                  </a:lnTo>
                  <a:lnTo>
                    <a:pt x="24" y="9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63" y="20"/>
                  </a:lnTo>
                  <a:lnTo>
                    <a:pt x="72" y="20"/>
                  </a:lnTo>
                  <a:lnTo>
                    <a:pt x="75" y="14"/>
                  </a:lnTo>
                  <a:lnTo>
                    <a:pt x="84" y="11"/>
                  </a:lnTo>
                  <a:lnTo>
                    <a:pt x="93" y="5"/>
                  </a:lnTo>
                  <a:lnTo>
                    <a:pt x="104" y="2"/>
                  </a:lnTo>
                  <a:lnTo>
                    <a:pt x="124" y="2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36" y="9"/>
                  </a:lnTo>
                  <a:lnTo>
                    <a:pt x="141" y="9"/>
                  </a:lnTo>
                  <a:lnTo>
                    <a:pt x="150" y="14"/>
                  </a:lnTo>
                  <a:lnTo>
                    <a:pt x="150" y="11"/>
                  </a:lnTo>
                  <a:lnTo>
                    <a:pt x="152" y="14"/>
                  </a:lnTo>
                  <a:lnTo>
                    <a:pt x="165" y="20"/>
                  </a:lnTo>
                  <a:lnTo>
                    <a:pt x="168" y="16"/>
                  </a:lnTo>
                  <a:lnTo>
                    <a:pt x="174" y="20"/>
                  </a:lnTo>
                  <a:lnTo>
                    <a:pt x="190" y="1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1" y="9"/>
                  </a:lnTo>
                  <a:lnTo>
                    <a:pt x="243" y="5"/>
                  </a:lnTo>
                  <a:lnTo>
                    <a:pt x="254" y="14"/>
                  </a:lnTo>
                  <a:lnTo>
                    <a:pt x="257" y="23"/>
                  </a:lnTo>
                  <a:lnTo>
                    <a:pt x="257" y="34"/>
                  </a:lnTo>
                  <a:lnTo>
                    <a:pt x="272" y="40"/>
                  </a:lnTo>
                  <a:lnTo>
                    <a:pt x="264" y="47"/>
                  </a:lnTo>
                  <a:lnTo>
                    <a:pt x="272" y="61"/>
                  </a:lnTo>
                  <a:lnTo>
                    <a:pt x="273" y="70"/>
                  </a:lnTo>
                  <a:lnTo>
                    <a:pt x="273" y="72"/>
                  </a:lnTo>
                  <a:lnTo>
                    <a:pt x="277" y="81"/>
                  </a:lnTo>
                  <a:lnTo>
                    <a:pt x="281" y="90"/>
                  </a:lnTo>
                  <a:lnTo>
                    <a:pt x="273" y="90"/>
                  </a:lnTo>
                  <a:lnTo>
                    <a:pt x="259" y="87"/>
                  </a:lnTo>
                  <a:lnTo>
                    <a:pt x="250" y="85"/>
                  </a:lnTo>
                  <a:lnTo>
                    <a:pt x="243" y="90"/>
                  </a:lnTo>
                  <a:lnTo>
                    <a:pt x="240" y="87"/>
                  </a:lnTo>
                  <a:lnTo>
                    <a:pt x="234" y="90"/>
                  </a:lnTo>
                  <a:lnTo>
                    <a:pt x="227" y="90"/>
                  </a:lnTo>
                  <a:lnTo>
                    <a:pt x="220" y="90"/>
                  </a:lnTo>
                  <a:lnTo>
                    <a:pt x="207" y="99"/>
                  </a:lnTo>
                  <a:lnTo>
                    <a:pt x="197" y="99"/>
                  </a:lnTo>
                  <a:lnTo>
                    <a:pt x="184" y="96"/>
                  </a:lnTo>
                  <a:lnTo>
                    <a:pt x="175" y="99"/>
                  </a:lnTo>
                  <a:lnTo>
                    <a:pt x="168" y="99"/>
                  </a:lnTo>
                  <a:lnTo>
                    <a:pt x="165" y="96"/>
                  </a:lnTo>
                  <a:lnTo>
                    <a:pt x="161" y="96"/>
                  </a:lnTo>
                  <a:lnTo>
                    <a:pt x="161" y="105"/>
                  </a:lnTo>
                  <a:lnTo>
                    <a:pt x="161" y="108"/>
                  </a:lnTo>
                  <a:lnTo>
                    <a:pt x="159" y="110"/>
                  </a:lnTo>
                  <a:lnTo>
                    <a:pt x="152" y="114"/>
                  </a:lnTo>
                  <a:lnTo>
                    <a:pt x="150" y="110"/>
                  </a:lnTo>
                  <a:lnTo>
                    <a:pt x="147" y="105"/>
                  </a:lnTo>
                  <a:lnTo>
                    <a:pt x="150" y="99"/>
                  </a:lnTo>
                  <a:lnTo>
                    <a:pt x="150" y="96"/>
                  </a:lnTo>
                  <a:lnTo>
                    <a:pt x="141" y="101"/>
                  </a:lnTo>
                  <a:lnTo>
                    <a:pt x="127" y="96"/>
                  </a:lnTo>
                  <a:lnTo>
                    <a:pt x="118" y="108"/>
                  </a:lnTo>
                  <a:lnTo>
                    <a:pt x="104" y="110"/>
                  </a:lnTo>
                  <a:lnTo>
                    <a:pt x="95" y="110"/>
                  </a:lnTo>
                  <a:lnTo>
                    <a:pt x="93" y="105"/>
                  </a:lnTo>
                  <a:lnTo>
                    <a:pt x="77" y="99"/>
                  </a:lnTo>
                  <a:lnTo>
                    <a:pt x="70" y="99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57" y="110"/>
                  </a:lnTo>
                  <a:lnTo>
                    <a:pt x="49" y="108"/>
                  </a:lnTo>
                  <a:lnTo>
                    <a:pt x="47" y="101"/>
                  </a:lnTo>
                  <a:lnTo>
                    <a:pt x="38" y="99"/>
                  </a:lnTo>
                  <a:lnTo>
                    <a:pt x="34" y="99"/>
                  </a:lnTo>
                  <a:lnTo>
                    <a:pt x="33" y="101"/>
                  </a:lnTo>
                  <a:lnTo>
                    <a:pt x="24" y="101"/>
                  </a:lnTo>
                  <a:lnTo>
                    <a:pt x="24" y="99"/>
                  </a:lnTo>
                  <a:lnTo>
                    <a:pt x="34" y="96"/>
                  </a:lnTo>
                  <a:lnTo>
                    <a:pt x="20" y="96"/>
                  </a:lnTo>
                  <a:lnTo>
                    <a:pt x="18" y="92"/>
                  </a:lnTo>
                  <a:lnTo>
                    <a:pt x="24" y="92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8" y="85"/>
                  </a:lnTo>
                  <a:lnTo>
                    <a:pt x="18" y="78"/>
                  </a:lnTo>
                  <a:lnTo>
                    <a:pt x="11" y="72"/>
                  </a:lnTo>
                  <a:lnTo>
                    <a:pt x="2" y="72"/>
                  </a:lnTo>
                  <a:lnTo>
                    <a:pt x="6" y="70"/>
                  </a:lnTo>
                  <a:lnTo>
                    <a:pt x="2" y="67"/>
                  </a:lnTo>
                  <a:lnTo>
                    <a:pt x="6" y="67"/>
                  </a:lnTo>
                  <a:lnTo>
                    <a:pt x="10" y="70"/>
                  </a:lnTo>
                  <a:lnTo>
                    <a:pt x="15" y="70"/>
                  </a:lnTo>
                  <a:lnTo>
                    <a:pt x="11" y="67"/>
                  </a:lnTo>
                  <a:lnTo>
                    <a:pt x="15" y="61"/>
                  </a:lnTo>
                  <a:lnTo>
                    <a:pt x="11" y="61"/>
                  </a:lnTo>
                  <a:lnTo>
                    <a:pt x="10" y="54"/>
                  </a:lnTo>
                  <a:lnTo>
                    <a:pt x="11" y="49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15" y="33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5" y="29"/>
                  </a:lnTo>
                  <a:lnTo>
                    <a:pt x="29" y="33"/>
                  </a:lnTo>
                  <a:lnTo>
                    <a:pt x="40" y="33"/>
                  </a:lnTo>
                  <a:lnTo>
                    <a:pt x="40" y="29"/>
                  </a:lnTo>
                  <a:lnTo>
                    <a:pt x="52" y="23"/>
                  </a:lnTo>
                  <a:lnTo>
                    <a:pt x="47" y="23"/>
                  </a:lnTo>
                  <a:lnTo>
                    <a:pt x="33" y="20"/>
                  </a:lnTo>
                  <a:lnTo>
                    <a:pt x="18" y="23"/>
                  </a:lnTo>
                  <a:lnTo>
                    <a:pt x="15" y="25"/>
                  </a:lnTo>
                  <a:lnTo>
                    <a:pt x="6" y="33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6" y="23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3365F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18" name="Freeform 1947"/>
            <p:cNvSpPr>
              <a:spLocks/>
            </p:cNvSpPr>
            <p:nvPr/>
          </p:nvSpPr>
          <p:spPr bwMode="auto">
            <a:xfrm>
              <a:off x="2919" y="1903"/>
              <a:ext cx="106" cy="62"/>
            </a:xfrm>
            <a:custGeom>
              <a:avLst/>
              <a:gdLst>
                <a:gd name="T0" fmla="*/ 2151 w 93"/>
                <a:gd name="T1" fmla="*/ 4 h 56"/>
                <a:gd name="T2" fmla="*/ 2452 w 93"/>
                <a:gd name="T3" fmla="*/ 113 h 56"/>
                <a:gd name="T4" fmla="*/ 2378 w 93"/>
                <a:gd name="T5" fmla="*/ 138 h 56"/>
                <a:gd name="T6" fmla="*/ 2201 w 93"/>
                <a:gd name="T7" fmla="*/ 187 h 56"/>
                <a:gd name="T8" fmla="*/ 2086 w 93"/>
                <a:gd name="T9" fmla="*/ 254 h 56"/>
                <a:gd name="T10" fmla="*/ 1972 w 93"/>
                <a:gd name="T11" fmla="*/ 422 h 56"/>
                <a:gd name="T12" fmla="*/ 1921 w 93"/>
                <a:gd name="T13" fmla="*/ 487 h 56"/>
                <a:gd name="T14" fmla="*/ 1921 w 93"/>
                <a:gd name="T15" fmla="*/ 539 h 56"/>
                <a:gd name="T16" fmla="*/ 1791 w 93"/>
                <a:gd name="T17" fmla="*/ 569 h 56"/>
                <a:gd name="T18" fmla="*/ 1791 w 93"/>
                <a:gd name="T19" fmla="*/ 597 h 56"/>
                <a:gd name="T20" fmla="*/ 1642 w 93"/>
                <a:gd name="T21" fmla="*/ 597 h 56"/>
                <a:gd name="T22" fmla="*/ 1304 w 93"/>
                <a:gd name="T23" fmla="*/ 597 h 56"/>
                <a:gd name="T24" fmla="*/ 1267 w 93"/>
                <a:gd name="T25" fmla="*/ 630 h 56"/>
                <a:gd name="T26" fmla="*/ 976 w 93"/>
                <a:gd name="T27" fmla="*/ 630 h 56"/>
                <a:gd name="T28" fmla="*/ 856 w 93"/>
                <a:gd name="T29" fmla="*/ 689 h 56"/>
                <a:gd name="T30" fmla="*/ 807 w 93"/>
                <a:gd name="T31" fmla="*/ 717 h 56"/>
                <a:gd name="T32" fmla="*/ 478 w 93"/>
                <a:gd name="T33" fmla="*/ 689 h 56"/>
                <a:gd name="T34" fmla="*/ 231 w 93"/>
                <a:gd name="T35" fmla="*/ 597 h 56"/>
                <a:gd name="T36" fmla="*/ 178 w 93"/>
                <a:gd name="T37" fmla="*/ 597 h 56"/>
                <a:gd name="T38" fmla="*/ 178 w 93"/>
                <a:gd name="T39" fmla="*/ 539 h 56"/>
                <a:gd name="T40" fmla="*/ 120 w 93"/>
                <a:gd name="T41" fmla="*/ 487 h 56"/>
                <a:gd name="T42" fmla="*/ 120 w 93"/>
                <a:gd name="T43" fmla="*/ 422 h 56"/>
                <a:gd name="T44" fmla="*/ 120 w 93"/>
                <a:gd name="T45" fmla="*/ 254 h 56"/>
                <a:gd name="T46" fmla="*/ 0 w 93"/>
                <a:gd name="T47" fmla="*/ 239 h 56"/>
                <a:gd name="T48" fmla="*/ 120 w 93"/>
                <a:gd name="T49" fmla="*/ 239 h 56"/>
                <a:gd name="T50" fmla="*/ 231 w 93"/>
                <a:gd name="T51" fmla="*/ 239 h 56"/>
                <a:gd name="T52" fmla="*/ 342 w 93"/>
                <a:gd name="T53" fmla="*/ 187 h 56"/>
                <a:gd name="T54" fmla="*/ 342 w 93"/>
                <a:gd name="T55" fmla="*/ 138 h 56"/>
                <a:gd name="T56" fmla="*/ 368 w 93"/>
                <a:gd name="T57" fmla="*/ 187 h 56"/>
                <a:gd name="T58" fmla="*/ 708 w 93"/>
                <a:gd name="T59" fmla="*/ 239 h 56"/>
                <a:gd name="T60" fmla="*/ 976 w 93"/>
                <a:gd name="T61" fmla="*/ 138 h 56"/>
                <a:gd name="T62" fmla="*/ 1267 w 93"/>
                <a:gd name="T63" fmla="*/ 83 h 56"/>
                <a:gd name="T64" fmla="*/ 1304 w 93"/>
                <a:gd name="T65" fmla="*/ 83 h 56"/>
                <a:gd name="T66" fmla="*/ 1642 w 93"/>
                <a:gd name="T67" fmla="*/ 0 h 56"/>
                <a:gd name="T68" fmla="*/ 1694 w 93"/>
                <a:gd name="T69" fmla="*/ 0 h 56"/>
                <a:gd name="T70" fmla="*/ 1921 w 93"/>
                <a:gd name="T71" fmla="*/ 0 h 56"/>
                <a:gd name="T72" fmla="*/ 1972 w 93"/>
                <a:gd name="T73" fmla="*/ 4 h 56"/>
                <a:gd name="T74" fmla="*/ 2151 w 93"/>
                <a:gd name="T75" fmla="*/ 4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3"/>
                <a:gd name="T115" fmla="*/ 0 h 56"/>
                <a:gd name="T116" fmla="*/ 93 w 93"/>
                <a:gd name="T117" fmla="*/ 56 h 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3" h="56">
                  <a:moveTo>
                    <a:pt x="82" y="4"/>
                  </a:moveTo>
                  <a:lnTo>
                    <a:pt x="93" y="9"/>
                  </a:lnTo>
                  <a:lnTo>
                    <a:pt x="90" y="11"/>
                  </a:lnTo>
                  <a:lnTo>
                    <a:pt x="84" y="14"/>
                  </a:lnTo>
                  <a:lnTo>
                    <a:pt x="79" y="20"/>
                  </a:lnTo>
                  <a:lnTo>
                    <a:pt x="75" y="33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61" y="47"/>
                  </a:lnTo>
                  <a:lnTo>
                    <a:pt x="50" y="47"/>
                  </a:lnTo>
                  <a:lnTo>
                    <a:pt x="47" y="49"/>
                  </a:lnTo>
                  <a:lnTo>
                    <a:pt x="36" y="49"/>
                  </a:lnTo>
                  <a:lnTo>
                    <a:pt x="32" y="53"/>
                  </a:lnTo>
                  <a:lnTo>
                    <a:pt x="31" y="56"/>
                  </a:lnTo>
                  <a:lnTo>
                    <a:pt x="18" y="53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2"/>
                  </a:lnTo>
                  <a:lnTo>
                    <a:pt x="4" y="38"/>
                  </a:lnTo>
                  <a:lnTo>
                    <a:pt x="4" y="33"/>
                  </a:lnTo>
                  <a:lnTo>
                    <a:pt x="4" y="20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9" y="19"/>
                  </a:lnTo>
                  <a:lnTo>
                    <a:pt x="13" y="14"/>
                  </a:lnTo>
                  <a:lnTo>
                    <a:pt x="13" y="11"/>
                  </a:lnTo>
                  <a:lnTo>
                    <a:pt x="14" y="14"/>
                  </a:lnTo>
                  <a:lnTo>
                    <a:pt x="27" y="19"/>
                  </a:lnTo>
                  <a:lnTo>
                    <a:pt x="36" y="11"/>
                  </a:lnTo>
                  <a:lnTo>
                    <a:pt x="47" y="6"/>
                  </a:lnTo>
                  <a:lnTo>
                    <a:pt x="50" y="6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75" y="4"/>
                  </a:lnTo>
                  <a:lnTo>
                    <a:pt x="82" y="4"/>
                  </a:lnTo>
                  <a:close/>
                </a:path>
              </a:pathLst>
            </a:custGeom>
            <a:solidFill>
              <a:srgbClr val="03365F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19" name="Freeform 1948"/>
            <p:cNvSpPr>
              <a:spLocks/>
            </p:cNvSpPr>
            <p:nvPr/>
          </p:nvSpPr>
          <p:spPr bwMode="auto">
            <a:xfrm>
              <a:off x="3196" y="2191"/>
              <a:ext cx="36" cy="21"/>
            </a:xfrm>
            <a:custGeom>
              <a:avLst/>
              <a:gdLst>
                <a:gd name="T0" fmla="*/ 254 w 32"/>
                <a:gd name="T1" fmla="*/ 65 h 20"/>
                <a:gd name="T2" fmla="*/ 96 w 32"/>
                <a:gd name="T3" fmla="*/ 58 h 20"/>
                <a:gd name="T4" fmla="*/ 0 w 32"/>
                <a:gd name="T5" fmla="*/ 42 h 20"/>
                <a:gd name="T6" fmla="*/ 96 w 32"/>
                <a:gd name="T7" fmla="*/ 42 h 20"/>
                <a:gd name="T8" fmla="*/ 124 w 32"/>
                <a:gd name="T9" fmla="*/ 40 h 20"/>
                <a:gd name="T10" fmla="*/ 175 w 32"/>
                <a:gd name="T11" fmla="*/ 40 h 20"/>
                <a:gd name="T12" fmla="*/ 254 w 32"/>
                <a:gd name="T13" fmla="*/ 6 h 20"/>
                <a:gd name="T14" fmla="*/ 361 w 32"/>
                <a:gd name="T15" fmla="*/ 6 h 20"/>
                <a:gd name="T16" fmla="*/ 618 w 32"/>
                <a:gd name="T17" fmla="*/ 0 h 20"/>
                <a:gd name="T18" fmla="*/ 515 w 32"/>
                <a:gd name="T19" fmla="*/ 40 h 20"/>
                <a:gd name="T20" fmla="*/ 515 w 32"/>
                <a:gd name="T21" fmla="*/ 42 h 20"/>
                <a:gd name="T22" fmla="*/ 457 w 32"/>
                <a:gd name="T23" fmla="*/ 42 h 20"/>
                <a:gd name="T24" fmla="*/ 361 w 32"/>
                <a:gd name="T25" fmla="*/ 58 h 20"/>
                <a:gd name="T26" fmla="*/ 254 w 32"/>
                <a:gd name="T27" fmla="*/ 58 h 20"/>
                <a:gd name="T28" fmla="*/ 254 w 32"/>
                <a:gd name="T29" fmla="*/ 65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20"/>
                <a:gd name="T47" fmla="*/ 32 w 32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20">
                  <a:moveTo>
                    <a:pt x="13" y="20"/>
                  </a:moveTo>
                  <a:lnTo>
                    <a:pt x="4" y="18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8" y="6"/>
                  </a:lnTo>
                  <a:lnTo>
                    <a:pt x="32" y="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8" y="18"/>
                  </a:lnTo>
                  <a:lnTo>
                    <a:pt x="13" y="18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E06E2B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20" name="Freeform 1949"/>
            <p:cNvSpPr>
              <a:spLocks/>
            </p:cNvSpPr>
            <p:nvPr/>
          </p:nvSpPr>
          <p:spPr bwMode="auto">
            <a:xfrm>
              <a:off x="2987" y="2043"/>
              <a:ext cx="111" cy="109"/>
            </a:xfrm>
            <a:custGeom>
              <a:avLst/>
              <a:gdLst>
                <a:gd name="T0" fmla="*/ 1870 w 97"/>
                <a:gd name="T1" fmla="*/ 74 h 99"/>
                <a:gd name="T2" fmla="*/ 2140 w 97"/>
                <a:gd name="T3" fmla="*/ 98 h 99"/>
                <a:gd name="T4" fmla="*/ 2526 w 97"/>
                <a:gd name="T5" fmla="*/ 98 h 99"/>
                <a:gd name="T6" fmla="*/ 2594 w 97"/>
                <a:gd name="T7" fmla="*/ 0 h 99"/>
                <a:gd name="T8" fmla="*/ 2805 w 97"/>
                <a:gd name="T9" fmla="*/ 98 h 99"/>
                <a:gd name="T10" fmla="*/ 2687 w 97"/>
                <a:gd name="T11" fmla="*/ 197 h 99"/>
                <a:gd name="T12" fmla="*/ 2526 w 97"/>
                <a:gd name="T13" fmla="*/ 257 h 99"/>
                <a:gd name="T14" fmla="*/ 2140 w 97"/>
                <a:gd name="T15" fmla="*/ 197 h 99"/>
                <a:gd name="T16" fmla="*/ 1870 w 97"/>
                <a:gd name="T17" fmla="*/ 197 h 99"/>
                <a:gd name="T18" fmla="*/ 1731 w 97"/>
                <a:gd name="T19" fmla="*/ 217 h 99"/>
                <a:gd name="T20" fmla="*/ 1731 w 97"/>
                <a:gd name="T21" fmla="*/ 351 h 99"/>
                <a:gd name="T22" fmla="*/ 1473 w 97"/>
                <a:gd name="T23" fmla="*/ 319 h 99"/>
                <a:gd name="T24" fmla="*/ 1634 w 97"/>
                <a:gd name="T25" fmla="*/ 379 h 99"/>
                <a:gd name="T26" fmla="*/ 1071 w 97"/>
                <a:gd name="T27" fmla="*/ 295 h 99"/>
                <a:gd name="T28" fmla="*/ 1196 w 97"/>
                <a:gd name="T29" fmla="*/ 257 h 99"/>
                <a:gd name="T30" fmla="*/ 1045 w 97"/>
                <a:gd name="T31" fmla="*/ 379 h 99"/>
                <a:gd name="T32" fmla="*/ 1196 w 97"/>
                <a:gd name="T33" fmla="*/ 621 h 99"/>
                <a:gd name="T34" fmla="*/ 1250 w 97"/>
                <a:gd name="T35" fmla="*/ 637 h 99"/>
                <a:gd name="T36" fmla="*/ 1731 w 97"/>
                <a:gd name="T37" fmla="*/ 878 h 99"/>
                <a:gd name="T38" fmla="*/ 1250 w 97"/>
                <a:gd name="T39" fmla="*/ 832 h 99"/>
                <a:gd name="T40" fmla="*/ 1369 w 97"/>
                <a:gd name="T41" fmla="*/ 936 h 99"/>
                <a:gd name="T42" fmla="*/ 1369 w 97"/>
                <a:gd name="T43" fmla="*/ 1031 h 99"/>
                <a:gd name="T44" fmla="*/ 1369 w 97"/>
                <a:gd name="T45" fmla="*/ 1105 h 99"/>
                <a:gd name="T46" fmla="*/ 1071 w 97"/>
                <a:gd name="T47" fmla="*/ 1065 h 99"/>
                <a:gd name="T48" fmla="*/ 1045 w 97"/>
                <a:gd name="T49" fmla="*/ 1105 h 99"/>
                <a:gd name="T50" fmla="*/ 793 w 97"/>
                <a:gd name="T51" fmla="*/ 1004 h 99"/>
                <a:gd name="T52" fmla="*/ 793 w 97"/>
                <a:gd name="T53" fmla="*/ 1031 h 99"/>
                <a:gd name="T54" fmla="*/ 656 w 97"/>
                <a:gd name="T55" fmla="*/ 900 h 99"/>
                <a:gd name="T56" fmla="*/ 606 w 97"/>
                <a:gd name="T57" fmla="*/ 796 h 99"/>
                <a:gd name="T58" fmla="*/ 1196 w 97"/>
                <a:gd name="T59" fmla="*/ 797 h 99"/>
                <a:gd name="T60" fmla="*/ 1045 w 97"/>
                <a:gd name="T61" fmla="*/ 724 h 99"/>
                <a:gd name="T62" fmla="*/ 405 w 97"/>
                <a:gd name="T63" fmla="*/ 742 h 99"/>
                <a:gd name="T64" fmla="*/ 405 w 97"/>
                <a:gd name="T65" fmla="*/ 621 h 99"/>
                <a:gd name="T66" fmla="*/ 247 w 97"/>
                <a:gd name="T67" fmla="*/ 567 h 99"/>
                <a:gd name="T68" fmla="*/ 189 w 97"/>
                <a:gd name="T69" fmla="*/ 422 h 99"/>
                <a:gd name="T70" fmla="*/ 530 w 97"/>
                <a:gd name="T71" fmla="*/ 197 h 99"/>
                <a:gd name="T72" fmla="*/ 833 w 97"/>
                <a:gd name="T73" fmla="*/ 119 h 99"/>
                <a:gd name="T74" fmla="*/ 1196 w 97"/>
                <a:gd name="T75" fmla="*/ 98 h 9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7"/>
                <a:gd name="T115" fmla="*/ 0 h 99"/>
                <a:gd name="T116" fmla="*/ 97 w 97"/>
                <a:gd name="T117" fmla="*/ 99 h 9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7" h="99">
                  <a:moveTo>
                    <a:pt x="41" y="9"/>
                  </a:moveTo>
                  <a:lnTo>
                    <a:pt x="64" y="6"/>
                  </a:lnTo>
                  <a:lnTo>
                    <a:pt x="68" y="9"/>
                  </a:lnTo>
                  <a:lnTo>
                    <a:pt x="73" y="9"/>
                  </a:lnTo>
                  <a:lnTo>
                    <a:pt x="78" y="11"/>
                  </a:lnTo>
                  <a:lnTo>
                    <a:pt x="87" y="9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7" y="6"/>
                  </a:lnTo>
                  <a:lnTo>
                    <a:pt x="97" y="9"/>
                  </a:lnTo>
                  <a:lnTo>
                    <a:pt x="93" y="11"/>
                  </a:lnTo>
                  <a:lnTo>
                    <a:pt x="93" y="18"/>
                  </a:lnTo>
                  <a:lnTo>
                    <a:pt x="87" y="20"/>
                  </a:lnTo>
                  <a:lnTo>
                    <a:pt x="87" y="23"/>
                  </a:lnTo>
                  <a:lnTo>
                    <a:pt x="84" y="20"/>
                  </a:lnTo>
                  <a:lnTo>
                    <a:pt x="73" y="18"/>
                  </a:lnTo>
                  <a:lnTo>
                    <a:pt x="70" y="14"/>
                  </a:lnTo>
                  <a:lnTo>
                    <a:pt x="64" y="18"/>
                  </a:lnTo>
                  <a:lnTo>
                    <a:pt x="61" y="18"/>
                  </a:lnTo>
                  <a:lnTo>
                    <a:pt x="59" y="20"/>
                  </a:lnTo>
                  <a:lnTo>
                    <a:pt x="51" y="23"/>
                  </a:lnTo>
                  <a:lnTo>
                    <a:pt x="59" y="32"/>
                  </a:lnTo>
                  <a:lnTo>
                    <a:pt x="56" y="29"/>
                  </a:lnTo>
                  <a:lnTo>
                    <a:pt x="51" y="29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47" y="32"/>
                  </a:lnTo>
                  <a:lnTo>
                    <a:pt x="37" y="27"/>
                  </a:lnTo>
                  <a:lnTo>
                    <a:pt x="41" y="27"/>
                  </a:lnTo>
                  <a:lnTo>
                    <a:pt x="41" y="23"/>
                  </a:lnTo>
                  <a:lnTo>
                    <a:pt x="36" y="27"/>
                  </a:lnTo>
                  <a:lnTo>
                    <a:pt x="36" y="34"/>
                  </a:lnTo>
                  <a:lnTo>
                    <a:pt x="47" y="49"/>
                  </a:lnTo>
                  <a:lnTo>
                    <a:pt x="41" y="56"/>
                  </a:lnTo>
                  <a:lnTo>
                    <a:pt x="36" y="56"/>
                  </a:lnTo>
                  <a:lnTo>
                    <a:pt x="44" y="58"/>
                  </a:lnTo>
                  <a:lnTo>
                    <a:pt x="56" y="67"/>
                  </a:lnTo>
                  <a:lnTo>
                    <a:pt x="59" y="79"/>
                  </a:lnTo>
                  <a:lnTo>
                    <a:pt x="50" y="72"/>
                  </a:lnTo>
                  <a:lnTo>
                    <a:pt x="44" y="76"/>
                  </a:lnTo>
                  <a:lnTo>
                    <a:pt x="50" y="85"/>
                  </a:lnTo>
                  <a:lnTo>
                    <a:pt x="47" y="85"/>
                  </a:lnTo>
                  <a:lnTo>
                    <a:pt x="37" y="79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7" y="99"/>
                  </a:lnTo>
                  <a:lnTo>
                    <a:pt x="37" y="94"/>
                  </a:lnTo>
                  <a:lnTo>
                    <a:pt x="37" y="96"/>
                  </a:lnTo>
                  <a:lnTo>
                    <a:pt x="37" y="99"/>
                  </a:lnTo>
                  <a:lnTo>
                    <a:pt x="36" y="99"/>
                  </a:lnTo>
                  <a:lnTo>
                    <a:pt x="32" y="90"/>
                  </a:lnTo>
                  <a:lnTo>
                    <a:pt x="27" y="90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3" y="87"/>
                  </a:lnTo>
                  <a:lnTo>
                    <a:pt x="23" y="81"/>
                  </a:lnTo>
                  <a:lnTo>
                    <a:pt x="14" y="76"/>
                  </a:lnTo>
                  <a:lnTo>
                    <a:pt x="21" y="71"/>
                  </a:lnTo>
                  <a:lnTo>
                    <a:pt x="29" y="67"/>
                  </a:lnTo>
                  <a:lnTo>
                    <a:pt x="41" y="72"/>
                  </a:lnTo>
                  <a:lnTo>
                    <a:pt x="44" y="71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14" y="67"/>
                  </a:lnTo>
                  <a:lnTo>
                    <a:pt x="9" y="56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9" y="52"/>
                  </a:lnTo>
                  <a:lnTo>
                    <a:pt x="0" y="43"/>
                  </a:lnTo>
                  <a:lnTo>
                    <a:pt x="7" y="38"/>
                  </a:lnTo>
                  <a:lnTo>
                    <a:pt x="12" y="23"/>
                  </a:lnTo>
                  <a:lnTo>
                    <a:pt x="18" y="18"/>
                  </a:lnTo>
                  <a:lnTo>
                    <a:pt x="27" y="18"/>
                  </a:lnTo>
                  <a:lnTo>
                    <a:pt x="29" y="11"/>
                  </a:lnTo>
                  <a:lnTo>
                    <a:pt x="36" y="14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E06E2B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21" name="Freeform 1959"/>
            <p:cNvSpPr>
              <a:spLocks/>
            </p:cNvSpPr>
            <p:nvPr/>
          </p:nvSpPr>
          <p:spPr bwMode="auto">
            <a:xfrm>
              <a:off x="2774" y="2006"/>
              <a:ext cx="4" cy="6"/>
            </a:xfrm>
            <a:custGeom>
              <a:avLst/>
              <a:gdLst>
                <a:gd name="T0" fmla="*/ 3679 w 3"/>
                <a:gd name="T1" fmla="*/ 2 h 5"/>
                <a:gd name="T2" fmla="*/ 0 w 3"/>
                <a:gd name="T3" fmla="*/ 2 h 5"/>
                <a:gd name="T4" fmla="*/ 0 w 3"/>
                <a:gd name="T5" fmla="*/ 446 h 5"/>
                <a:gd name="T6" fmla="*/ 0 w 3"/>
                <a:gd name="T7" fmla="*/ 2 h 5"/>
                <a:gd name="T8" fmla="*/ 0 w 3"/>
                <a:gd name="T9" fmla="*/ 0 h 5"/>
                <a:gd name="T10" fmla="*/ 3679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folHlink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22" name="Freeform 1960"/>
            <p:cNvSpPr>
              <a:spLocks/>
            </p:cNvSpPr>
            <p:nvPr/>
          </p:nvSpPr>
          <p:spPr bwMode="auto">
            <a:xfrm>
              <a:off x="2817" y="1938"/>
              <a:ext cx="7" cy="5"/>
            </a:xfrm>
            <a:custGeom>
              <a:avLst/>
              <a:gdLst>
                <a:gd name="T0" fmla="*/ 7 w 7"/>
                <a:gd name="T1" fmla="*/ 1016588 h 3"/>
                <a:gd name="T2" fmla="*/ 4 w 7"/>
                <a:gd name="T3" fmla="*/ 0 h 3"/>
                <a:gd name="T4" fmla="*/ 0 w 7"/>
                <a:gd name="T5" fmla="*/ 0 h 3"/>
                <a:gd name="T6" fmla="*/ 7 w 7"/>
                <a:gd name="T7" fmla="*/ 0 h 3"/>
                <a:gd name="T8" fmla="*/ 7 w 7"/>
                <a:gd name="T9" fmla="*/ 1016588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"/>
                <a:gd name="T17" fmla="*/ 7 w 7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chemeClr val="folHlink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23" name="Freeform 1961"/>
            <p:cNvSpPr>
              <a:spLocks/>
            </p:cNvSpPr>
            <p:nvPr/>
          </p:nvSpPr>
          <p:spPr bwMode="auto">
            <a:xfrm>
              <a:off x="3377" y="2053"/>
              <a:ext cx="74" cy="48"/>
            </a:xfrm>
            <a:custGeom>
              <a:avLst/>
              <a:gdLst>
                <a:gd name="T0" fmla="*/ 1059 w 64"/>
                <a:gd name="T1" fmla="*/ 353 h 44"/>
                <a:gd name="T2" fmla="*/ 684 w 64"/>
                <a:gd name="T3" fmla="*/ 215 h 44"/>
                <a:gd name="T4" fmla="*/ 3 w 64"/>
                <a:gd name="T5" fmla="*/ 176 h 44"/>
                <a:gd name="T6" fmla="*/ 3 w 64"/>
                <a:gd name="T7" fmla="*/ 75 h 44"/>
                <a:gd name="T8" fmla="*/ 0 w 64"/>
                <a:gd name="T9" fmla="*/ 0 h 44"/>
                <a:gd name="T10" fmla="*/ 1892 w 64"/>
                <a:gd name="T11" fmla="*/ 2 h 44"/>
                <a:gd name="T12" fmla="*/ 1908 w 64"/>
                <a:gd name="T13" fmla="*/ 161 h 44"/>
                <a:gd name="T14" fmla="*/ 2425 w 64"/>
                <a:gd name="T15" fmla="*/ 176 h 44"/>
                <a:gd name="T16" fmla="*/ 2151 w 64"/>
                <a:gd name="T17" fmla="*/ 215 h 44"/>
                <a:gd name="T18" fmla="*/ 2287 w 64"/>
                <a:gd name="T19" fmla="*/ 353 h 44"/>
                <a:gd name="T20" fmla="*/ 1892 w 64"/>
                <a:gd name="T21" fmla="*/ 385 h 44"/>
                <a:gd name="T22" fmla="*/ 1059 w 64"/>
                <a:gd name="T23" fmla="*/ 353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44"/>
                <a:gd name="T38" fmla="*/ 64 w 64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44">
                  <a:moveTo>
                    <a:pt x="28" y="40"/>
                  </a:moveTo>
                  <a:lnTo>
                    <a:pt x="18" y="25"/>
                  </a:lnTo>
                  <a:lnTo>
                    <a:pt x="3" y="20"/>
                  </a:lnTo>
                  <a:lnTo>
                    <a:pt x="3" y="9"/>
                  </a:lnTo>
                  <a:lnTo>
                    <a:pt x="0" y="0"/>
                  </a:lnTo>
                  <a:lnTo>
                    <a:pt x="50" y="2"/>
                  </a:lnTo>
                  <a:lnTo>
                    <a:pt x="51" y="18"/>
                  </a:lnTo>
                  <a:lnTo>
                    <a:pt x="64" y="20"/>
                  </a:lnTo>
                  <a:lnTo>
                    <a:pt x="57" y="25"/>
                  </a:lnTo>
                  <a:lnTo>
                    <a:pt x="60" y="40"/>
                  </a:lnTo>
                  <a:lnTo>
                    <a:pt x="50" y="44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24" name="Freeform 1962"/>
            <p:cNvSpPr>
              <a:spLocks/>
            </p:cNvSpPr>
            <p:nvPr/>
          </p:nvSpPr>
          <p:spPr bwMode="auto">
            <a:xfrm>
              <a:off x="3435" y="2043"/>
              <a:ext cx="54" cy="64"/>
            </a:xfrm>
            <a:custGeom>
              <a:avLst/>
              <a:gdLst>
                <a:gd name="T0" fmla="*/ 407 w 48"/>
                <a:gd name="T1" fmla="*/ 0 h 58"/>
                <a:gd name="T2" fmla="*/ 651 w 48"/>
                <a:gd name="T3" fmla="*/ 168 h 58"/>
                <a:gd name="T4" fmla="*/ 927 w 48"/>
                <a:gd name="T5" fmla="*/ 228 h 58"/>
                <a:gd name="T6" fmla="*/ 651 w 48"/>
                <a:gd name="T7" fmla="*/ 319 h 58"/>
                <a:gd name="T8" fmla="*/ 651 w 48"/>
                <a:gd name="T9" fmla="*/ 447 h 58"/>
                <a:gd name="T10" fmla="*/ 651 w 48"/>
                <a:gd name="T11" fmla="*/ 503 h 58"/>
                <a:gd name="T12" fmla="*/ 579 w 48"/>
                <a:gd name="T13" fmla="*/ 493 h 58"/>
                <a:gd name="T14" fmla="*/ 488 w 48"/>
                <a:gd name="T15" fmla="*/ 503 h 58"/>
                <a:gd name="T16" fmla="*/ 579 w 48"/>
                <a:gd name="T17" fmla="*/ 683 h 58"/>
                <a:gd name="T18" fmla="*/ 200 w 48"/>
                <a:gd name="T19" fmla="*/ 575 h 58"/>
                <a:gd name="T20" fmla="*/ 139 w 48"/>
                <a:gd name="T21" fmla="*/ 405 h 58"/>
                <a:gd name="T22" fmla="*/ 285 w 48"/>
                <a:gd name="T23" fmla="*/ 339 h 58"/>
                <a:gd name="T24" fmla="*/ 2 w 48"/>
                <a:gd name="T25" fmla="*/ 319 h 58"/>
                <a:gd name="T26" fmla="*/ 0 w 48"/>
                <a:gd name="T27" fmla="*/ 125 h 58"/>
                <a:gd name="T28" fmla="*/ 0 w 48"/>
                <a:gd name="T29" fmla="*/ 4 h 58"/>
                <a:gd name="T30" fmla="*/ 407 w 48"/>
                <a:gd name="T31" fmla="*/ 0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58"/>
                <a:gd name="T50" fmla="*/ 48 w 48"/>
                <a:gd name="T51" fmla="*/ 58 h 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58">
                  <a:moveTo>
                    <a:pt x="21" y="0"/>
                  </a:moveTo>
                  <a:lnTo>
                    <a:pt x="34" y="14"/>
                  </a:lnTo>
                  <a:lnTo>
                    <a:pt x="48" y="20"/>
                  </a:lnTo>
                  <a:lnTo>
                    <a:pt x="34" y="27"/>
                  </a:lnTo>
                  <a:lnTo>
                    <a:pt x="34" y="38"/>
                  </a:lnTo>
                  <a:lnTo>
                    <a:pt x="34" y="43"/>
                  </a:lnTo>
                  <a:lnTo>
                    <a:pt x="30" y="42"/>
                  </a:lnTo>
                  <a:lnTo>
                    <a:pt x="25" y="43"/>
                  </a:lnTo>
                  <a:lnTo>
                    <a:pt x="30" y="58"/>
                  </a:lnTo>
                  <a:lnTo>
                    <a:pt x="10" y="49"/>
                  </a:lnTo>
                  <a:lnTo>
                    <a:pt x="7" y="34"/>
                  </a:lnTo>
                  <a:lnTo>
                    <a:pt x="14" y="29"/>
                  </a:lnTo>
                  <a:lnTo>
                    <a:pt x="2" y="27"/>
                  </a:lnTo>
                  <a:lnTo>
                    <a:pt x="0" y="11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25" name="Freeform 1963"/>
            <p:cNvSpPr>
              <a:spLocks/>
            </p:cNvSpPr>
            <p:nvPr/>
          </p:nvSpPr>
          <p:spPr bwMode="auto">
            <a:xfrm>
              <a:off x="3021" y="1727"/>
              <a:ext cx="152" cy="121"/>
            </a:xfrm>
            <a:custGeom>
              <a:avLst/>
              <a:gdLst>
                <a:gd name="T0" fmla="*/ 345 w 133"/>
                <a:gd name="T1" fmla="*/ 1092 h 110"/>
                <a:gd name="T2" fmla="*/ 243 w 133"/>
                <a:gd name="T3" fmla="*/ 967 h 110"/>
                <a:gd name="T4" fmla="*/ 0 w 133"/>
                <a:gd name="T5" fmla="*/ 875 h 110"/>
                <a:gd name="T6" fmla="*/ 345 w 133"/>
                <a:gd name="T7" fmla="*/ 795 h 110"/>
                <a:gd name="T8" fmla="*/ 243 w 133"/>
                <a:gd name="T9" fmla="*/ 678 h 110"/>
                <a:gd name="T10" fmla="*/ 3 w 133"/>
                <a:gd name="T11" fmla="*/ 560 h 110"/>
                <a:gd name="T12" fmla="*/ 637 w 133"/>
                <a:gd name="T13" fmla="*/ 463 h 110"/>
                <a:gd name="T14" fmla="*/ 1032 w 133"/>
                <a:gd name="T15" fmla="*/ 317 h 110"/>
                <a:gd name="T16" fmla="*/ 1087 w 133"/>
                <a:gd name="T17" fmla="*/ 119 h 110"/>
                <a:gd name="T18" fmla="*/ 1706 w 133"/>
                <a:gd name="T19" fmla="*/ 4 h 110"/>
                <a:gd name="T20" fmla="*/ 1939 w 133"/>
                <a:gd name="T21" fmla="*/ 0 h 110"/>
                <a:gd name="T22" fmla="*/ 2953 w 133"/>
                <a:gd name="T23" fmla="*/ 74 h 110"/>
                <a:gd name="T24" fmla="*/ 3263 w 133"/>
                <a:gd name="T25" fmla="*/ 421 h 110"/>
                <a:gd name="T26" fmla="*/ 3615 w 133"/>
                <a:gd name="T27" fmla="*/ 560 h 110"/>
                <a:gd name="T28" fmla="*/ 3729 w 133"/>
                <a:gd name="T29" fmla="*/ 787 h 110"/>
                <a:gd name="T30" fmla="*/ 3429 w 133"/>
                <a:gd name="T31" fmla="*/ 722 h 110"/>
                <a:gd name="T32" fmla="*/ 3263 w 133"/>
                <a:gd name="T33" fmla="*/ 726 h 110"/>
                <a:gd name="T34" fmla="*/ 3478 w 133"/>
                <a:gd name="T35" fmla="*/ 919 h 110"/>
                <a:gd name="T36" fmla="*/ 3429 w 133"/>
                <a:gd name="T37" fmla="*/ 1112 h 110"/>
                <a:gd name="T38" fmla="*/ 3121 w 133"/>
                <a:gd name="T39" fmla="*/ 1112 h 110"/>
                <a:gd name="T40" fmla="*/ 2953 w 133"/>
                <a:gd name="T41" fmla="*/ 1183 h 110"/>
                <a:gd name="T42" fmla="*/ 2953 w 133"/>
                <a:gd name="T43" fmla="*/ 1201 h 110"/>
                <a:gd name="T44" fmla="*/ 2216 w 133"/>
                <a:gd name="T45" fmla="*/ 1153 h 110"/>
                <a:gd name="T46" fmla="*/ 2216 w 133"/>
                <a:gd name="T47" fmla="*/ 1092 h 110"/>
                <a:gd name="T48" fmla="*/ 637 w 133"/>
                <a:gd name="T49" fmla="*/ 1112 h 110"/>
                <a:gd name="T50" fmla="*/ 514 w 133"/>
                <a:gd name="T51" fmla="*/ 1092 h 110"/>
                <a:gd name="T52" fmla="*/ 345 w 133"/>
                <a:gd name="T53" fmla="*/ 1092 h 1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3"/>
                <a:gd name="T82" fmla="*/ 0 h 110"/>
                <a:gd name="T83" fmla="*/ 133 w 133"/>
                <a:gd name="T84" fmla="*/ 110 h 1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3" h="110">
                  <a:moveTo>
                    <a:pt x="12" y="100"/>
                  </a:moveTo>
                  <a:lnTo>
                    <a:pt x="9" y="89"/>
                  </a:lnTo>
                  <a:lnTo>
                    <a:pt x="0" y="80"/>
                  </a:lnTo>
                  <a:lnTo>
                    <a:pt x="12" y="73"/>
                  </a:lnTo>
                  <a:lnTo>
                    <a:pt x="9" y="62"/>
                  </a:lnTo>
                  <a:lnTo>
                    <a:pt x="3" y="51"/>
                  </a:lnTo>
                  <a:lnTo>
                    <a:pt x="23" y="42"/>
                  </a:lnTo>
                  <a:lnTo>
                    <a:pt x="36" y="29"/>
                  </a:lnTo>
                  <a:lnTo>
                    <a:pt x="39" y="11"/>
                  </a:lnTo>
                  <a:lnTo>
                    <a:pt x="60" y="4"/>
                  </a:lnTo>
                  <a:lnTo>
                    <a:pt x="68" y="0"/>
                  </a:lnTo>
                  <a:lnTo>
                    <a:pt x="105" y="6"/>
                  </a:lnTo>
                  <a:lnTo>
                    <a:pt x="116" y="38"/>
                  </a:lnTo>
                  <a:lnTo>
                    <a:pt x="128" y="51"/>
                  </a:lnTo>
                  <a:lnTo>
                    <a:pt x="133" y="71"/>
                  </a:lnTo>
                  <a:lnTo>
                    <a:pt x="121" y="65"/>
                  </a:lnTo>
                  <a:lnTo>
                    <a:pt x="116" y="67"/>
                  </a:lnTo>
                  <a:lnTo>
                    <a:pt x="124" y="85"/>
                  </a:lnTo>
                  <a:lnTo>
                    <a:pt x="121" y="103"/>
                  </a:lnTo>
                  <a:lnTo>
                    <a:pt x="110" y="103"/>
                  </a:lnTo>
                  <a:lnTo>
                    <a:pt x="105" y="109"/>
                  </a:lnTo>
                  <a:lnTo>
                    <a:pt x="105" y="110"/>
                  </a:lnTo>
                  <a:lnTo>
                    <a:pt x="78" y="105"/>
                  </a:lnTo>
                  <a:lnTo>
                    <a:pt x="78" y="100"/>
                  </a:lnTo>
                  <a:lnTo>
                    <a:pt x="23" y="103"/>
                  </a:lnTo>
                  <a:lnTo>
                    <a:pt x="18" y="100"/>
                  </a:lnTo>
                  <a:lnTo>
                    <a:pt x="12" y="10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26" name="Freeform 1964"/>
            <p:cNvSpPr>
              <a:spLocks/>
            </p:cNvSpPr>
            <p:nvPr/>
          </p:nvSpPr>
          <p:spPr bwMode="auto">
            <a:xfrm>
              <a:off x="3008" y="1634"/>
              <a:ext cx="70" cy="54"/>
            </a:xfrm>
            <a:custGeom>
              <a:avLst/>
              <a:gdLst>
                <a:gd name="T0" fmla="*/ 664 w 60"/>
                <a:gd name="T1" fmla="*/ 846 h 48"/>
                <a:gd name="T2" fmla="*/ 664 w 60"/>
                <a:gd name="T3" fmla="*/ 650 h 48"/>
                <a:gd name="T4" fmla="*/ 488 w 60"/>
                <a:gd name="T5" fmla="*/ 731 h 48"/>
                <a:gd name="T6" fmla="*/ 190 w 60"/>
                <a:gd name="T7" fmla="*/ 458 h 48"/>
                <a:gd name="T8" fmla="*/ 0 w 60"/>
                <a:gd name="T9" fmla="*/ 254 h 48"/>
                <a:gd name="T10" fmla="*/ 1477 w 60"/>
                <a:gd name="T11" fmla="*/ 0 h 48"/>
                <a:gd name="T12" fmla="*/ 2345 w 60"/>
                <a:gd name="T13" fmla="*/ 98 h 48"/>
                <a:gd name="T14" fmla="*/ 2193 w 60"/>
                <a:gd name="T15" fmla="*/ 124 h 48"/>
                <a:gd name="T16" fmla="*/ 2476 w 60"/>
                <a:gd name="T17" fmla="*/ 361 h 48"/>
                <a:gd name="T18" fmla="*/ 2476 w 60"/>
                <a:gd name="T19" fmla="*/ 549 h 48"/>
                <a:gd name="T20" fmla="*/ 2889 w 60"/>
                <a:gd name="T21" fmla="*/ 822 h 48"/>
                <a:gd name="T22" fmla="*/ 2193 w 60"/>
                <a:gd name="T23" fmla="*/ 927 h 48"/>
                <a:gd name="T24" fmla="*/ 1231 w 60"/>
                <a:gd name="T25" fmla="*/ 846 h 48"/>
                <a:gd name="T26" fmla="*/ 664 w 60"/>
                <a:gd name="T27" fmla="*/ 846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8"/>
                <a:gd name="T44" fmla="*/ 60 w 60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8">
                  <a:moveTo>
                    <a:pt x="14" y="44"/>
                  </a:moveTo>
                  <a:lnTo>
                    <a:pt x="14" y="33"/>
                  </a:lnTo>
                  <a:lnTo>
                    <a:pt x="10" y="37"/>
                  </a:lnTo>
                  <a:lnTo>
                    <a:pt x="3" y="24"/>
                  </a:lnTo>
                  <a:lnTo>
                    <a:pt x="0" y="13"/>
                  </a:lnTo>
                  <a:lnTo>
                    <a:pt x="32" y="0"/>
                  </a:lnTo>
                  <a:lnTo>
                    <a:pt x="50" y="4"/>
                  </a:lnTo>
                  <a:lnTo>
                    <a:pt x="46" y="6"/>
                  </a:lnTo>
                  <a:lnTo>
                    <a:pt x="51" y="18"/>
                  </a:lnTo>
                  <a:lnTo>
                    <a:pt x="51" y="28"/>
                  </a:lnTo>
                  <a:lnTo>
                    <a:pt x="60" y="42"/>
                  </a:lnTo>
                  <a:lnTo>
                    <a:pt x="46" y="48"/>
                  </a:lnTo>
                  <a:lnTo>
                    <a:pt x="26" y="44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27" name="Freeform 1965"/>
            <p:cNvSpPr>
              <a:spLocks/>
            </p:cNvSpPr>
            <p:nvPr/>
          </p:nvSpPr>
          <p:spPr bwMode="auto">
            <a:xfrm>
              <a:off x="3313" y="2009"/>
              <a:ext cx="122" cy="47"/>
            </a:xfrm>
            <a:custGeom>
              <a:avLst/>
              <a:gdLst>
                <a:gd name="T0" fmla="*/ 1504 w 107"/>
                <a:gd name="T1" fmla="*/ 381 h 43"/>
                <a:gd name="T2" fmla="*/ 1207 w 107"/>
                <a:gd name="T3" fmla="*/ 305 h 43"/>
                <a:gd name="T4" fmla="*/ 627 w 107"/>
                <a:gd name="T5" fmla="*/ 334 h 43"/>
                <a:gd name="T6" fmla="*/ 627 w 107"/>
                <a:gd name="T7" fmla="*/ 214 h 43"/>
                <a:gd name="T8" fmla="*/ 423 w 107"/>
                <a:gd name="T9" fmla="*/ 80 h 43"/>
                <a:gd name="T10" fmla="*/ 0 w 107"/>
                <a:gd name="T11" fmla="*/ 0 h 43"/>
                <a:gd name="T12" fmla="*/ 1347 w 107"/>
                <a:gd name="T13" fmla="*/ 0 h 43"/>
                <a:gd name="T14" fmla="*/ 2486 w 107"/>
                <a:gd name="T15" fmla="*/ 214 h 43"/>
                <a:gd name="T16" fmla="*/ 2835 w 107"/>
                <a:gd name="T17" fmla="*/ 334 h 43"/>
                <a:gd name="T18" fmla="*/ 2835 w 107"/>
                <a:gd name="T19" fmla="*/ 399 h 43"/>
                <a:gd name="T20" fmla="*/ 1504 w 107"/>
                <a:gd name="T21" fmla="*/ 38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43"/>
                <a:gd name="T35" fmla="*/ 107 w 107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43">
                  <a:moveTo>
                    <a:pt x="57" y="41"/>
                  </a:moveTo>
                  <a:lnTo>
                    <a:pt x="46" y="32"/>
                  </a:lnTo>
                  <a:lnTo>
                    <a:pt x="24" y="36"/>
                  </a:lnTo>
                  <a:lnTo>
                    <a:pt x="24" y="23"/>
                  </a:lnTo>
                  <a:lnTo>
                    <a:pt x="16" y="9"/>
                  </a:lnTo>
                  <a:lnTo>
                    <a:pt x="0" y="0"/>
                  </a:lnTo>
                  <a:lnTo>
                    <a:pt x="51" y="0"/>
                  </a:lnTo>
                  <a:lnTo>
                    <a:pt x="94" y="23"/>
                  </a:lnTo>
                  <a:lnTo>
                    <a:pt x="107" y="36"/>
                  </a:lnTo>
                  <a:lnTo>
                    <a:pt x="107" y="43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28" name="Freeform 1966"/>
            <p:cNvSpPr>
              <a:spLocks/>
            </p:cNvSpPr>
            <p:nvPr/>
          </p:nvSpPr>
          <p:spPr bwMode="auto">
            <a:xfrm>
              <a:off x="2976" y="1677"/>
              <a:ext cx="129" cy="60"/>
            </a:xfrm>
            <a:custGeom>
              <a:avLst/>
              <a:gdLst>
                <a:gd name="T0" fmla="*/ 0 w 113"/>
                <a:gd name="T1" fmla="*/ 527 h 54"/>
                <a:gd name="T2" fmla="*/ 160 w 113"/>
                <a:gd name="T3" fmla="*/ 202 h 54"/>
                <a:gd name="T4" fmla="*/ 550 w 113"/>
                <a:gd name="T5" fmla="*/ 1 h 54"/>
                <a:gd name="T6" fmla="*/ 892 w 113"/>
                <a:gd name="T7" fmla="*/ 277 h 54"/>
                <a:gd name="T8" fmla="*/ 1027 w 113"/>
                <a:gd name="T9" fmla="*/ 277 h 54"/>
                <a:gd name="T10" fmla="*/ 1172 w 113"/>
                <a:gd name="T11" fmla="*/ 224 h 54"/>
                <a:gd name="T12" fmla="*/ 1172 w 113"/>
                <a:gd name="T13" fmla="*/ 1 h 54"/>
                <a:gd name="T14" fmla="*/ 1527 w 113"/>
                <a:gd name="T15" fmla="*/ 1 h 54"/>
                <a:gd name="T16" fmla="*/ 2078 w 113"/>
                <a:gd name="T17" fmla="*/ 87 h 54"/>
                <a:gd name="T18" fmla="*/ 2482 w 113"/>
                <a:gd name="T19" fmla="*/ 0 h 54"/>
                <a:gd name="T20" fmla="*/ 2725 w 113"/>
                <a:gd name="T21" fmla="*/ 1 h 54"/>
                <a:gd name="T22" fmla="*/ 3091 w 113"/>
                <a:gd name="T23" fmla="*/ 224 h 54"/>
                <a:gd name="T24" fmla="*/ 2961 w 113"/>
                <a:gd name="T25" fmla="*/ 600 h 54"/>
                <a:gd name="T26" fmla="*/ 2725 w 113"/>
                <a:gd name="T27" fmla="*/ 651 h 54"/>
                <a:gd name="T28" fmla="*/ 2174 w 113"/>
                <a:gd name="T29" fmla="*/ 744 h 54"/>
                <a:gd name="T30" fmla="*/ 1975 w 113"/>
                <a:gd name="T31" fmla="*/ 667 h 54"/>
                <a:gd name="T32" fmla="*/ 1820 w 113"/>
                <a:gd name="T33" fmla="*/ 651 h 54"/>
                <a:gd name="T34" fmla="*/ 1587 w 113"/>
                <a:gd name="T35" fmla="*/ 543 h 54"/>
                <a:gd name="T36" fmla="*/ 1027 w 113"/>
                <a:gd name="T37" fmla="*/ 474 h 54"/>
                <a:gd name="T38" fmla="*/ 628 w 113"/>
                <a:gd name="T39" fmla="*/ 474 h 54"/>
                <a:gd name="T40" fmla="*/ 0 w 113"/>
                <a:gd name="T41" fmla="*/ 527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54"/>
                <a:gd name="T65" fmla="*/ 113 w 113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54">
                  <a:moveTo>
                    <a:pt x="0" y="38"/>
                  </a:moveTo>
                  <a:lnTo>
                    <a:pt x="6" y="14"/>
                  </a:lnTo>
                  <a:lnTo>
                    <a:pt x="20" y="1"/>
                  </a:lnTo>
                  <a:lnTo>
                    <a:pt x="32" y="20"/>
                  </a:lnTo>
                  <a:lnTo>
                    <a:pt x="38" y="20"/>
                  </a:lnTo>
                  <a:lnTo>
                    <a:pt x="43" y="16"/>
                  </a:lnTo>
                  <a:lnTo>
                    <a:pt x="43" y="1"/>
                  </a:lnTo>
                  <a:lnTo>
                    <a:pt x="56" y="1"/>
                  </a:lnTo>
                  <a:lnTo>
                    <a:pt x="76" y="6"/>
                  </a:lnTo>
                  <a:lnTo>
                    <a:pt x="90" y="0"/>
                  </a:lnTo>
                  <a:lnTo>
                    <a:pt x="100" y="1"/>
                  </a:lnTo>
                  <a:lnTo>
                    <a:pt x="113" y="16"/>
                  </a:lnTo>
                  <a:lnTo>
                    <a:pt x="108" y="43"/>
                  </a:lnTo>
                  <a:lnTo>
                    <a:pt x="100" y="47"/>
                  </a:lnTo>
                  <a:lnTo>
                    <a:pt x="79" y="54"/>
                  </a:lnTo>
                  <a:lnTo>
                    <a:pt x="72" y="48"/>
                  </a:lnTo>
                  <a:lnTo>
                    <a:pt x="67" y="47"/>
                  </a:lnTo>
                  <a:lnTo>
                    <a:pt x="58" y="40"/>
                  </a:lnTo>
                  <a:lnTo>
                    <a:pt x="38" y="34"/>
                  </a:lnTo>
                  <a:lnTo>
                    <a:pt x="23" y="3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3365F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29" name="Freeform 1968"/>
            <p:cNvSpPr>
              <a:spLocks/>
            </p:cNvSpPr>
            <p:nvPr/>
          </p:nvSpPr>
          <p:spPr bwMode="auto">
            <a:xfrm>
              <a:off x="2961" y="1717"/>
              <a:ext cx="105" cy="67"/>
            </a:xfrm>
            <a:custGeom>
              <a:avLst/>
              <a:gdLst>
                <a:gd name="T0" fmla="*/ 149 w 91"/>
                <a:gd name="T1" fmla="*/ 131 h 60"/>
                <a:gd name="T2" fmla="*/ 123 w 91"/>
                <a:gd name="T3" fmla="*/ 95 h 60"/>
                <a:gd name="T4" fmla="*/ 0 w 91"/>
                <a:gd name="T5" fmla="*/ 95 h 60"/>
                <a:gd name="T6" fmla="*/ 24 w 91"/>
                <a:gd name="T7" fmla="*/ 82 h 60"/>
                <a:gd name="T8" fmla="*/ 0 w 91"/>
                <a:gd name="T9" fmla="*/ 92 h 60"/>
                <a:gd name="T10" fmla="*/ 3 w 91"/>
                <a:gd name="T11" fmla="*/ 79 h 60"/>
                <a:gd name="T12" fmla="*/ 58 w 91"/>
                <a:gd name="T13" fmla="*/ 79 h 60"/>
                <a:gd name="T14" fmla="*/ 32 w 91"/>
                <a:gd name="T15" fmla="*/ 4 h 60"/>
                <a:gd name="T16" fmla="*/ 93 w 91"/>
                <a:gd name="T17" fmla="*/ 0 h 60"/>
                <a:gd name="T18" fmla="*/ 137 w 91"/>
                <a:gd name="T19" fmla="*/ 0 h 60"/>
                <a:gd name="T20" fmla="*/ 189 w 91"/>
                <a:gd name="T21" fmla="*/ 13 h 60"/>
                <a:gd name="T22" fmla="*/ 211 w 91"/>
                <a:gd name="T23" fmla="*/ 29 h 60"/>
                <a:gd name="T24" fmla="*/ 228 w 91"/>
                <a:gd name="T25" fmla="*/ 32 h 60"/>
                <a:gd name="T26" fmla="*/ 249 w 91"/>
                <a:gd name="T27" fmla="*/ 44 h 60"/>
                <a:gd name="T28" fmla="*/ 235 w 91"/>
                <a:gd name="T29" fmla="*/ 82 h 60"/>
                <a:gd name="T30" fmla="*/ 200 w 91"/>
                <a:gd name="T31" fmla="*/ 109 h 60"/>
                <a:gd name="T32" fmla="*/ 149 w 91"/>
                <a:gd name="T33" fmla="*/ 13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0"/>
                <a:gd name="T53" fmla="*/ 91 w 9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0">
                  <a:moveTo>
                    <a:pt x="55" y="60"/>
                  </a:moveTo>
                  <a:lnTo>
                    <a:pt x="46" y="44"/>
                  </a:lnTo>
                  <a:lnTo>
                    <a:pt x="0" y="44"/>
                  </a:lnTo>
                  <a:lnTo>
                    <a:pt x="9" y="38"/>
                  </a:lnTo>
                  <a:lnTo>
                    <a:pt x="0" y="42"/>
                  </a:lnTo>
                  <a:lnTo>
                    <a:pt x="3" y="37"/>
                  </a:lnTo>
                  <a:lnTo>
                    <a:pt x="21" y="37"/>
                  </a:lnTo>
                  <a:lnTo>
                    <a:pt x="12" y="4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70" y="6"/>
                  </a:lnTo>
                  <a:lnTo>
                    <a:pt x="78" y="13"/>
                  </a:lnTo>
                  <a:lnTo>
                    <a:pt x="84" y="15"/>
                  </a:lnTo>
                  <a:lnTo>
                    <a:pt x="91" y="20"/>
                  </a:lnTo>
                  <a:lnTo>
                    <a:pt x="87" y="38"/>
                  </a:lnTo>
                  <a:lnTo>
                    <a:pt x="74" y="51"/>
                  </a:lnTo>
                  <a:lnTo>
                    <a:pt x="55" y="60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30" name="Freeform 1970"/>
            <p:cNvSpPr>
              <a:spLocks/>
            </p:cNvSpPr>
            <p:nvPr/>
          </p:nvSpPr>
          <p:spPr bwMode="auto">
            <a:xfrm>
              <a:off x="3089" y="1909"/>
              <a:ext cx="58" cy="58"/>
            </a:xfrm>
            <a:custGeom>
              <a:avLst/>
              <a:gdLst>
                <a:gd name="T0" fmla="*/ 0 w 50"/>
                <a:gd name="T1" fmla="*/ 0 h 53"/>
                <a:gd name="T2" fmla="*/ 713 w 50"/>
                <a:gd name="T3" fmla="*/ 63 h 53"/>
                <a:gd name="T4" fmla="*/ 1109 w 50"/>
                <a:gd name="T5" fmla="*/ 63 h 53"/>
                <a:gd name="T6" fmla="*/ 1492 w 50"/>
                <a:gd name="T7" fmla="*/ 186 h 53"/>
                <a:gd name="T8" fmla="*/ 1550 w 50"/>
                <a:gd name="T9" fmla="*/ 259 h 53"/>
                <a:gd name="T10" fmla="*/ 2013 w 50"/>
                <a:gd name="T11" fmla="*/ 350 h 53"/>
                <a:gd name="T12" fmla="*/ 1336 w 50"/>
                <a:gd name="T13" fmla="*/ 371 h 53"/>
                <a:gd name="T14" fmla="*/ 1109 w 50"/>
                <a:gd name="T15" fmla="*/ 419 h 53"/>
                <a:gd name="T16" fmla="*/ 935 w 50"/>
                <a:gd name="T17" fmla="*/ 502 h 53"/>
                <a:gd name="T18" fmla="*/ 713 w 50"/>
                <a:gd name="T19" fmla="*/ 223 h 53"/>
                <a:gd name="T20" fmla="*/ 695 w 50"/>
                <a:gd name="T21" fmla="*/ 223 h 53"/>
                <a:gd name="T22" fmla="*/ 0 w 50"/>
                <a:gd name="T23" fmla="*/ 0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53"/>
                <a:gd name="T38" fmla="*/ 50 w 50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53">
                  <a:moveTo>
                    <a:pt x="0" y="0"/>
                  </a:moveTo>
                  <a:lnTo>
                    <a:pt x="18" y="6"/>
                  </a:lnTo>
                  <a:lnTo>
                    <a:pt x="27" y="6"/>
                  </a:lnTo>
                  <a:lnTo>
                    <a:pt x="36" y="20"/>
                  </a:lnTo>
                  <a:lnTo>
                    <a:pt x="38" y="27"/>
                  </a:lnTo>
                  <a:lnTo>
                    <a:pt x="50" y="37"/>
                  </a:lnTo>
                  <a:lnTo>
                    <a:pt x="33" y="39"/>
                  </a:lnTo>
                  <a:lnTo>
                    <a:pt x="27" y="44"/>
                  </a:lnTo>
                  <a:lnTo>
                    <a:pt x="22" y="53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31" name="Freeform 1972"/>
            <p:cNvSpPr>
              <a:spLocks/>
            </p:cNvSpPr>
            <p:nvPr/>
          </p:nvSpPr>
          <p:spPr bwMode="auto">
            <a:xfrm>
              <a:off x="3052" y="929"/>
              <a:ext cx="2338" cy="1118"/>
            </a:xfrm>
            <a:custGeom>
              <a:avLst/>
              <a:gdLst>
                <a:gd name="T0" fmla="*/ 418 w 2046"/>
                <a:gd name="T1" fmla="*/ 834 h 1022"/>
                <a:gd name="T2" fmla="*/ 299 w 2046"/>
                <a:gd name="T3" fmla="*/ 931 h 1022"/>
                <a:gd name="T4" fmla="*/ 451 w 2046"/>
                <a:gd name="T5" fmla="*/ 762 h 1022"/>
                <a:gd name="T6" fmla="*/ 750 w 2046"/>
                <a:gd name="T7" fmla="*/ 748 h 1022"/>
                <a:gd name="T8" fmla="*/ 876 w 2046"/>
                <a:gd name="T9" fmla="*/ 735 h 1022"/>
                <a:gd name="T10" fmla="*/ 1192 w 2046"/>
                <a:gd name="T11" fmla="*/ 673 h 1022"/>
                <a:gd name="T12" fmla="*/ 1143 w 2046"/>
                <a:gd name="T13" fmla="*/ 534 h 1022"/>
                <a:gd name="T14" fmla="*/ 1343 w 2046"/>
                <a:gd name="T15" fmla="*/ 787 h 1022"/>
                <a:gd name="T16" fmla="*/ 1592 w 2046"/>
                <a:gd name="T17" fmla="*/ 717 h 1022"/>
                <a:gd name="T18" fmla="*/ 1296 w 2046"/>
                <a:gd name="T19" fmla="*/ 462 h 1022"/>
                <a:gd name="T20" fmla="*/ 1526 w 2046"/>
                <a:gd name="T21" fmla="*/ 498 h 1022"/>
                <a:gd name="T22" fmla="*/ 1627 w 2046"/>
                <a:gd name="T23" fmla="*/ 568 h 1022"/>
                <a:gd name="T24" fmla="*/ 1620 w 2046"/>
                <a:gd name="T25" fmla="*/ 382 h 1022"/>
                <a:gd name="T26" fmla="*/ 1575 w 2046"/>
                <a:gd name="T27" fmla="*/ 294 h 1022"/>
                <a:gd name="T28" fmla="*/ 1796 w 2046"/>
                <a:gd name="T29" fmla="*/ 213 h 1022"/>
                <a:gd name="T30" fmla="*/ 1867 w 2046"/>
                <a:gd name="T31" fmla="*/ 126 h 1022"/>
                <a:gd name="T32" fmla="*/ 1964 w 2046"/>
                <a:gd name="T33" fmla="*/ 96 h 1022"/>
                <a:gd name="T34" fmla="*/ 2266 w 2046"/>
                <a:gd name="T35" fmla="*/ 131 h 1022"/>
                <a:gd name="T36" fmla="*/ 2165 w 2046"/>
                <a:gd name="T37" fmla="*/ 284 h 1022"/>
                <a:gd name="T38" fmla="*/ 2295 w 2046"/>
                <a:gd name="T39" fmla="*/ 256 h 1022"/>
                <a:gd name="T40" fmla="*/ 2449 w 2046"/>
                <a:gd name="T41" fmla="*/ 240 h 1022"/>
                <a:gd name="T42" fmla="*/ 2656 w 2046"/>
                <a:gd name="T43" fmla="*/ 184 h 1022"/>
                <a:gd name="T44" fmla="*/ 2926 w 2046"/>
                <a:gd name="T45" fmla="*/ 249 h 1022"/>
                <a:gd name="T46" fmla="*/ 3219 w 2046"/>
                <a:gd name="T47" fmla="*/ 197 h 1022"/>
                <a:gd name="T48" fmla="*/ 3395 w 2046"/>
                <a:gd name="T49" fmla="*/ 96 h 1022"/>
                <a:gd name="T50" fmla="*/ 3490 w 2046"/>
                <a:gd name="T51" fmla="*/ 96 h 1022"/>
                <a:gd name="T52" fmla="*/ 4036 w 2046"/>
                <a:gd name="T53" fmla="*/ 149 h 1022"/>
                <a:gd name="T54" fmla="*/ 4287 w 2046"/>
                <a:gd name="T55" fmla="*/ 63 h 1022"/>
                <a:gd name="T56" fmla="*/ 4855 w 2046"/>
                <a:gd name="T57" fmla="*/ 51 h 1022"/>
                <a:gd name="T58" fmla="*/ 5039 w 2046"/>
                <a:gd name="T59" fmla="*/ 61 h 1022"/>
                <a:gd name="T60" fmla="*/ 5206 w 2046"/>
                <a:gd name="T61" fmla="*/ 247 h 1022"/>
                <a:gd name="T62" fmla="*/ 4935 w 2046"/>
                <a:gd name="T63" fmla="*/ 213 h 1022"/>
                <a:gd name="T64" fmla="*/ 4823 w 2046"/>
                <a:gd name="T65" fmla="*/ 284 h 1022"/>
                <a:gd name="T66" fmla="*/ 4974 w 2046"/>
                <a:gd name="T67" fmla="*/ 371 h 1022"/>
                <a:gd name="T68" fmla="*/ 4903 w 2046"/>
                <a:gd name="T69" fmla="*/ 566 h 1022"/>
                <a:gd name="T70" fmla="*/ 4759 w 2046"/>
                <a:gd name="T71" fmla="*/ 667 h 1022"/>
                <a:gd name="T72" fmla="*/ 4709 w 2046"/>
                <a:gd name="T73" fmla="*/ 851 h 1022"/>
                <a:gd name="T74" fmla="*/ 4806 w 2046"/>
                <a:gd name="T75" fmla="*/ 1050 h 1022"/>
                <a:gd name="T76" fmla="*/ 4527 w 2046"/>
                <a:gd name="T77" fmla="*/ 956 h 1022"/>
                <a:gd name="T78" fmla="*/ 4599 w 2046"/>
                <a:gd name="T79" fmla="*/ 551 h 1022"/>
                <a:gd name="T80" fmla="*/ 4490 w 2046"/>
                <a:gd name="T81" fmla="*/ 677 h 1022"/>
                <a:gd name="T82" fmla="*/ 4319 w 2046"/>
                <a:gd name="T83" fmla="*/ 837 h 1022"/>
                <a:gd name="T84" fmla="*/ 4141 w 2046"/>
                <a:gd name="T85" fmla="*/ 853 h 1022"/>
                <a:gd name="T86" fmla="*/ 3938 w 2046"/>
                <a:gd name="T87" fmla="*/ 1202 h 1022"/>
                <a:gd name="T88" fmla="*/ 4107 w 2046"/>
                <a:gd name="T89" fmla="*/ 1219 h 1022"/>
                <a:gd name="T90" fmla="*/ 3952 w 2046"/>
                <a:gd name="T91" fmla="*/ 1756 h 1022"/>
                <a:gd name="T92" fmla="*/ 3938 w 2046"/>
                <a:gd name="T93" fmla="*/ 1493 h 1022"/>
                <a:gd name="T94" fmla="*/ 3572 w 2046"/>
                <a:gd name="T95" fmla="*/ 1284 h 1022"/>
                <a:gd name="T96" fmla="*/ 3384 w 2046"/>
                <a:gd name="T97" fmla="*/ 1430 h 1022"/>
                <a:gd name="T98" fmla="*/ 2990 w 2046"/>
                <a:gd name="T99" fmla="*/ 1490 h 1022"/>
                <a:gd name="T100" fmla="*/ 2639 w 2046"/>
                <a:gd name="T101" fmla="*/ 1511 h 1022"/>
                <a:gd name="T102" fmla="*/ 2281 w 2046"/>
                <a:gd name="T103" fmla="*/ 1553 h 1022"/>
                <a:gd name="T104" fmla="*/ 1234 w 2046"/>
                <a:gd name="T105" fmla="*/ 1404 h 1022"/>
                <a:gd name="T106" fmla="*/ 814 w 2046"/>
                <a:gd name="T107" fmla="*/ 1800 h 1022"/>
                <a:gd name="T108" fmla="*/ 546 w 2046"/>
                <a:gd name="T109" fmla="*/ 1829 h 1022"/>
                <a:gd name="T110" fmla="*/ 478 w 2046"/>
                <a:gd name="T111" fmla="*/ 1618 h 1022"/>
                <a:gd name="T112" fmla="*/ 119 w 2046"/>
                <a:gd name="T113" fmla="*/ 1315 h 1022"/>
                <a:gd name="T114" fmla="*/ 82 w 2046"/>
                <a:gd name="T115" fmla="*/ 1181 h 1022"/>
                <a:gd name="T116" fmla="*/ 72 w 2046"/>
                <a:gd name="T117" fmla="*/ 956 h 1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46"/>
                <a:gd name="T178" fmla="*/ 0 h 1022"/>
                <a:gd name="T179" fmla="*/ 2046 w 2046"/>
                <a:gd name="T180" fmla="*/ 1022 h 1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46" h="1022">
                  <a:moveTo>
                    <a:pt x="14" y="394"/>
                  </a:moveTo>
                  <a:lnTo>
                    <a:pt x="19" y="394"/>
                  </a:lnTo>
                  <a:lnTo>
                    <a:pt x="26" y="394"/>
                  </a:lnTo>
                  <a:lnTo>
                    <a:pt x="23" y="392"/>
                  </a:lnTo>
                  <a:lnTo>
                    <a:pt x="49" y="392"/>
                  </a:lnTo>
                  <a:lnTo>
                    <a:pt x="41" y="394"/>
                  </a:lnTo>
                  <a:lnTo>
                    <a:pt x="55" y="397"/>
                  </a:lnTo>
                  <a:lnTo>
                    <a:pt x="55" y="406"/>
                  </a:lnTo>
                  <a:lnTo>
                    <a:pt x="56" y="399"/>
                  </a:lnTo>
                  <a:lnTo>
                    <a:pt x="80" y="399"/>
                  </a:lnTo>
                  <a:lnTo>
                    <a:pt x="140" y="422"/>
                  </a:lnTo>
                  <a:lnTo>
                    <a:pt x="164" y="444"/>
                  </a:lnTo>
                  <a:lnTo>
                    <a:pt x="149" y="464"/>
                  </a:lnTo>
                  <a:lnTo>
                    <a:pt x="130" y="473"/>
                  </a:lnTo>
                  <a:lnTo>
                    <a:pt x="49" y="450"/>
                  </a:lnTo>
                  <a:lnTo>
                    <a:pt x="89" y="482"/>
                  </a:lnTo>
                  <a:lnTo>
                    <a:pt x="87" y="496"/>
                  </a:lnTo>
                  <a:lnTo>
                    <a:pt x="94" y="520"/>
                  </a:lnTo>
                  <a:lnTo>
                    <a:pt x="130" y="534"/>
                  </a:lnTo>
                  <a:lnTo>
                    <a:pt x="139" y="531"/>
                  </a:lnTo>
                  <a:lnTo>
                    <a:pt x="132" y="520"/>
                  </a:lnTo>
                  <a:lnTo>
                    <a:pt x="124" y="516"/>
                  </a:lnTo>
                  <a:lnTo>
                    <a:pt x="111" y="506"/>
                  </a:lnTo>
                  <a:lnTo>
                    <a:pt x="117" y="496"/>
                  </a:lnTo>
                  <a:lnTo>
                    <a:pt x="135" y="506"/>
                  </a:lnTo>
                  <a:lnTo>
                    <a:pt x="135" y="510"/>
                  </a:lnTo>
                  <a:lnTo>
                    <a:pt x="167" y="510"/>
                  </a:lnTo>
                  <a:lnTo>
                    <a:pt x="153" y="484"/>
                  </a:lnTo>
                  <a:lnTo>
                    <a:pt x="162" y="473"/>
                  </a:lnTo>
                  <a:lnTo>
                    <a:pt x="176" y="459"/>
                  </a:lnTo>
                  <a:lnTo>
                    <a:pt x="192" y="459"/>
                  </a:lnTo>
                  <a:lnTo>
                    <a:pt x="204" y="468"/>
                  </a:lnTo>
                  <a:lnTo>
                    <a:pt x="204" y="446"/>
                  </a:lnTo>
                  <a:lnTo>
                    <a:pt x="192" y="437"/>
                  </a:lnTo>
                  <a:lnTo>
                    <a:pt x="190" y="411"/>
                  </a:lnTo>
                  <a:lnTo>
                    <a:pt x="178" y="406"/>
                  </a:lnTo>
                  <a:lnTo>
                    <a:pt x="214" y="408"/>
                  </a:lnTo>
                  <a:lnTo>
                    <a:pt x="224" y="420"/>
                  </a:lnTo>
                  <a:lnTo>
                    <a:pt x="207" y="426"/>
                  </a:lnTo>
                  <a:lnTo>
                    <a:pt x="207" y="431"/>
                  </a:lnTo>
                  <a:lnTo>
                    <a:pt x="228" y="446"/>
                  </a:lnTo>
                  <a:lnTo>
                    <a:pt x="242" y="440"/>
                  </a:lnTo>
                  <a:lnTo>
                    <a:pt x="242" y="426"/>
                  </a:lnTo>
                  <a:lnTo>
                    <a:pt x="253" y="422"/>
                  </a:lnTo>
                  <a:lnTo>
                    <a:pt x="248" y="417"/>
                  </a:lnTo>
                  <a:lnTo>
                    <a:pt x="285" y="397"/>
                  </a:lnTo>
                  <a:lnTo>
                    <a:pt x="290" y="406"/>
                  </a:lnTo>
                  <a:lnTo>
                    <a:pt x="294" y="399"/>
                  </a:lnTo>
                  <a:lnTo>
                    <a:pt x="288" y="397"/>
                  </a:lnTo>
                  <a:lnTo>
                    <a:pt x="305" y="385"/>
                  </a:lnTo>
                  <a:lnTo>
                    <a:pt x="312" y="385"/>
                  </a:lnTo>
                  <a:lnTo>
                    <a:pt x="303" y="388"/>
                  </a:lnTo>
                  <a:lnTo>
                    <a:pt x="308" y="399"/>
                  </a:lnTo>
                  <a:lnTo>
                    <a:pt x="303" y="408"/>
                  </a:lnTo>
                  <a:lnTo>
                    <a:pt x="305" y="411"/>
                  </a:lnTo>
                  <a:lnTo>
                    <a:pt x="317" y="403"/>
                  </a:lnTo>
                  <a:lnTo>
                    <a:pt x="323" y="406"/>
                  </a:lnTo>
                  <a:lnTo>
                    <a:pt x="323" y="394"/>
                  </a:lnTo>
                  <a:lnTo>
                    <a:pt x="331" y="392"/>
                  </a:lnTo>
                  <a:lnTo>
                    <a:pt x="345" y="392"/>
                  </a:lnTo>
                  <a:lnTo>
                    <a:pt x="369" y="379"/>
                  </a:lnTo>
                  <a:lnTo>
                    <a:pt x="374" y="394"/>
                  </a:lnTo>
                  <a:lnTo>
                    <a:pt x="379" y="394"/>
                  </a:lnTo>
                  <a:lnTo>
                    <a:pt x="379" y="385"/>
                  </a:lnTo>
                  <a:lnTo>
                    <a:pt x="388" y="379"/>
                  </a:lnTo>
                  <a:lnTo>
                    <a:pt x="374" y="361"/>
                  </a:lnTo>
                  <a:lnTo>
                    <a:pt x="378" y="356"/>
                  </a:lnTo>
                  <a:lnTo>
                    <a:pt x="431" y="361"/>
                  </a:lnTo>
                  <a:lnTo>
                    <a:pt x="467" y="370"/>
                  </a:lnTo>
                  <a:lnTo>
                    <a:pt x="486" y="385"/>
                  </a:lnTo>
                  <a:lnTo>
                    <a:pt x="490" y="364"/>
                  </a:lnTo>
                  <a:lnTo>
                    <a:pt x="469" y="359"/>
                  </a:lnTo>
                  <a:lnTo>
                    <a:pt x="469" y="350"/>
                  </a:lnTo>
                  <a:lnTo>
                    <a:pt x="453" y="350"/>
                  </a:lnTo>
                  <a:lnTo>
                    <a:pt x="449" y="341"/>
                  </a:lnTo>
                  <a:lnTo>
                    <a:pt x="453" y="341"/>
                  </a:lnTo>
                  <a:lnTo>
                    <a:pt x="454" y="339"/>
                  </a:lnTo>
                  <a:lnTo>
                    <a:pt x="447" y="318"/>
                  </a:lnTo>
                  <a:lnTo>
                    <a:pt x="440" y="323"/>
                  </a:lnTo>
                  <a:lnTo>
                    <a:pt x="440" y="312"/>
                  </a:lnTo>
                  <a:lnTo>
                    <a:pt x="435" y="316"/>
                  </a:lnTo>
                  <a:lnTo>
                    <a:pt x="439" y="307"/>
                  </a:lnTo>
                  <a:lnTo>
                    <a:pt x="447" y="302"/>
                  </a:lnTo>
                  <a:lnTo>
                    <a:pt x="449" y="285"/>
                  </a:lnTo>
                  <a:lnTo>
                    <a:pt x="444" y="256"/>
                  </a:lnTo>
                  <a:lnTo>
                    <a:pt x="486" y="256"/>
                  </a:lnTo>
                  <a:lnTo>
                    <a:pt x="492" y="271"/>
                  </a:lnTo>
                  <a:lnTo>
                    <a:pt x="492" y="292"/>
                  </a:lnTo>
                  <a:lnTo>
                    <a:pt x="509" y="309"/>
                  </a:lnTo>
                  <a:lnTo>
                    <a:pt x="533" y="361"/>
                  </a:lnTo>
                  <a:lnTo>
                    <a:pt x="551" y="368"/>
                  </a:lnTo>
                  <a:lnTo>
                    <a:pt x="544" y="374"/>
                  </a:lnTo>
                  <a:lnTo>
                    <a:pt x="551" y="388"/>
                  </a:lnTo>
                  <a:lnTo>
                    <a:pt x="538" y="408"/>
                  </a:lnTo>
                  <a:lnTo>
                    <a:pt x="542" y="415"/>
                  </a:lnTo>
                  <a:lnTo>
                    <a:pt x="529" y="420"/>
                  </a:lnTo>
                  <a:lnTo>
                    <a:pt x="519" y="411"/>
                  </a:lnTo>
                  <a:lnTo>
                    <a:pt x="504" y="417"/>
                  </a:lnTo>
                  <a:lnTo>
                    <a:pt x="528" y="426"/>
                  </a:lnTo>
                  <a:lnTo>
                    <a:pt x="556" y="422"/>
                  </a:lnTo>
                  <a:lnTo>
                    <a:pt x="553" y="415"/>
                  </a:lnTo>
                  <a:lnTo>
                    <a:pt x="567" y="403"/>
                  </a:lnTo>
                  <a:lnTo>
                    <a:pt x="570" y="385"/>
                  </a:lnTo>
                  <a:lnTo>
                    <a:pt x="556" y="361"/>
                  </a:lnTo>
                  <a:lnTo>
                    <a:pt x="579" y="350"/>
                  </a:lnTo>
                  <a:lnTo>
                    <a:pt x="594" y="359"/>
                  </a:lnTo>
                  <a:lnTo>
                    <a:pt x="599" y="379"/>
                  </a:lnTo>
                  <a:lnTo>
                    <a:pt x="626" y="383"/>
                  </a:lnTo>
                  <a:lnTo>
                    <a:pt x="605" y="379"/>
                  </a:lnTo>
                  <a:lnTo>
                    <a:pt x="602" y="368"/>
                  </a:lnTo>
                  <a:lnTo>
                    <a:pt x="605" y="364"/>
                  </a:lnTo>
                  <a:lnTo>
                    <a:pt x="594" y="350"/>
                  </a:lnTo>
                  <a:lnTo>
                    <a:pt x="565" y="344"/>
                  </a:lnTo>
                  <a:lnTo>
                    <a:pt x="544" y="354"/>
                  </a:lnTo>
                  <a:lnTo>
                    <a:pt x="533" y="332"/>
                  </a:lnTo>
                  <a:lnTo>
                    <a:pt x="529" y="307"/>
                  </a:lnTo>
                  <a:lnTo>
                    <a:pt x="506" y="292"/>
                  </a:lnTo>
                  <a:lnTo>
                    <a:pt x="506" y="280"/>
                  </a:lnTo>
                  <a:lnTo>
                    <a:pt x="515" y="274"/>
                  </a:lnTo>
                  <a:lnTo>
                    <a:pt x="509" y="247"/>
                  </a:lnTo>
                  <a:lnTo>
                    <a:pt x="528" y="265"/>
                  </a:lnTo>
                  <a:lnTo>
                    <a:pt x="528" y="278"/>
                  </a:lnTo>
                  <a:lnTo>
                    <a:pt x="533" y="289"/>
                  </a:lnTo>
                  <a:lnTo>
                    <a:pt x="544" y="292"/>
                  </a:lnTo>
                  <a:lnTo>
                    <a:pt x="585" y="298"/>
                  </a:lnTo>
                  <a:lnTo>
                    <a:pt x="536" y="274"/>
                  </a:lnTo>
                  <a:lnTo>
                    <a:pt x="538" y="269"/>
                  </a:lnTo>
                  <a:lnTo>
                    <a:pt x="562" y="269"/>
                  </a:lnTo>
                  <a:lnTo>
                    <a:pt x="551" y="265"/>
                  </a:lnTo>
                  <a:lnTo>
                    <a:pt x="556" y="256"/>
                  </a:lnTo>
                  <a:lnTo>
                    <a:pt x="567" y="254"/>
                  </a:lnTo>
                  <a:lnTo>
                    <a:pt x="599" y="265"/>
                  </a:lnTo>
                  <a:lnTo>
                    <a:pt x="622" y="265"/>
                  </a:lnTo>
                  <a:lnTo>
                    <a:pt x="622" y="274"/>
                  </a:lnTo>
                  <a:lnTo>
                    <a:pt x="617" y="278"/>
                  </a:lnTo>
                  <a:lnTo>
                    <a:pt x="619" y="285"/>
                  </a:lnTo>
                  <a:lnTo>
                    <a:pt x="627" y="294"/>
                  </a:lnTo>
                  <a:lnTo>
                    <a:pt x="627" y="289"/>
                  </a:lnTo>
                  <a:lnTo>
                    <a:pt x="636" y="309"/>
                  </a:lnTo>
                  <a:lnTo>
                    <a:pt x="649" y="312"/>
                  </a:lnTo>
                  <a:lnTo>
                    <a:pt x="665" y="318"/>
                  </a:lnTo>
                  <a:lnTo>
                    <a:pt x="672" y="312"/>
                  </a:lnTo>
                  <a:lnTo>
                    <a:pt x="649" y="309"/>
                  </a:lnTo>
                  <a:lnTo>
                    <a:pt x="640" y="303"/>
                  </a:lnTo>
                  <a:lnTo>
                    <a:pt x="646" y="294"/>
                  </a:lnTo>
                  <a:lnTo>
                    <a:pt x="627" y="280"/>
                  </a:lnTo>
                  <a:lnTo>
                    <a:pt x="622" y="264"/>
                  </a:lnTo>
                  <a:lnTo>
                    <a:pt x="612" y="260"/>
                  </a:lnTo>
                  <a:lnTo>
                    <a:pt x="602" y="251"/>
                  </a:lnTo>
                  <a:lnTo>
                    <a:pt x="581" y="247"/>
                  </a:lnTo>
                  <a:lnTo>
                    <a:pt x="567" y="233"/>
                  </a:lnTo>
                  <a:lnTo>
                    <a:pt x="562" y="218"/>
                  </a:lnTo>
                  <a:lnTo>
                    <a:pt x="627" y="198"/>
                  </a:lnTo>
                  <a:lnTo>
                    <a:pt x="631" y="202"/>
                  </a:lnTo>
                  <a:lnTo>
                    <a:pt x="627" y="208"/>
                  </a:lnTo>
                  <a:lnTo>
                    <a:pt x="636" y="204"/>
                  </a:lnTo>
                  <a:lnTo>
                    <a:pt x="626" y="190"/>
                  </a:lnTo>
                  <a:lnTo>
                    <a:pt x="636" y="193"/>
                  </a:lnTo>
                  <a:lnTo>
                    <a:pt x="635" y="190"/>
                  </a:lnTo>
                  <a:lnTo>
                    <a:pt x="608" y="184"/>
                  </a:lnTo>
                  <a:lnTo>
                    <a:pt x="619" y="179"/>
                  </a:lnTo>
                  <a:lnTo>
                    <a:pt x="605" y="175"/>
                  </a:lnTo>
                  <a:lnTo>
                    <a:pt x="605" y="170"/>
                  </a:lnTo>
                  <a:lnTo>
                    <a:pt x="612" y="170"/>
                  </a:lnTo>
                  <a:lnTo>
                    <a:pt x="613" y="160"/>
                  </a:lnTo>
                  <a:lnTo>
                    <a:pt x="619" y="160"/>
                  </a:lnTo>
                  <a:lnTo>
                    <a:pt x="605" y="157"/>
                  </a:lnTo>
                  <a:lnTo>
                    <a:pt x="619" y="157"/>
                  </a:lnTo>
                  <a:lnTo>
                    <a:pt x="622" y="137"/>
                  </a:lnTo>
                  <a:lnTo>
                    <a:pt x="626" y="142"/>
                  </a:lnTo>
                  <a:lnTo>
                    <a:pt x="635" y="133"/>
                  </a:lnTo>
                  <a:lnTo>
                    <a:pt x="654" y="132"/>
                  </a:lnTo>
                  <a:lnTo>
                    <a:pt x="654" y="126"/>
                  </a:lnTo>
                  <a:lnTo>
                    <a:pt x="674" y="118"/>
                  </a:lnTo>
                  <a:lnTo>
                    <a:pt x="660" y="113"/>
                  </a:lnTo>
                  <a:lnTo>
                    <a:pt x="677" y="108"/>
                  </a:lnTo>
                  <a:lnTo>
                    <a:pt x="695" y="105"/>
                  </a:lnTo>
                  <a:lnTo>
                    <a:pt x="695" y="113"/>
                  </a:lnTo>
                  <a:lnTo>
                    <a:pt x="706" y="108"/>
                  </a:lnTo>
                  <a:lnTo>
                    <a:pt x="706" y="113"/>
                  </a:lnTo>
                  <a:lnTo>
                    <a:pt x="711" y="105"/>
                  </a:lnTo>
                  <a:lnTo>
                    <a:pt x="715" y="105"/>
                  </a:lnTo>
                  <a:lnTo>
                    <a:pt x="717" y="88"/>
                  </a:lnTo>
                  <a:lnTo>
                    <a:pt x="720" y="96"/>
                  </a:lnTo>
                  <a:lnTo>
                    <a:pt x="729" y="94"/>
                  </a:lnTo>
                  <a:lnTo>
                    <a:pt x="706" y="76"/>
                  </a:lnTo>
                  <a:lnTo>
                    <a:pt x="720" y="79"/>
                  </a:lnTo>
                  <a:lnTo>
                    <a:pt x="733" y="72"/>
                  </a:lnTo>
                  <a:lnTo>
                    <a:pt x="753" y="76"/>
                  </a:lnTo>
                  <a:lnTo>
                    <a:pt x="753" y="61"/>
                  </a:lnTo>
                  <a:lnTo>
                    <a:pt x="740" y="70"/>
                  </a:lnTo>
                  <a:lnTo>
                    <a:pt x="733" y="67"/>
                  </a:lnTo>
                  <a:lnTo>
                    <a:pt x="720" y="56"/>
                  </a:lnTo>
                  <a:lnTo>
                    <a:pt x="717" y="23"/>
                  </a:lnTo>
                  <a:lnTo>
                    <a:pt x="724" y="18"/>
                  </a:lnTo>
                  <a:lnTo>
                    <a:pt x="738" y="20"/>
                  </a:lnTo>
                  <a:lnTo>
                    <a:pt x="743" y="29"/>
                  </a:lnTo>
                  <a:lnTo>
                    <a:pt x="735" y="38"/>
                  </a:lnTo>
                  <a:lnTo>
                    <a:pt x="747" y="42"/>
                  </a:lnTo>
                  <a:lnTo>
                    <a:pt x="749" y="38"/>
                  </a:lnTo>
                  <a:lnTo>
                    <a:pt x="754" y="42"/>
                  </a:lnTo>
                  <a:lnTo>
                    <a:pt x="757" y="51"/>
                  </a:lnTo>
                  <a:lnTo>
                    <a:pt x="763" y="43"/>
                  </a:lnTo>
                  <a:lnTo>
                    <a:pt x="772" y="51"/>
                  </a:lnTo>
                  <a:lnTo>
                    <a:pt x="776" y="67"/>
                  </a:lnTo>
                  <a:lnTo>
                    <a:pt x="784" y="61"/>
                  </a:lnTo>
                  <a:lnTo>
                    <a:pt x="781" y="52"/>
                  </a:lnTo>
                  <a:lnTo>
                    <a:pt x="804" y="43"/>
                  </a:lnTo>
                  <a:lnTo>
                    <a:pt x="813" y="51"/>
                  </a:lnTo>
                  <a:lnTo>
                    <a:pt x="813" y="43"/>
                  </a:lnTo>
                  <a:lnTo>
                    <a:pt x="833" y="38"/>
                  </a:lnTo>
                  <a:lnTo>
                    <a:pt x="865" y="47"/>
                  </a:lnTo>
                  <a:lnTo>
                    <a:pt x="870" y="52"/>
                  </a:lnTo>
                  <a:lnTo>
                    <a:pt x="870" y="47"/>
                  </a:lnTo>
                  <a:lnTo>
                    <a:pt x="888" y="56"/>
                  </a:lnTo>
                  <a:lnTo>
                    <a:pt x="890" y="70"/>
                  </a:lnTo>
                  <a:lnTo>
                    <a:pt x="874" y="65"/>
                  </a:lnTo>
                  <a:lnTo>
                    <a:pt x="883" y="76"/>
                  </a:lnTo>
                  <a:lnTo>
                    <a:pt x="888" y="72"/>
                  </a:lnTo>
                  <a:lnTo>
                    <a:pt x="898" y="79"/>
                  </a:lnTo>
                  <a:lnTo>
                    <a:pt x="897" y="99"/>
                  </a:lnTo>
                  <a:lnTo>
                    <a:pt x="898" y="103"/>
                  </a:lnTo>
                  <a:lnTo>
                    <a:pt x="890" y="105"/>
                  </a:lnTo>
                  <a:lnTo>
                    <a:pt x="888" y="119"/>
                  </a:lnTo>
                  <a:lnTo>
                    <a:pt x="874" y="123"/>
                  </a:lnTo>
                  <a:lnTo>
                    <a:pt x="883" y="126"/>
                  </a:lnTo>
                  <a:lnTo>
                    <a:pt x="860" y="152"/>
                  </a:lnTo>
                  <a:lnTo>
                    <a:pt x="851" y="152"/>
                  </a:lnTo>
                  <a:lnTo>
                    <a:pt x="852" y="155"/>
                  </a:lnTo>
                  <a:lnTo>
                    <a:pt x="851" y="180"/>
                  </a:lnTo>
                  <a:lnTo>
                    <a:pt x="867" y="175"/>
                  </a:lnTo>
                  <a:lnTo>
                    <a:pt x="860" y="172"/>
                  </a:lnTo>
                  <a:lnTo>
                    <a:pt x="874" y="160"/>
                  </a:lnTo>
                  <a:lnTo>
                    <a:pt x="876" y="164"/>
                  </a:lnTo>
                  <a:lnTo>
                    <a:pt x="876" y="157"/>
                  </a:lnTo>
                  <a:lnTo>
                    <a:pt x="890" y="155"/>
                  </a:lnTo>
                  <a:lnTo>
                    <a:pt x="888" y="148"/>
                  </a:lnTo>
                  <a:lnTo>
                    <a:pt x="902" y="152"/>
                  </a:lnTo>
                  <a:lnTo>
                    <a:pt x="917" y="137"/>
                  </a:lnTo>
                  <a:lnTo>
                    <a:pt x="902" y="137"/>
                  </a:lnTo>
                  <a:lnTo>
                    <a:pt x="890" y="142"/>
                  </a:lnTo>
                  <a:lnTo>
                    <a:pt x="888" y="137"/>
                  </a:lnTo>
                  <a:lnTo>
                    <a:pt x="890" y="128"/>
                  </a:lnTo>
                  <a:lnTo>
                    <a:pt x="917" y="126"/>
                  </a:lnTo>
                  <a:lnTo>
                    <a:pt x="917" y="132"/>
                  </a:lnTo>
                  <a:lnTo>
                    <a:pt x="931" y="132"/>
                  </a:lnTo>
                  <a:lnTo>
                    <a:pt x="931" y="126"/>
                  </a:lnTo>
                  <a:lnTo>
                    <a:pt x="941" y="132"/>
                  </a:lnTo>
                  <a:lnTo>
                    <a:pt x="954" y="148"/>
                  </a:lnTo>
                  <a:lnTo>
                    <a:pt x="959" y="141"/>
                  </a:lnTo>
                  <a:lnTo>
                    <a:pt x="949" y="133"/>
                  </a:lnTo>
                  <a:lnTo>
                    <a:pt x="963" y="128"/>
                  </a:lnTo>
                  <a:lnTo>
                    <a:pt x="1000" y="119"/>
                  </a:lnTo>
                  <a:lnTo>
                    <a:pt x="1002" y="123"/>
                  </a:lnTo>
                  <a:lnTo>
                    <a:pt x="997" y="126"/>
                  </a:lnTo>
                  <a:lnTo>
                    <a:pt x="1000" y="132"/>
                  </a:lnTo>
                  <a:lnTo>
                    <a:pt x="1024" y="132"/>
                  </a:lnTo>
                  <a:lnTo>
                    <a:pt x="1020" y="128"/>
                  </a:lnTo>
                  <a:lnTo>
                    <a:pt x="1029" y="126"/>
                  </a:lnTo>
                  <a:lnTo>
                    <a:pt x="1047" y="123"/>
                  </a:lnTo>
                  <a:lnTo>
                    <a:pt x="1058" y="110"/>
                  </a:lnTo>
                  <a:lnTo>
                    <a:pt x="1038" y="105"/>
                  </a:lnTo>
                  <a:lnTo>
                    <a:pt x="1038" y="96"/>
                  </a:lnTo>
                  <a:lnTo>
                    <a:pt x="1044" y="99"/>
                  </a:lnTo>
                  <a:lnTo>
                    <a:pt x="1044" y="94"/>
                  </a:lnTo>
                  <a:lnTo>
                    <a:pt x="1052" y="88"/>
                  </a:lnTo>
                  <a:lnTo>
                    <a:pt x="1067" y="94"/>
                  </a:lnTo>
                  <a:lnTo>
                    <a:pt x="1118" y="91"/>
                  </a:lnTo>
                  <a:lnTo>
                    <a:pt x="1122" y="96"/>
                  </a:lnTo>
                  <a:lnTo>
                    <a:pt x="1113" y="103"/>
                  </a:lnTo>
                  <a:lnTo>
                    <a:pt x="1115" y="108"/>
                  </a:lnTo>
                  <a:lnTo>
                    <a:pt x="1104" y="123"/>
                  </a:lnTo>
                  <a:lnTo>
                    <a:pt x="1115" y="133"/>
                  </a:lnTo>
                  <a:lnTo>
                    <a:pt x="1122" y="133"/>
                  </a:lnTo>
                  <a:lnTo>
                    <a:pt x="1113" y="123"/>
                  </a:lnTo>
                  <a:lnTo>
                    <a:pt x="1150" y="133"/>
                  </a:lnTo>
                  <a:lnTo>
                    <a:pt x="1150" y="126"/>
                  </a:lnTo>
                  <a:lnTo>
                    <a:pt x="1161" y="132"/>
                  </a:lnTo>
                  <a:lnTo>
                    <a:pt x="1155" y="137"/>
                  </a:lnTo>
                  <a:lnTo>
                    <a:pt x="1202" y="155"/>
                  </a:lnTo>
                  <a:lnTo>
                    <a:pt x="1205" y="152"/>
                  </a:lnTo>
                  <a:lnTo>
                    <a:pt x="1202" y="133"/>
                  </a:lnTo>
                  <a:lnTo>
                    <a:pt x="1189" y="113"/>
                  </a:lnTo>
                  <a:lnTo>
                    <a:pt x="1216" y="126"/>
                  </a:lnTo>
                  <a:lnTo>
                    <a:pt x="1227" y="123"/>
                  </a:lnTo>
                  <a:lnTo>
                    <a:pt x="1236" y="110"/>
                  </a:lnTo>
                  <a:lnTo>
                    <a:pt x="1272" y="118"/>
                  </a:lnTo>
                  <a:lnTo>
                    <a:pt x="1265" y="105"/>
                  </a:lnTo>
                  <a:lnTo>
                    <a:pt x="1268" y="99"/>
                  </a:lnTo>
                  <a:lnTo>
                    <a:pt x="1280" y="105"/>
                  </a:lnTo>
                  <a:lnTo>
                    <a:pt x="1286" y="96"/>
                  </a:lnTo>
                  <a:lnTo>
                    <a:pt x="1268" y="91"/>
                  </a:lnTo>
                  <a:lnTo>
                    <a:pt x="1272" y="88"/>
                  </a:lnTo>
                  <a:lnTo>
                    <a:pt x="1265" y="81"/>
                  </a:lnTo>
                  <a:lnTo>
                    <a:pt x="1259" y="85"/>
                  </a:lnTo>
                  <a:lnTo>
                    <a:pt x="1254" y="76"/>
                  </a:lnTo>
                  <a:lnTo>
                    <a:pt x="1268" y="70"/>
                  </a:lnTo>
                  <a:lnTo>
                    <a:pt x="1254" y="58"/>
                  </a:lnTo>
                  <a:lnTo>
                    <a:pt x="1254" y="56"/>
                  </a:lnTo>
                  <a:lnTo>
                    <a:pt x="1334" y="51"/>
                  </a:lnTo>
                  <a:lnTo>
                    <a:pt x="1341" y="56"/>
                  </a:lnTo>
                  <a:lnTo>
                    <a:pt x="1323" y="52"/>
                  </a:lnTo>
                  <a:lnTo>
                    <a:pt x="1320" y="65"/>
                  </a:lnTo>
                  <a:lnTo>
                    <a:pt x="1332" y="58"/>
                  </a:lnTo>
                  <a:lnTo>
                    <a:pt x="1337" y="65"/>
                  </a:lnTo>
                  <a:lnTo>
                    <a:pt x="1329" y="67"/>
                  </a:lnTo>
                  <a:lnTo>
                    <a:pt x="1341" y="76"/>
                  </a:lnTo>
                  <a:lnTo>
                    <a:pt x="1343" y="47"/>
                  </a:lnTo>
                  <a:lnTo>
                    <a:pt x="1375" y="43"/>
                  </a:lnTo>
                  <a:lnTo>
                    <a:pt x="1386" y="51"/>
                  </a:lnTo>
                  <a:lnTo>
                    <a:pt x="1386" y="52"/>
                  </a:lnTo>
                  <a:lnTo>
                    <a:pt x="1371" y="51"/>
                  </a:lnTo>
                  <a:lnTo>
                    <a:pt x="1375" y="56"/>
                  </a:lnTo>
                  <a:lnTo>
                    <a:pt x="1407" y="61"/>
                  </a:lnTo>
                  <a:lnTo>
                    <a:pt x="1409" y="70"/>
                  </a:lnTo>
                  <a:lnTo>
                    <a:pt x="1413" y="61"/>
                  </a:lnTo>
                  <a:lnTo>
                    <a:pt x="1437" y="67"/>
                  </a:lnTo>
                  <a:lnTo>
                    <a:pt x="1432" y="70"/>
                  </a:lnTo>
                  <a:lnTo>
                    <a:pt x="1450" y="72"/>
                  </a:lnTo>
                  <a:lnTo>
                    <a:pt x="1484" y="47"/>
                  </a:lnTo>
                  <a:lnTo>
                    <a:pt x="1512" y="43"/>
                  </a:lnTo>
                  <a:lnTo>
                    <a:pt x="1543" y="51"/>
                  </a:lnTo>
                  <a:lnTo>
                    <a:pt x="1562" y="72"/>
                  </a:lnTo>
                  <a:lnTo>
                    <a:pt x="1586" y="79"/>
                  </a:lnTo>
                  <a:lnTo>
                    <a:pt x="1586" y="70"/>
                  </a:lnTo>
                  <a:lnTo>
                    <a:pt x="1595" y="79"/>
                  </a:lnTo>
                  <a:lnTo>
                    <a:pt x="1595" y="67"/>
                  </a:lnTo>
                  <a:lnTo>
                    <a:pt x="1614" y="56"/>
                  </a:lnTo>
                  <a:lnTo>
                    <a:pt x="1628" y="58"/>
                  </a:lnTo>
                  <a:lnTo>
                    <a:pt x="1652" y="52"/>
                  </a:lnTo>
                  <a:lnTo>
                    <a:pt x="1655" y="42"/>
                  </a:lnTo>
                  <a:lnTo>
                    <a:pt x="1678" y="52"/>
                  </a:lnTo>
                  <a:lnTo>
                    <a:pt x="1718" y="58"/>
                  </a:lnTo>
                  <a:lnTo>
                    <a:pt x="1708" y="43"/>
                  </a:lnTo>
                  <a:lnTo>
                    <a:pt x="1694" y="33"/>
                  </a:lnTo>
                  <a:lnTo>
                    <a:pt x="1685" y="34"/>
                  </a:lnTo>
                  <a:lnTo>
                    <a:pt x="1685" y="27"/>
                  </a:lnTo>
                  <a:lnTo>
                    <a:pt x="1675" y="14"/>
                  </a:lnTo>
                  <a:lnTo>
                    <a:pt x="1716" y="14"/>
                  </a:lnTo>
                  <a:lnTo>
                    <a:pt x="1741" y="0"/>
                  </a:lnTo>
                  <a:lnTo>
                    <a:pt x="1750" y="3"/>
                  </a:lnTo>
                  <a:lnTo>
                    <a:pt x="1746" y="0"/>
                  </a:lnTo>
                  <a:lnTo>
                    <a:pt x="1821" y="9"/>
                  </a:lnTo>
                  <a:lnTo>
                    <a:pt x="1825" y="3"/>
                  </a:lnTo>
                  <a:lnTo>
                    <a:pt x="1851" y="14"/>
                  </a:lnTo>
                  <a:lnTo>
                    <a:pt x="1896" y="23"/>
                  </a:lnTo>
                  <a:lnTo>
                    <a:pt x="1910" y="33"/>
                  </a:lnTo>
                  <a:lnTo>
                    <a:pt x="1909" y="27"/>
                  </a:lnTo>
                  <a:lnTo>
                    <a:pt x="1932" y="34"/>
                  </a:lnTo>
                  <a:lnTo>
                    <a:pt x="1951" y="56"/>
                  </a:lnTo>
                  <a:lnTo>
                    <a:pt x="1969" y="65"/>
                  </a:lnTo>
                  <a:lnTo>
                    <a:pt x="1969" y="58"/>
                  </a:lnTo>
                  <a:lnTo>
                    <a:pt x="1975" y="67"/>
                  </a:lnTo>
                  <a:lnTo>
                    <a:pt x="1969" y="52"/>
                  </a:lnTo>
                  <a:lnTo>
                    <a:pt x="1946" y="38"/>
                  </a:lnTo>
                  <a:lnTo>
                    <a:pt x="1955" y="38"/>
                  </a:lnTo>
                  <a:lnTo>
                    <a:pt x="1966" y="42"/>
                  </a:lnTo>
                  <a:lnTo>
                    <a:pt x="1971" y="38"/>
                  </a:lnTo>
                  <a:lnTo>
                    <a:pt x="1966" y="34"/>
                  </a:lnTo>
                  <a:lnTo>
                    <a:pt x="1980" y="33"/>
                  </a:lnTo>
                  <a:lnTo>
                    <a:pt x="2032" y="51"/>
                  </a:lnTo>
                  <a:lnTo>
                    <a:pt x="2026" y="65"/>
                  </a:lnTo>
                  <a:lnTo>
                    <a:pt x="2035" y="76"/>
                  </a:lnTo>
                  <a:lnTo>
                    <a:pt x="2015" y="67"/>
                  </a:lnTo>
                  <a:lnTo>
                    <a:pt x="2032" y="85"/>
                  </a:lnTo>
                  <a:lnTo>
                    <a:pt x="2003" y="81"/>
                  </a:lnTo>
                  <a:lnTo>
                    <a:pt x="2017" y="88"/>
                  </a:lnTo>
                  <a:lnTo>
                    <a:pt x="2021" y="94"/>
                  </a:lnTo>
                  <a:lnTo>
                    <a:pt x="2017" y="99"/>
                  </a:lnTo>
                  <a:lnTo>
                    <a:pt x="2030" y="105"/>
                  </a:lnTo>
                  <a:lnTo>
                    <a:pt x="2025" y="119"/>
                  </a:lnTo>
                  <a:lnTo>
                    <a:pt x="2046" y="132"/>
                  </a:lnTo>
                  <a:lnTo>
                    <a:pt x="2039" y="128"/>
                  </a:lnTo>
                  <a:lnTo>
                    <a:pt x="2040" y="141"/>
                  </a:lnTo>
                  <a:lnTo>
                    <a:pt x="2026" y="128"/>
                  </a:lnTo>
                  <a:lnTo>
                    <a:pt x="2032" y="141"/>
                  </a:lnTo>
                  <a:lnTo>
                    <a:pt x="2003" y="123"/>
                  </a:lnTo>
                  <a:lnTo>
                    <a:pt x="2001" y="128"/>
                  </a:lnTo>
                  <a:lnTo>
                    <a:pt x="1987" y="123"/>
                  </a:lnTo>
                  <a:lnTo>
                    <a:pt x="1971" y="105"/>
                  </a:lnTo>
                  <a:lnTo>
                    <a:pt x="1957" y="105"/>
                  </a:lnTo>
                  <a:lnTo>
                    <a:pt x="1955" y="99"/>
                  </a:lnTo>
                  <a:lnTo>
                    <a:pt x="1955" y="110"/>
                  </a:lnTo>
                  <a:lnTo>
                    <a:pt x="1940" y="113"/>
                  </a:lnTo>
                  <a:lnTo>
                    <a:pt x="1923" y="99"/>
                  </a:lnTo>
                  <a:lnTo>
                    <a:pt x="1914" y="79"/>
                  </a:lnTo>
                  <a:lnTo>
                    <a:pt x="1918" y="91"/>
                  </a:lnTo>
                  <a:lnTo>
                    <a:pt x="1909" y="85"/>
                  </a:lnTo>
                  <a:lnTo>
                    <a:pt x="1910" y="91"/>
                  </a:lnTo>
                  <a:lnTo>
                    <a:pt x="1909" y="94"/>
                  </a:lnTo>
                  <a:lnTo>
                    <a:pt x="1932" y="119"/>
                  </a:lnTo>
                  <a:lnTo>
                    <a:pt x="1934" y="152"/>
                  </a:lnTo>
                  <a:lnTo>
                    <a:pt x="1932" y="164"/>
                  </a:lnTo>
                  <a:lnTo>
                    <a:pt x="1928" y="160"/>
                  </a:lnTo>
                  <a:lnTo>
                    <a:pt x="1919" y="164"/>
                  </a:lnTo>
                  <a:lnTo>
                    <a:pt x="1896" y="152"/>
                  </a:lnTo>
                  <a:lnTo>
                    <a:pt x="1891" y="157"/>
                  </a:lnTo>
                  <a:lnTo>
                    <a:pt x="1903" y="155"/>
                  </a:lnTo>
                  <a:lnTo>
                    <a:pt x="1905" y="160"/>
                  </a:lnTo>
                  <a:lnTo>
                    <a:pt x="1895" y="160"/>
                  </a:lnTo>
                  <a:lnTo>
                    <a:pt x="1899" y="179"/>
                  </a:lnTo>
                  <a:lnTo>
                    <a:pt x="1909" y="164"/>
                  </a:lnTo>
                  <a:lnTo>
                    <a:pt x="1926" y="179"/>
                  </a:lnTo>
                  <a:lnTo>
                    <a:pt x="1932" y="172"/>
                  </a:lnTo>
                  <a:lnTo>
                    <a:pt x="1940" y="180"/>
                  </a:lnTo>
                  <a:lnTo>
                    <a:pt x="1940" y="186"/>
                  </a:lnTo>
                  <a:lnTo>
                    <a:pt x="1946" y="186"/>
                  </a:lnTo>
                  <a:lnTo>
                    <a:pt x="1955" y="198"/>
                  </a:lnTo>
                  <a:lnTo>
                    <a:pt x="1951" y="198"/>
                  </a:lnTo>
                  <a:lnTo>
                    <a:pt x="1951" y="204"/>
                  </a:lnTo>
                  <a:lnTo>
                    <a:pt x="1957" y="204"/>
                  </a:lnTo>
                  <a:lnTo>
                    <a:pt x="1987" y="227"/>
                  </a:lnTo>
                  <a:lnTo>
                    <a:pt x="1989" y="247"/>
                  </a:lnTo>
                  <a:lnTo>
                    <a:pt x="1960" y="237"/>
                  </a:lnTo>
                  <a:lnTo>
                    <a:pt x="1964" y="245"/>
                  </a:lnTo>
                  <a:lnTo>
                    <a:pt x="1942" y="265"/>
                  </a:lnTo>
                  <a:lnTo>
                    <a:pt x="1940" y="283"/>
                  </a:lnTo>
                  <a:lnTo>
                    <a:pt x="1934" y="289"/>
                  </a:lnTo>
                  <a:lnTo>
                    <a:pt x="1928" y="285"/>
                  </a:lnTo>
                  <a:lnTo>
                    <a:pt x="1928" y="302"/>
                  </a:lnTo>
                  <a:lnTo>
                    <a:pt x="1926" y="302"/>
                  </a:lnTo>
                  <a:lnTo>
                    <a:pt x="1928" y="303"/>
                  </a:lnTo>
                  <a:lnTo>
                    <a:pt x="1926" y="307"/>
                  </a:lnTo>
                  <a:lnTo>
                    <a:pt x="1928" y="316"/>
                  </a:lnTo>
                  <a:lnTo>
                    <a:pt x="1923" y="316"/>
                  </a:lnTo>
                  <a:lnTo>
                    <a:pt x="1926" y="318"/>
                  </a:lnTo>
                  <a:lnTo>
                    <a:pt x="1918" y="344"/>
                  </a:lnTo>
                  <a:lnTo>
                    <a:pt x="1923" y="361"/>
                  </a:lnTo>
                  <a:lnTo>
                    <a:pt x="1914" y="359"/>
                  </a:lnTo>
                  <a:lnTo>
                    <a:pt x="1895" y="341"/>
                  </a:lnTo>
                  <a:lnTo>
                    <a:pt x="1882" y="344"/>
                  </a:lnTo>
                  <a:lnTo>
                    <a:pt x="1871" y="356"/>
                  </a:lnTo>
                  <a:lnTo>
                    <a:pt x="1868" y="383"/>
                  </a:lnTo>
                  <a:lnTo>
                    <a:pt x="1859" y="356"/>
                  </a:lnTo>
                  <a:lnTo>
                    <a:pt x="1851" y="385"/>
                  </a:lnTo>
                  <a:lnTo>
                    <a:pt x="1843" y="379"/>
                  </a:lnTo>
                  <a:lnTo>
                    <a:pt x="1834" y="383"/>
                  </a:lnTo>
                  <a:lnTo>
                    <a:pt x="1830" y="388"/>
                  </a:lnTo>
                  <a:lnTo>
                    <a:pt x="1843" y="411"/>
                  </a:lnTo>
                  <a:lnTo>
                    <a:pt x="1835" y="411"/>
                  </a:lnTo>
                  <a:lnTo>
                    <a:pt x="1839" y="440"/>
                  </a:lnTo>
                  <a:lnTo>
                    <a:pt x="1848" y="455"/>
                  </a:lnTo>
                  <a:lnTo>
                    <a:pt x="1853" y="459"/>
                  </a:lnTo>
                  <a:lnTo>
                    <a:pt x="1851" y="453"/>
                  </a:lnTo>
                  <a:lnTo>
                    <a:pt x="1866" y="455"/>
                  </a:lnTo>
                  <a:lnTo>
                    <a:pt x="1871" y="484"/>
                  </a:lnTo>
                  <a:lnTo>
                    <a:pt x="1873" y="491"/>
                  </a:lnTo>
                  <a:lnTo>
                    <a:pt x="1880" y="487"/>
                  </a:lnTo>
                  <a:lnTo>
                    <a:pt x="1889" y="506"/>
                  </a:lnTo>
                  <a:lnTo>
                    <a:pt x="1885" y="510"/>
                  </a:lnTo>
                  <a:lnTo>
                    <a:pt x="1880" y="507"/>
                  </a:lnTo>
                  <a:lnTo>
                    <a:pt x="1880" y="493"/>
                  </a:lnTo>
                  <a:lnTo>
                    <a:pt x="1873" y="498"/>
                  </a:lnTo>
                  <a:lnTo>
                    <a:pt x="1880" y="540"/>
                  </a:lnTo>
                  <a:lnTo>
                    <a:pt x="1891" y="549"/>
                  </a:lnTo>
                  <a:lnTo>
                    <a:pt x="1889" y="560"/>
                  </a:lnTo>
                  <a:lnTo>
                    <a:pt x="1880" y="558"/>
                  </a:lnTo>
                  <a:lnTo>
                    <a:pt x="1871" y="572"/>
                  </a:lnTo>
                  <a:lnTo>
                    <a:pt x="1873" y="588"/>
                  </a:lnTo>
                  <a:lnTo>
                    <a:pt x="1885" y="605"/>
                  </a:lnTo>
                  <a:lnTo>
                    <a:pt x="1876" y="605"/>
                  </a:lnTo>
                  <a:lnTo>
                    <a:pt x="1868" y="612"/>
                  </a:lnTo>
                  <a:lnTo>
                    <a:pt x="1862" y="610"/>
                  </a:lnTo>
                  <a:lnTo>
                    <a:pt x="1871" y="642"/>
                  </a:lnTo>
                  <a:lnTo>
                    <a:pt x="1871" y="657"/>
                  </a:lnTo>
                  <a:lnTo>
                    <a:pt x="1862" y="677"/>
                  </a:lnTo>
                  <a:lnTo>
                    <a:pt x="1796" y="554"/>
                  </a:lnTo>
                  <a:lnTo>
                    <a:pt x="1779" y="510"/>
                  </a:lnTo>
                  <a:lnTo>
                    <a:pt x="1784" y="487"/>
                  </a:lnTo>
                  <a:lnTo>
                    <a:pt x="1777" y="469"/>
                  </a:lnTo>
                  <a:lnTo>
                    <a:pt x="1784" y="473"/>
                  </a:lnTo>
                  <a:lnTo>
                    <a:pt x="1784" y="464"/>
                  </a:lnTo>
                  <a:lnTo>
                    <a:pt x="1791" y="461"/>
                  </a:lnTo>
                  <a:lnTo>
                    <a:pt x="1801" y="403"/>
                  </a:lnTo>
                  <a:lnTo>
                    <a:pt x="1801" y="370"/>
                  </a:lnTo>
                  <a:lnTo>
                    <a:pt x="1819" y="350"/>
                  </a:lnTo>
                  <a:lnTo>
                    <a:pt x="1811" y="347"/>
                  </a:lnTo>
                  <a:lnTo>
                    <a:pt x="1814" y="339"/>
                  </a:lnTo>
                  <a:lnTo>
                    <a:pt x="1796" y="302"/>
                  </a:lnTo>
                  <a:lnTo>
                    <a:pt x="1807" y="294"/>
                  </a:lnTo>
                  <a:lnTo>
                    <a:pt x="1811" y="292"/>
                  </a:lnTo>
                  <a:lnTo>
                    <a:pt x="1793" y="285"/>
                  </a:lnTo>
                  <a:lnTo>
                    <a:pt x="1782" y="294"/>
                  </a:lnTo>
                  <a:lnTo>
                    <a:pt x="1793" y="323"/>
                  </a:lnTo>
                  <a:lnTo>
                    <a:pt x="1798" y="327"/>
                  </a:lnTo>
                  <a:lnTo>
                    <a:pt x="1796" y="332"/>
                  </a:lnTo>
                  <a:lnTo>
                    <a:pt x="1791" y="327"/>
                  </a:lnTo>
                  <a:lnTo>
                    <a:pt x="1787" y="330"/>
                  </a:lnTo>
                  <a:lnTo>
                    <a:pt x="1779" y="364"/>
                  </a:lnTo>
                  <a:lnTo>
                    <a:pt x="1773" y="370"/>
                  </a:lnTo>
                  <a:lnTo>
                    <a:pt x="1769" y="359"/>
                  </a:lnTo>
                  <a:lnTo>
                    <a:pt x="1764" y="361"/>
                  </a:lnTo>
                  <a:lnTo>
                    <a:pt x="1754" y="327"/>
                  </a:lnTo>
                  <a:lnTo>
                    <a:pt x="1746" y="339"/>
                  </a:lnTo>
                  <a:lnTo>
                    <a:pt x="1735" y="332"/>
                  </a:lnTo>
                  <a:lnTo>
                    <a:pt x="1727" y="344"/>
                  </a:lnTo>
                  <a:lnTo>
                    <a:pt x="1718" y="341"/>
                  </a:lnTo>
                  <a:lnTo>
                    <a:pt x="1708" y="415"/>
                  </a:lnTo>
                  <a:lnTo>
                    <a:pt x="1712" y="430"/>
                  </a:lnTo>
                  <a:lnTo>
                    <a:pt x="1723" y="426"/>
                  </a:lnTo>
                  <a:lnTo>
                    <a:pt x="1730" y="435"/>
                  </a:lnTo>
                  <a:lnTo>
                    <a:pt x="1707" y="437"/>
                  </a:lnTo>
                  <a:lnTo>
                    <a:pt x="1703" y="450"/>
                  </a:lnTo>
                  <a:lnTo>
                    <a:pt x="1698" y="446"/>
                  </a:lnTo>
                  <a:lnTo>
                    <a:pt x="1684" y="455"/>
                  </a:lnTo>
                  <a:lnTo>
                    <a:pt x="1678" y="450"/>
                  </a:lnTo>
                  <a:lnTo>
                    <a:pt x="1693" y="440"/>
                  </a:lnTo>
                  <a:lnTo>
                    <a:pt x="1675" y="435"/>
                  </a:lnTo>
                  <a:lnTo>
                    <a:pt x="1670" y="435"/>
                  </a:lnTo>
                  <a:lnTo>
                    <a:pt x="1670" y="440"/>
                  </a:lnTo>
                  <a:lnTo>
                    <a:pt x="1648" y="435"/>
                  </a:lnTo>
                  <a:lnTo>
                    <a:pt x="1642" y="440"/>
                  </a:lnTo>
                  <a:lnTo>
                    <a:pt x="1642" y="450"/>
                  </a:lnTo>
                  <a:lnTo>
                    <a:pt x="1641" y="453"/>
                  </a:lnTo>
                  <a:lnTo>
                    <a:pt x="1634" y="450"/>
                  </a:lnTo>
                  <a:lnTo>
                    <a:pt x="1628" y="455"/>
                  </a:lnTo>
                  <a:lnTo>
                    <a:pt x="1611" y="453"/>
                  </a:lnTo>
                  <a:lnTo>
                    <a:pt x="1609" y="461"/>
                  </a:lnTo>
                  <a:lnTo>
                    <a:pt x="1603" y="455"/>
                  </a:lnTo>
                  <a:lnTo>
                    <a:pt x="1566" y="464"/>
                  </a:lnTo>
                  <a:lnTo>
                    <a:pt x="1536" y="554"/>
                  </a:lnTo>
                  <a:lnTo>
                    <a:pt x="1536" y="560"/>
                  </a:lnTo>
                  <a:lnTo>
                    <a:pt x="1543" y="563"/>
                  </a:lnTo>
                  <a:lnTo>
                    <a:pt x="1534" y="567"/>
                  </a:lnTo>
                  <a:lnTo>
                    <a:pt x="1516" y="619"/>
                  </a:lnTo>
                  <a:lnTo>
                    <a:pt x="1528" y="621"/>
                  </a:lnTo>
                  <a:lnTo>
                    <a:pt x="1543" y="619"/>
                  </a:lnTo>
                  <a:lnTo>
                    <a:pt x="1548" y="642"/>
                  </a:lnTo>
                  <a:lnTo>
                    <a:pt x="1553" y="635"/>
                  </a:lnTo>
                  <a:lnTo>
                    <a:pt x="1550" y="630"/>
                  </a:lnTo>
                  <a:lnTo>
                    <a:pt x="1557" y="625"/>
                  </a:lnTo>
                  <a:lnTo>
                    <a:pt x="1559" y="644"/>
                  </a:lnTo>
                  <a:lnTo>
                    <a:pt x="1571" y="634"/>
                  </a:lnTo>
                  <a:lnTo>
                    <a:pt x="1573" y="644"/>
                  </a:lnTo>
                  <a:lnTo>
                    <a:pt x="1577" y="635"/>
                  </a:lnTo>
                  <a:lnTo>
                    <a:pt x="1571" y="621"/>
                  </a:lnTo>
                  <a:lnTo>
                    <a:pt x="1587" y="619"/>
                  </a:lnTo>
                  <a:lnTo>
                    <a:pt x="1620" y="644"/>
                  </a:lnTo>
                  <a:lnTo>
                    <a:pt x="1620" y="650"/>
                  </a:lnTo>
                  <a:lnTo>
                    <a:pt x="1614" y="650"/>
                  </a:lnTo>
                  <a:lnTo>
                    <a:pt x="1632" y="673"/>
                  </a:lnTo>
                  <a:lnTo>
                    <a:pt x="1628" y="695"/>
                  </a:lnTo>
                  <a:lnTo>
                    <a:pt x="1648" y="776"/>
                  </a:lnTo>
                  <a:lnTo>
                    <a:pt x="1638" y="810"/>
                  </a:lnTo>
                  <a:lnTo>
                    <a:pt x="1638" y="839"/>
                  </a:lnTo>
                  <a:lnTo>
                    <a:pt x="1617" y="899"/>
                  </a:lnTo>
                  <a:lnTo>
                    <a:pt x="1600" y="919"/>
                  </a:lnTo>
                  <a:lnTo>
                    <a:pt x="1587" y="922"/>
                  </a:lnTo>
                  <a:lnTo>
                    <a:pt x="1577" y="919"/>
                  </a:lnTo>
                  <a:lnTo>
                    <a:pt x="1573" y="913"/>
                  </a:lnTo>
                  <a:lnTo>
                    <a:pt x="1566" y="913"/>
                  </a:lnTo>
                  <a:lnTo>
                    <a:pt x="1553" y="937"/>
                  </a:lnTo>
                  <a:lnTo>
                    <a:pt x="1553" y="933"/>
                  </a:lnTo>
                  <a:lnTo>
                    <a:pt x="1553" y="928"/>
                  </a:lnTo>
                  <a:lnTo>
                    <a:pt x="1557" y="910"/>
                  </a:lnTo>
                  <a:lnTo>
                    <a:pt x="1545" y="875"/>
                  </a:lnTo>
                  <a:lnTo>
                    <a:pt x="1553" y="863"/>
                  </a:lnTo>
                  <a:lnTo>
                    <a:pt x="1571" y="870"/>
                  </a:lnTo>
                  <a:lnTo>
                    <a:pt x="1571" y="819"/>
                  </a:lnTo>
                  <a:lnTo>
                    <a:pt x="1573" y="814"/>
                  </a:lnTo>
                  <a:lnTo>
                    <a:pt x="1573" y="799"/>
                  </a:lnTo>
                  <a:lnTo>
                    <a:pt x="1573" y="785"/>
                  </a:lnTo>
                  <a:lnTo>
                    <a:pt x="1562" y="791"/>
                  </a:lnTo>
                  <a:lnTo>
                    <a:pt x="1548" y="796"/>
                  </a:lnTo>
                  <a:lnTo>
                    <a:pt x="1543" y="805"/>
                  </a:lnTo>
                  <a:lnTo>
                    <a:pt x="1528" y="808"/>
                  </a:lnTo>
                  <a:lnTo>
                    <a:pt x="1521" y="808"/>
                  </a:lnTo>
                  <a:lnTo>
                    <a:pt x="1507" y="780"/>
                  </a:lnTo>
                  <a:lnTo>
                    <a:pt x="1484" y="767"/>
                  </a:lnTo>
                  <a:lnTo>
                    <a:pt x="1475" y="767"/>
                  </a:lnTo>
                  <a:lnTo>
                    <a:pt x="1461" y="767"/>
                  </a:lnTo>
                  <a:lnTo>
                    <a:pt x="1456" y="762"/>
                  </a:lnTo>
                  <a:lnTo>
                    <a:pt x="1450" y="753"/>
                  </a:lnTo>
                  <a:lnTo>
                    <a:pt x="1441" y="734"/>
                  </a:lnTo>
                  <a:lnTo>
                    <a:pt x="1430" y="724"/>
                  </a:lnTo>
                  <a:lnTo>
                    <a:pt x="1404" y="686"/>
                  </a:lnTo>
                  <a:lnTo>
                    <a:pt x="1398" y="682"/>
                  </a:lnTo>
                  <a:lnTo>
                    <a:pt x="1389" y="680"/>
                  </a:lnTo>
                  <a:lnTo>
                    <a:pt x="1371" y="677"/>
                  </a:lnTo>
                  <a:lnTo>
                    <a:pt x="1363" y="673"/>
                  </a:lnTo>
                  <a:lnTo>
                    <a:pt x="1356" y="677"/>
                  </a:lnTo>
                  <a:lnTo>
                    <a:pt x="1329" y="687"/>
                  </a:lnTo>
                  <a:lnTo>
                    <a:pt x="1323" y="702"/>
                  </a:lnTo>
                  <a:lnTo>
                    <a:pt x="1329" y="702"/>
                  </a:lnTo>
                  <a:lnTo>
                    <a:pt x="1334" y="709"/>
                  </a:lnTo>
                  <a:lnTo>
                    <a:pt x="1337" y="715"/>
                  </a:lnTo>
                  <a:lnTo>
                    <a:pt x="1332" y="743"/>
                  </a:lnTo>
                  <a:lnTo>
                    <a:pt x="1329" y="762"/>
                  </a:lnTo>
                  <a:lnTo>
                    <a:pt x="1334" y="771"/>
                  </a:lnTo>
                  <a:lnTo>
                    <a:pt x="1320" y="785"/>
                  </a:lnTo>
                  <a:lnTo>
                    <a:pt x="1309" y="782"/>
                  </a:lnTo>
                  <a:lnTo>
                    <a:pt x="1302" y="782"/>
                  </a:lnTo>
                  <a:lnTo>
                    <a:pt x="1286" y="782"/>
                  </a:lnTo>
                  <a:lnTo>
                    <a:pt x="1259" y="773"/>
                  </a:lnTo>
                  <a:lnTo>
                    <a:pt x="1250" y="794"/>
                  </a:lnTo>
                  <a:lnTo>
                    <a:pt x="1220" y="805"/>
                  </a:lnTo>
                  <a:lnTo>
                    <a:pt x="1199" y="805"/>
                  </a:lnTo>
                  <a:lnTo>
                    <a:pt x="1189" y="805"/>
                  </a:lnTo>
                  <a:lnTo>
                    <a:pt x="1179" y="799"/>
                  </a:lnTo>
                  <a:lnTo>
                    <a:pt x="1175" y="794"/>
                  </a:lnTo>
                  <a:lnTo>
                    <a:pt x="1150" y="785"/>
                  </a:lnTo>
                  <a:lnTo>
                    <a:pt x="1138" y="782"/>
                  </a:lnTo>
                  <a:lnTo>
                    <a:pt x="1113" y="791"/>
                  </a:lnTo>
                  <a:lnTo>
                    <a:pt x="1099" y="791"/>
                  </a:lnTo>
                  <a:lnTo>
                    <a:pt x="1077" y="767"/>
                  </a:lnTo>
                  <a:lnTo>
                    <a:pt x="1032" y="756"/>
                  </a:lnTo>
                  <a:lnTo>
                    <a:pt x="1032" y="762"/>
                  </a:lnTo>
                  <a:lnTo>
                    <a:pt x="1025" y="771"/>
                  </a:lnTo>
                  <a:lnTo>
                    <a:pt x="1024" y="773"/>
                  </a:lnTo>
                  <a:lnTo>
                    <a:pt x="1029" y="787"/>
                  </a:lnTo>
                  <a:lnTo>
                    <a:pt x="1032" y="796"/>
                  </a:lnTo>
                  <a:lnTo>
                    <a:pt x="1038" y="805"/>
                  </a:lnTo>
                  <a:lnTo>
                    <a:pt x="1011" y="808"/>
                  </a:lnTo>
                  <a:lnTo>
                    <a:pt x="992" y="808"/>
                  </a:lnTo>
                  <a:lnTo>
                    <a:pt x="979" y="805"/>
                  </a:lnTo>
                  <a:lnTo>
                    <a:pt x="977" y="796"/>
                  </a:lnTo>
                  <a:lnTo>
                    <a:pt x="959" y="799"/>
                  </a:lnTo>
                  <a:lnTo>
                    <a:pt x="954" y="794"/>
                  </a:lnTo>
                  <a:lnTo>
                    <a:pt x="937" y="796"/>
                  </a:lnTo>
                  <a:lnTo>
                    <a:pt x="927" y="801"/>
                  </a:lnTo>
                  <a:lnTo>
                    <a:pt x="925" y="805"/>
                  </a:lnTo>
                  <a:lnTo>
                    <a:pt x="917" y="814"/>
                  </a:lnTo>
                  <a:lnTo>
                    <a:pt x="917" y="819"/>
                  </a:lnTo>
                  <a:lnTo>
                    <a:pt x="897" y="829"/>
                  </a:lnTo>
                  <a:lnTo>
                    <a:pt x="893" y="834"/>
                  </a:lnTo>
                  <a:lnTo>
                    <a:pt x="884" y="838"/>
                  </a:lnTo>
                  <a:lnTo>
                    <a:pt x="860" y="832"/>
                  </a:lnTo>
                  <a:lnTo>
                    <a:pt x="833" y="819"/>
                  </a:lnTo>
                  <a:lnTo>
                    <a:pt x="791" y="814"/>
                  </a:lnTo>
                  <a:lnTo>
                    <a:pt x="761" y="782"/>
                  </a:lnTo>
                  <a:lnTo>
                    <a:pt x="711" y="749"/>
                  </a:lnTo>
                  <a:lnTo>
                    <a:pt x="665" y="756"/>
                  </a:lnTo>
                  <a:lnTo>
                    <a:pt x="635" y="729"/>
                  </a:lnTo>
                  <a:lnTo>
                    <a:pt x="594" y="740"/>
                  </a:lnTo>
                  <a:lnTo>
                    <a:pt x="551" y="738"/>
                  </a:lnTo>
                  <a:lnTo>
                    <a:pt x="486" y="749"/>
                  </a:lnTo>
                  <a:lnTo>
                    <a:pt x="476" y="808"/>
                  </a:lnTo>
                  <a:lnTo>
                    <a:pt x="486" y="834"/>
                  </a:lnTo>
                  <a:lnTo>
                    <a:pt x="392" y="823"/>
                  </a:lnTo>
                  <a:lnTo>
                    <a:pt x="356" y="814"/>
                  </a:lnTo>
                  <a:lnTo>
                    <a:pt x="326" y="819"/>
                  </a:lnTo>
                  <a:lnTo>
                    <a:pt x="308" y="872"/>
                  </a:lnTo>
                  <a:lnTo>
                    <a:pt x="323" y="872"/>
                  </a:lnTo>
                  <a:lnTo>
                    <a:pt x="340" y="922"/>
                  </a:lnTo>
                  <a:lnTo>
                    <a:pt x="354" y="922"/>
                  </a:lnTo>
                  <a:lnTo>
                    <a:pt x="342" y="933"/>
                  </a:lnTo>
                  <a:lnTo>
                    <a:pt x="328" y="937"/>
                  </a:lnTo>
                  <a:lnTo>
                    <a:pt x="319" y="960"/>
                  </a:lnTo>
                  <a:lnTo>
                    <a:pt x="328" y="960"/>
                  </a:lnTo>
                  <a:lnTo>
                    <a:pt x="323" y="962"/>
                  </a:lnTo>
                  <a:lnTo>
                    <a:pt x="331" y="970"/>
                  </a:lnTo>
                  <a:lnTo>
                    <a:pt x="335" y="975"/>
                  </a:lnTo>
                  <a:lnTo>
                    <a:pt x="335" y="989"/>
                  </a:lnTo>
                  <a:lnTo>
                    <a:pt x="342" y="1000"/>
                  </a:lnTo>
                  <a:lnTo>
                    <a:pt x="356" y="1018"/>
                  </a:lnTo>
                  <a:lnTo>
                    <a:pt x="335" y="1022"/>
                  </a:lnTo>
                  <a:lnTo>
                    <a:pt x="323" y="1009"/>
                  </a:lnTo>
                  <a:lnTo>
                    <a:pt x="280" y="985"/>
                  </a:lnTo>
                  <a:lnTo>
                    <a:pt x="228" y="985"/>
                  </a:lnTo>
                  <a:lnTo>
                    <a:pt x="214" y="975"/>
                  </a:lnTo>
                  <a:lnTo>
                    <a:pt x="201" y="966"/>
                  </a:lnTo>
                  <a:lnTo>
                    <a:pt x="182" y="953"/>
                  </a:lnTo>
                  <a:lnTo>
                    <a:pt x="182" y="948"/>
                  </a:lnTo>
                  <a:lnTo>
                    <a:pt x="201" y="922"/>
                  </a:lnTo>
                  <a:lnTo>
                    <a:pt x="210" y="922"/>
                  </a:lnTo>
                  <a:lnTo>
                    <a:pt x="214" y="910"/>
                  </a:lnTo>
                  <a:lnTo>
                    <a:pt x="207" y="904"/>
                  </a:lnTo>
                  <a:lnTo>
                    <a:pt x="192" y="913"/>
                  </a:lnTo>
                  <a:lnTo>
                    <a:pt x="187" y="904"/>
                  </a:lnTo>
                  <a:lnTo>
                    <a:pt x="221" y="894"/>
                  </a:lnTo>
                  <a:lnTo>
                    <a:pt x="210" y="863"/>
                  </a:lnTo>
                  <a:lnTo>
                    <a:pt x="187" y="863"/>
                  </a:lnTo>
                  <a:lnTo>
                    <a:pt x="162" y="843"/>
                  </a:lnTo>
                  <a:lnTo>
                    <a:pt x="126" y="839"/>
                  </a:lnTo>
                  <a:lnTo>
                    <a:pt x="94" y="832"/>
                  </a:lnTo>
                  <a:lnTo>
                    <a:pt x="97" y="814"/>
                  </a:lnTo>
                  <a:lnTo>
                    <a:pt x="89" y="796"/>
                  </a:lnTo>
                  <a:lnTo>
                    <a:pt x="94" y="794"/>
                  </a:lnTo>
                  <a:lnTo>
                    <a:pt x="106" y="799"/>
                  </a:lnTo>
                  <a:lnTo>
                    <a:pt x="101" y="780"/>
                  </a:lnTo>
                  <a:lnTo>
                    <a:pt x="89" y="767"/>
                  </a:lnTo>
                  <a:lnTo>
                    <a:pt x="78" y="734"/>
                  </a:lnTo>
                  <a:lnTo>
                    <a:pt x="41" y="729"/>
                  </a:lnTo>
                  <a:lnTo>
                    <a:pt x="46" y="702"/>
                  </a:lnTo>
                  <a:lnTo>
                    <a:pt x="33" y="687"/>
                  </a:lnTo>
                  <a:lnTo>
                    <a:pt x="23" y="686"/>
                  </a:lnTo>
                  <a:lnTo>
                    <a:pt x="14" y="672"/>
                  </a:lnTo>
                  <a:lnTo>
                    <a:pt x="14" y="662"/>
                  </a:lnTo>
                  <a:lnTo>
                    <a:pt x="9" y="650"/>
                  </a:lnTo>
                  <a:lnTo>
                    <a:pt x="12" y="648"/>
                  </a:lnTo>
                  <a:lnTo>
                    <a:pt x="19" y="648"/>
                  </a:lnTo>
                  <a:lnTo>
                    <a:pt x="19" y="642"/>
                  </a:lnTo>
                  <a:lnTo>
                    <a:pt x="33" y="635"/>
                  </a:lnTo>
                  <a:lnTo>
                    <a:pt x="49" y="639"/>
                  </a:lnTo>
                  <a:lnTo>
                    <a:pt x="42" y="630"/>
                  </a:lnTo>
                  <a:lnTo>
                    <a:pt x="32" y="630"/>
                  </a:lnTo>
                  <a:lnTo>
                    <a:pt x="26" y="616"/>
                  </a:lnTo>
                  <a:lnTo>
                    <a:pt x="17" y="621"/>
                  </a:lnTo>
                  <a:lnTo>
                    <a:pt x="46" y="586"/>
                  </a:lnTo>
                  <a:lnTo>
                    <a:pt x="64" y="558"/>
                  </a:lnTo>
                  <a:lnTo>
                    <a:pt x="55" y="551"/>
                  </a:lnTo>
                  <a:lnTo>
                    <a:pt x="49" y="549"/>
                  </a:lnTo>
                  <a:lnTo>
                    <a:pt x="37" y="540"/>
                  </a:lnTo>
                  <a:lnTo>
                    <a:pt x="41" y="526"/>
                  </a:lnTo>
                  <a:lnTo>
                    <a:pt x="33" y="522"/>
                  </a:lnTo>
                  <a:lnTo>
                    <a:pt x="33" y="516"/>
                  </a:lnTo>
                  <a:lnTo>
                    <a:pt x="33" y="510"/>
                  </a:lnTo>
                  <a:lnTo>
                    <a:pt x="28" y="510"/>
                  </a:lnTo>
                  <a:lnTo>
                    <a:pt x="28" y="506"/>
                  </a:lnTo>
                  <a:lnTo>
                    <a:pt x="28" y="502"/>
                  </a:lnTo>
                  <a:lnTo>
                    <a:pt x="32" y="484"/>
                  </a:lnTo>
                  <a:lnTo>
                    <a:pt x="14" y="453"/>
                  </a:lnTo>
                  <a:lnTo>
                    <a:pt x="19" y="437"/>
                  </a:lnTo>
                  <a:lnTo>
                    <a:pt x="14" y="431"/>
                  </a:lnTo>
                  <a:lnTo>
                    <a:pt x="5" y="426"/>
                  </a:lnTo>
                  <a:lnTo>
                    <a:pt x="3" y="417"/>
                  </a:lnTo>
                  <a:lnTo>
                    <a:pt x="0" y="411"/>
                  </a:lnTo>
                  <a:lnTo>
                    <a:pt x="14" y="394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32" name="Freeform 1974"/>
            <p:cNvSpPr>
              <a:spLocks/>
            </p:cNvSpPr>
            <p:nvPr/>
          </p:nvSpPr>
          <p:spPr bwMode="auto">
            <a:xfrm>
              <a:off x="3012" y="1836"/>
              <a:ext cx="293" cy="155"/>
            </a:xfrm>
            <a:custGeom>
              <a:avLst/>
              <a:gdLst>
                <a:gd name="T0" fmla="*/ 1957 w 256"/>
                <a:gd name="T1" fmla="*/ 486 h 141"/>
                <a:gd name="T2" fmla="*/ 1919 w 256"/>
                <a:gd name="T3" fmla="*/ 496 h 141"/>
                <a:gd name="T4" fmla="*/ 1793 w 256"/>
                <a:gd name="T5" fmla="*/ 587 h 141"/>
                <a:gd name="T6" fmla="*/ 2094 w 256"/>
                <a:gd name="T7" fmla="*/ 623 h 141"/>
                <a:gd name="T8" fmla="*/ 1957 w 256"/>
                <a:gd name="T9" fmla="*/ 623 h 141"/>
                <a:gd name="T10" fmla="*/ 1721 w 256"/>
                <a:gd name="T11" fmla="*/ 706 h 141"/>
                <a:gd name="T12" fmla="*/ 1653 w 256"/>
                <a:gd name="T13" fmla="*/ 642 h 141"/>
                <a:gd name="T14" fmla="*/ 1504 w 256"/>
                <a:gd name="T15" fmla="*/ 594 h 141"/>
                <a:gd name="T16" fmla="*/ 1653 w 256"/>
                <a:gd name="T17" fmla="*/ 546 h 141"/>
                <a:gd name="T18" fmla="*/ 1397 w 256"/>
                <a:gd name="T19" fmla="*/ 521 h 141"/>
                <a:gd name="T20" fmla="*/ 1397 w 256"/>
                <a:gd name="T21" fmla="*/ 496 h 141"/>
                <a:gd name="T22" fmla="*/ 1369 w 256"/>
                <a:gd name="T23" fmla="*/ 451 h 141"/>
                <a:gd name="T24" fmla="*/ 1359 w 256"/>
                <a:gd name="T25" fmla="*/ 467 h 141"/>
                <a:gd name="T26" fmla="*/ 1234 w 256"/>
                <a:gd name="T27" fmla="*/ 486 h 141"/>
                <a:gd name="T28" fmla="*/ 1088 w 256"/>
                <a:gd name="T29" fmla="*/ 594 h 141"/>
                <a:gd name="T30" fmla="*/ 895 w 256"/>
                <a:gd name="T31" fmla="*/ 594 h 141"/>
                <a:gd name="T32" fmla="*/ 1007 w 256"/>
                <a:gd name="T33" fmla="*/ 521 h 141"/>
                <a:gd name="T34" fmla="*/ 1045 w 256"/>
                <a:gd name="T35" fmla="*/ 467 h 141"/>
                <a:gd name="T36" fmla="*/ 951 w 256"/>
                <a:gd name="T37" fmla="*/ 366 h 141"/>
                <a:gd name="T38" fmla="*/ 674 w 256"/>
                <a:gd name="T39" fmla="*/ 337 h 141"/>
                <a:gd name="T40" fmla="*/ 426 w 256"/>
                <a:gd name="T41" fmla="*/ 373 h 141"/>
                <a:gd name="T42" fmla="*/ 110 w 256"/>
                <a:gd name="T43" fmla="*/ 350 h 141"/>
                <a:gd name="T44" fmla="*/ 56 w 256"/>
                <a:gd name="T45" fmla="*/ 239 h 141"/>
                <a:gd name="T46" fmla="*/ 56 w 256"/>
                <a:gd name="T47" fmla="*/ 192 h 141"/>
                <a:gd name="T48" fmla="*/ 203 w 256"/>
                <a:gd name="T49" fmla="*/ 0 h 141"/>
                <a:gd name="T50" fmla="*/ 309 w 256"/>
                <a:gd name="T51" fmla="*/ 3 h 141"/>
                <a:gd name="T52" fmla="*/ 852 w 256"/>
                <a:gd name="T53" fmla="*/ 5 h 141"/>
                <a:gd name="T54" fmla="*/ 1118 w 256"/>
                <a:gd name="T55" fmla="*/ 42 h 141"/>
                <a:gd name="T56" fmla="*/ 1280 w 256"/>
                <a:gd name="T57" fmla="*/ 3 h 141"/>
                <a:gd name="T58" fmla="*/ 1957 w 256"/>
                <a:gd name="T59" fmla="*/ 68 h 141"/>
                <a:gd name="T60" fmla="*/ 2423 w 256"/>
                <a:gd name="T61" fmla="*/ 166 h 141"/>
                <a:gd name="T62" fmla="*/ 2206 w 256"/>
                <a:gd name="T63" fmla="*/ 373 h 1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6"/>
                <a:gd name="T97" fmla="*/ 0 h 141"/>
                <a:gd name="T98" fmla="*/ 256 w 256"/>
                <a:gd name="T99" fmla="*/ 141 h 1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6" h="141">
                  <a:moveTo>
                    <a:pt x="227" y="85"/>
                  </a:moveTo>
                  <a:lnTo>
                    <a:pt x="197" y="96"/>
                  </a:lnTo>
                  <a:lnTo>
                    <a:pt x="199" y="110"/>
                  </a:lnTo>
                  <a:lnTo>
                    <a:pt x="193" y="99"/>
                  </a:lnTo>
                  <a:lnTo>
                    <a:pt x="179" y="108"/>
                  </a:lnTo>
                  <a:lnTo>
                    <a:pt x="181" y="117"/>
                  </a:lnTo>
                  <a:lnTo>
                    <a:pt x="207" y="122"/>
                  </a:lnTo>
                  <a:lnTo>
                    <a:pt x="211" y="125"/>
                  </a:lnTo>
                  <a:lnTo>
                    <a:pt x="204" y="125"/>
                  </a:lnTo>
                  <a:lnTo>
                    <a:pt x="197" y="125"/>
                  </a:lnTo>
                  <a:lnTo>
                    <a:pt x="188" y="132"/>
                  </a:lnTo>
                  <a:lnTo>
                    <a:pt x="173" y="141"/>
                  </a:lnTo>
                  <a:lnTo>
                    <a:pt x="165" y="137"/>
                  </a:lnTo>
                  <a:lnTo>
                    <a:pt x="167" y="128"/>
                  </a:lnTo>
                  <a:lnTo>
                    <a:pt x="156" y="122"/>
                  </a:lnTo>
                  <a:lnTo>
                    <a:pt x="151" y="119"/>
                  </a:lnTo>
                  <a:lnTo>
                    <a:pt x="156" y="117"/>
                  </a:lnTo>
                  <a:lnTo>
                    <a:pt x="167" y="110"/>
                  </a:lnTo>
                  <a:lnTo>
                    <a:pt x="165" y="108"/>
                  </a:lnTo>
                  <a:lnTo>
                    <a:pt x="141" y="105"/>
                  </a:lnTo>
                  <a:lnTo>
                    <a:pt x="138" y="99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38" y="90"/>
                  </a:lnTo>
                  <a:lnTo>
                    <a:pt x="138" y="96"/>
                  </a:lnTo>
                  <a:lnTo>
                    <a:pt x="136" y="94"/>
                  </a:lnTo>
                  <a:lnTo>
                    <a:pt x="132" y="94"/>
                  </a:lnTo>
                  <a:lnTo>
                    <a:pt x="124" y="96"/>
                  </a:lnTo>
                  <a:lnTo>
                    <a:pt x="115" y="110"/>
                  </a:lnTo>
                  <a:lnTo>
                    <a:pt x="109" y="119"/>
                  </a:lnTo>
                  <a:lnTo>
                    <a:pt x="95" y="125"/>
                  </a:lnTo>
                  <a:lnTo>
                    <a:pt x="90" y="119"/>
                  </a:lnTo>
                  <a:lnTo>
                    <a:pt x="95" y="110"/>
                  </a:lnTo>
                  <a:lnTo>
                    <a:pt x="101" y="105"/>
                  </a:lnTo>
                  <a:lnTo>
                    <a:pt x="118" y="103"/>
                  </a:lnTo>
                  <a:lnTo>
                    <a:pt x="106" y="94"/>
                  </a:lnTo>
                  <a:lnTo>
                    <a:pt x="104" y="87"/>
                  </a:lnTo>
                  <a:lnTo>
                    <a:pt x="95" y="72"/>
                  </a:lnTo>
                  <a:lnTo>
                    <a:pt x="86" y="72"/>
                  </a:lnTo>
                  <a:lnTo>
                    <a:pt x="68" y="67"/>
                  </a:lnTo>
                  <a:lnTo>
                    <a:pt x="58" y="70"/>
                  </a:lnTo>
                  <a:lnTo>
                    <a:pt x="44" y="75"/>
                  </a:lnTo>
                  <a:lnTo>
                    <a:pt x="17" y="70"/>
                  </a:lnTo>
                  <a:lnTo>
                    <a:pt x="11" y="70"/>
                  </a:lnTo>
                  <a:lnTo>
                    <a:pt x="0" y="65"/>
                  </a:lnTo>
                  <a:lnTo>
                    <a:pt x="6" y="48"/>
                  </a:lnTo>
                  <a:lnTo>
                    <a:pt x="8" y="47"/>
                  </a:lnTo>
                  <a:lnTo>
                    <a:pt x="6" y="38"/>
                  </a:lnTo>
                  <a:lnTo>
                    <a:pt x="26" y="1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3"/>
                  </a:lnTo>
                  <a:lnTo>
                    <a:pt x="86" y="0"/>
                  </a:lnTo>
                  <a:lnTo>
                    <a:pt x="86" y="5"/>
                  </a:lnTo>
                  <a:lnTo>
                    <a:pt x="113" y="10"/>
                  </a:lnTo>
                  <a:lnTo>
                    <a:pt x="113" y="9"/>
                  </a:lnTo>
                  <a:lnTo>
                    <a:pt x="118" y="3"/>
                  </a:lnTo>
                  <a:lnTo>
                    <a:pt x="129" y="3"/>
                  </a:lnTo>
                  <a:lnTo>
                    <a:pt x="161" y="10"/>
                  </a:lnTo>
                  <a:lnTo>
                    <a:pt x="197" y="14"/>
                  </a:lnTo>
                  <a:lnTo>
                    <a:pt x="222" y="34"/>
                  </a:lnTo>
                  <a:lnTo>
                    <a:pt x="245" y="34"/>
                  </a:lnTo>
                  <a:lnTo>
                    <a:pt x="256" y="65"/>
                  </a:lnTo>
                  <a:lnTo>
                    <a:pt x="222" y="75"/>
                  </a:lnTo>
                  <a:lnTo>
                    <a:pt x="227" y="85"/>
                  </a:lnTo>
                  <a:close/>
                </a:path>
              </a:pathLst>
            </a:custGeom>
            <a:solidFill>
              <a:schemeClr val="bg1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33" name="Freeform 1975"/>
            <p:cNvSpPr>
              <a:spLocks/>
            </p:cNvSpPr>
            <p:nvPr/>
          </p:nvSpPr>
          <p:spPr bwMode="auto">
            <a:xfrm>
              <a:off x="2872" y="1938"/>
              <a:ext cx="53" cy="29"/>
            </a:xfrm>
            <a:custGeom>
              <a:avLst/>
              <a:gdLst>
                <a:gd name="T0" fmla="*/ 1 w 46"/>
                <a:gd name="T1" fmla="*/ 148 h 26"/>
                <a:gd name="T2" fmla="*/ 566 w 46"/>
                <a:gd name="T3" fmla="*/ 148 h 26"/>
                <a:gd name="T4" fmla="*/ 1149 w 46"/>
                <a:gd name="T5" fmla="*/ 96 h 26"/>
                <a:gd name="T6" fmla="*/ 1324 w 46"/>
                <a:gd name="T7" fmla="*/ 96 h 26"/>
                <a:gd name="T8" fmla="*/ 1324 w 46"/>
                <a:gd name="T9" fmla="*/ 3 h 26"/>
                <a:gd name="T10" fmla="*/ 1525 w 46"/>
                <a:gd name="T11" fmla="*/ 0 h 26"/>
                <a:gd name="T12" fmla="*/ 1525 w 46"/>
                <a:gd name="T13" fmla="*/ 96 h 26"/>
                <a:gd name="T14" fmla="*/ 1578 w 46"/>
                <a:gd name="T15" fmla="*/ 148 h 26"/>
                <a:gd name="T16" fmla="*/ 1578 w 46"/>
                <a:gd name="T17" fmla="*/ 229 h 26"/>
                <a:gd name="T18" fmla="*/ 1324 w 46"/>
                <a:gd name="T19" fmla="*/ 316 h 26"/>
                <a:gd name="T20" fmla="*/ 1149 w 46"/>
                <a:gd name="T21" fmla="*/ 395 h 26"/>
                <a:gd name="T22" fmla="*/ 680 w 46"/>
                <a:gd name="T23" fmla="*/ 365 h 26"/>
                <a:gd name="T24" fmla="*/ 370 w 46"/>
                <a:gd name="T25" fmla="*/ 395 h 26"/>
                <a:gd name="T26" fmla="*/ 321 w 46"/>
                <a:gd name="T27" fmla="*/ 316 h 26"/>
                <a:gd name="T28" fmla="*/ 0 w 46"/>
                <a:gd name="T29" fmla="*/ 165 h 26"/>
                <a:gd name="T30" fmla="*/ 1 w 46"/>
                <a:gd name="T31" fmla="*/ 148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26"/>
                <a:gd name="T50" fmla="*/ 46 w 46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26">
                  <a:moveTo>
                    <a:pt x="1" y="10"/>
                  </a:moveTo>
                  <a:lnTo>
                    <a:pt x="16" y="10"/>
                  </a:lnTo>
                  <a:lnTo>
                    <a:pt x="32" y="6"/>
                  </a:lnTo>
                  <a:lnTo>
                    <a:pt x="37" y="6"/>
                  </a:lnTo>
                  <a:lnTo>
                    <a:pt x="37" y="3"/>
                  </a:lnTo>
                  <a:lnTo>
                    <a:pt x="43" y="0"/>
                  </a:lnTo>
                  <a:lnTo>
                    <a:pt x="43" y="6"/>
                  </a:lnTo>
                  <a:lnTo>
                    <a:pt x="46" y="10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2" y="26"/>
                  </a:lnTo>
                  <a:lnTo>
                    <a:pt x="20" y="24"/>
                  </a:lnTo>
                  <a:lnTo>
                    <a:pt x="10" y="26"/>
                  </a:lnTo>
                  <a:lnTo>
                    <a:pt x="9" y="2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chemeClr val="accent1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34" name="Freeform 1976"/>
            <p:cNvSpPr>
              <a:spLocks/>
            </p:cNvSpPr>
            <p:nvPr/>
          </p:nvSpPr>
          <p:spPr bwMode="auto">
            <a:xfrm>
              <a:off x="2872" y="1955"/>
              <a:ext cx="92" cy="68"/>
            </a:xfrm>
            <a:custGeom>
              <a:avLst/>
              <a:gdLst>
                <a:gd name="T0" fmla="*/ 1511 w 80"/>
                <a:gd name="T1" fmla="*/ 0 h 63"/>
                <a:gd name="T2" fmla="*/ 1558 w 80"/>
                <a:gd name="T3" fmla="*/ 0 h 63"/>
                <a:gd name="T4" fmla="*/ 1881 w 80"/>
                <a:gd name="T5" fmla="*/ 5 h 63"/>
                <a:gd name="T6" fmla="*/ 2301 w 80"/>
                <a:gd name="T7" fmla="*/ 62 h 63"/>
                <a:gd name="T8" fmla="*/ 2345 w 80"/>
                <a:gd name="T9" fmla="*/ 5 h 63"/>
                <a:gd name="T10" fmla="*/ 2485 w 80"/>
                <a:gd name="T11" fmla="*/ 2 h 63"/>
                <a:gd name="T12" fmla="*/ 2539 w 80"/>
                <a:gd name="T13" fmla="*/ 72 h 63"/>
                <a:gd name="T14" fmla="*/ 2637 w 80"/>
                <a:gd name="T15" fmla="*/ 155 h 63"/>
                <a:gd name="T16" fmla="*/ 2485 w 80"/>
                <a:gd name="T17" fmla="*/ 155 h 63"/>
                <a:gd name="T18" fmla="*/ 1881 w 80"/>
                <a:gd name="T19" fmla="*/ 155 h 63"/>
                <a:gd name="T20" fmla="*/ 1306 w 80"/>
                <a:gd name="T21" fmla="*/ 155 h 63"/>
                <a:gd name="T22" fmla="*/ 1511 w 80"/>
                <a:gd name="T23" fmla="*/ 267 h 63"/>
                <a:gd name="T24" fmla="*/ 2001 w 80"/>
                <a:gd name="T25" fmla="*/ 363 h 63"/>
                <a:gd name="T26" fmla="*/ 2001 w 80"/>
                <a:gd name="T27" fmla="*/ 423 h 63"/>
                <a:gd name="T28" fmla="*/ 1680 w 80"/>
                <a:gd name="T29" fmla="*/ 363 h 63"/>
                <a:gd name="T30" fmla="*/ 1403 w 80"/>
                <a:gd name="T31" fmla="*/ 352 h 63"/>
                <a:gd name="T32" fmla="*/ 1220 w 80"/>
                <a:gd name="T33" fmla="*/ 363 h 63"/>
                <a:gd name="T34" fmla="*/ 752 w 80"/>
                <a:gd name="T35" fmla="*/ 267 h 63"/>
                <a:gd name="T36" fmla="*/ 1061 w 80"/>
                <a:gd name="T37" fmla="*/ 253 h 63"/>
                <a:gd name="T38" fmla="*/ 653 w 80"/>
                <a:gd name="T39" fmla="*/ 194 h 63"/>
                <a:gd name="T40" fmla="*/ 653 w 80"/>
                <a:gd name="T41" fmla="*/ 155 h 63"/>
                <a:gd name="T42" fmla="*/ 347 w 80"/>
                <a:gd name="T43" fmla="*/ 106 h 63"/>
                <a:gd name="T44" fmla="*/ 199 w 80"/>
                <a:gd name="T45" fmla="*/ 167 h 63"/>
                <a:gd name="T46" fmla="*/ 0 w 80"/>
                <a:gd name="T47" fmla="*/ 91 h 63"/>
                <a:gd name="T48" fmla="*/ 1 w 80"/>
                <a:gd name="T49" fmla="*/ 72 h 63"/>
                <a:gd name="T50" fmla="*/ 302 w 80"/>
                <a:gd name="T51" fmla="*/ 91 h 63"/>
                <a:gd name="T52" fmla="*/ 347 w 80"/>
                <a:gd name="T53" fmla="*/ 72 h 63"/>
                <a:gd name="T54" fmla="*/ 653 w 80"/>
                <a:gd name="T55" fmla="*/ 62 h 63"/>
                <a:gd name="T56" fmla="*/ 1061 w 80"/>
                <a:gd name="T57" fmla="*/ 72 h 63"/>
                <a:gd name="T58" fmla="*/ 1220 w 80"/>
                <a:gd name="T59" fmla="*/ 5 h 63"/>
                <a:gd name="T60" fmla="*/ 1511 w 80"/>
                <a:gd name="T61" fmla="*/ 0 h 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0"/>
                <a:gd name="T94" fmla="*/ 0 h 63"/>
                <a:gd name="T95" fmla="*/ 80 w 80"/>
                <a:gd name="T96" fmla="*/ 63 h 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0" h="63">
                  <a:moveTo>
                    <a:pt x="46" y="0"/>
                  </a:moveTo>
                  <a:lnTo>
                    <a:pt x="48" y="0"/>
                  </a:lnTo>
                  <a:lnTo>
                    <a:pt x="57" y="5"/>
                  </a:lnTo>
                  <a:lnTo>
                    <a:pt x="70" y="9"/>
                  </a:lnTo>
                  <a:lnTo>
                    <a:pt x="71" y="5"/>
                  </a:lnTo>
                  <a:lnTo>
                    <a:pt x="75" y="2"/>
                  </a:lnTo>
                  <a:lnTo>
                    <a:pt x="77" y="11"/>
                  </a:lnTo>
                  <a:lnTo>
                    <a:pt x="80" y="23"/>
                  </a:lnTo>
                  <a:lnTo>
                    <a:pt x="75" y="23"/>
                  </a:lnTo>
                  <a:lnTo>
                    <a:pt x="57" y="23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61" y="54"/>
                  </a:lnTo>
                  <a:lnTo>
                    <a:pt x="61" y="63"/>
                  </a:lnTo>
                  <a:lnTo>
                    <a:pt x="51" y="54"/>
                  </a:lnTo>
                  <a:lnTo>
                    <a:pt x="43" y="52"/>
                  </a:lnTo>
                  <a:lnTo>
                    <a:pt x="37" y="54"/>
                  </a:lnTo>
                  <a:lnTo>
                    <a:pt x="23" y="40"/>
                  </a:lnTo>
                  <a:lnTo>
                    <a:pt x="32" y="38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9" y="14"/>
                  </a:lnTo>
                  <a:lnTo>
                    <a:pt x="10" y="11"/>
                  </a:lnTo>
                  <a:lnTo>
                    <a:pt x="20" y="9"/>
                  </a:lnTo>
                  <a:lnTo>
                    <a:pt x="32" y="11"/>
                  </a:lnTo>
                  <a:lnTo>
                    <a:pt x="37" y="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1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35" name="Freeform 1977"/>
            <p:cNvSpPr>
              <a:spLocks/>
            </p:cNvSpPr>
            <p:nvPr/>
          </p:nvSpPr>
          <p:spPr bwMode="auto">
            <a:xfrm>
              <a:off x="2933" y="1983"/>
              <a:ext cx="43" cy="29"/>
            </a:xfrm>
            <a:custGeom>
              <a:avLst/>
              <a:gdLst>
                <a:gd name="T0" fmla="*/ 3 w 50"/>
                <a:gd name="T1" fmla="*/ 1 h 47"/>
                <a:gd name="T2" fmla="*/ 3 w 50"/>
                <a:gd name="T3" fmla="*/ 1 h 47"/>
                <a:gd name="T4" fmla="*/ 3 w 50"/>
                <a:gd name="T5" fmla="*/ 1 h 47"/>
                <a:gd name="T6" fmla="*/ 3 w 50"/>
                <a:gd name="T7" fmla="*/ 1 h 47"/>
                <a:gd name="T8" fmla="*/ 3 w 50"/>
                <a:gd name="T9" fmla="*/ 1 h 47"/>
                <a:gd name="T10" fmla="*/ 3 w 50"/>
                <a:gd name="T11" fmla="*/ 1 h 47"/>
                <a:gd name="T12" fmla="*/ 3 w 50"/>
                <a:gd name="T13" fmla="*/ 1 h 47"/>
                <a:gd name="T14" fmla="*/ 0 w 50"/>
                <a:gd name="T15" fmla="*/ 0 h 47"/>
                <a:gd name="T16" fmla="*/ 3 w 50"/>
                <a:gd name="T17" fmla="*/ 0 h 47"/>
                <a:gd name="T18" fmla="*/ 3 w 50"/>
                <a:gd name="T19" fmla="*/ 0 h 47"/>
                <a:gd name="T20" fmla="*/ 3 w 50"/>
                <a:gd name="T21" fmla="*/ 0 h 47"/>
                <a:gd name="T22" fmla="*/ 3 w 50"/>
                <a:gd name="T23" fmla="*/ 0 h 47"/>
                <a:gd name="T24" fmla="*/ 3 w 50"/>
                <a:gd name="T25" fmla="*/ 1 h 47"/>
                <a:gd name="T26" fmla="*/ 3 w 50"/>
                <a:gd name="T27" fmla="*/ 1 h 47"/>
                <a:gd name="T28" fmla="*/ 3 w 50"/>
                <a:gd name="T29" fmla="*/ 1 h 47"/>
                <a:gd name="T30" fmla="*/ 3 w 50"/>
                <a:gd name="T31" fmla="*/ 1 h 47"/>
                <a:gd name="T32" fmla="*/ 3 w 50"/>
                <a:gd name="T33" fmla="*/ 1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47"/>
                <a:gd name="T53" fmla="*/ 50 w 50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47">
                  <a:moveTo>
                    <a:pt x="38" y="47"/>
                  </a:moveTo>
                  <a:lnTo>
                    <a:pt x="27" y="44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7" y="17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47" y="11"/>
                  </a:lnTo>
                  <a:lnTo>
                    <a:pt x="50" y="20"/>
                  </a:lnTo>
                  <a:lnTo>
                    <a:pt x="50" y="29"/>
                  </a:lnTo>
                  <a:lnTo>
                    <a:pt x="41" y="38"/>
                  </a:lnTo>
                  <a:lnTo>
                    <a:pt x="38" y="47"/>
                  </a:lnTo>
                  <a:close/>
                </a:path>
              </a:pathLst>
            </a:custGeom>
            <a:solidFill>
              <a:schemeClr val="bg1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36" name="Freeform 1978"/>
            <p:cNvSpPr>
              <a:spLocks/>
            </p:cNvSpPr>
            <p:nvPr/>
          </p:nvSpPr>
          <p:spPr bwMode="auto">
            <a:xfrm>
              <a:off x="2959" y="1955"/>
              <a:ext cx="45" cy="26"/>
            </a:xfrm>
            <a:custGeom>
              <a:avLst/>
              <a:gdLst>
                <a:gd name="T0" fmla="*/ 0 w 39"/>
                <a:gd name="T1" fmla="*/ 2 h 23"/>
                <a:gd name="T2" fmla="*/ 404 w 39"/>
                <a:gd name="T3" fmla="*/ 2 h 23"/>
                <a:gd name="T4" fmla="*/ 495 w 39"/>
                <a:gd name="T5" fmla="*/ 0 h 23"/>
                <a:gd name="T6" fmla="*/ 879 w 39"/>
                <a:gd name="T7" fmla="*/ 0 h 23"/>
                <a:gd name="T8" fmla="*/ 1014 w 39"/>
                <a:gd name="T9" fmla="*/ 111 h 23"/>
                <a:gd name="T10" fmla="*/ 1014 w 39"/>
                <a:gd name="T11" fmla="*/ 229 h 23"/>
                <a:gd name="T12" fmla="*/ 1386 w 39"/>
                <a:gd name="T13" fmla="*/ 331 h 23"/>
                <a:gd name="T14" fmla="*/ 1386 w 39"/>
                <a:gd name="T15" fmla="*/ 478 h 23"/>
                <a:gd name="T16" fmla="*/ 1201 w 39"/>
                <a:gd name="T17" fmla="*/ 478 h 23"/>
                <a:gd name="T18" fmla="*/ 879 w 39"/>
                <a:gd name="T19" fmla="*/ 423 h 23"/>
                <a:gd name="T20" fmla="*/ 495 w 39"/>
                <a:gd name="T21" fmla="*/ 478 h 23"/>
                <a:gd name="T22" fmla="*/ 210 w 39"/>
                <a:gd name="T23" fmla="*/ 478 h 23"/>
                <a:gd name="T24" fmla="*/ 2 w 39"/>
                <a:gd name="T25" fmla="*/ 229 h 23"/>
                <a:gd name="T26" fmla="*/ 0 w 39"/>
                <a:gd name="T27" fmla="*/ 2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23"/>
                <a:gd name="T44" fmla="*/ 39 w 39"/>
                <a:gd name="T45" fmla="*/ 23 h 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23">
                  <a:moveTo>
                    <a:pt x="0" y="2"/>
                  </a:moveTo>
                  <a:lnTo>
                    <a:pt x="11" y="2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9" y="5"/>
                  </a:lnTo>
                  <a:lnTo>
                    <a:pt x="29" y="11"/>
                  </a:lnTo>
                  <a:lnTo>
                    <a:pt x="39" y="16"/>
                  </a:lnTo>
                  <a:lnTo>
                    <a:pt x="39" y="2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4" y="23"/>
                  </a:lnTo>
                  <a:lnTo>
                    <a:pt x="6" y="23"/>
                  </a:lnTo>
                  <a:lnTo>
                    <a:pt x="2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37" name="Freeform 1979"/>
            <p:cNvSpPr>
              <a:spLocks/>
            </p:cNvSpPr>
            <p:nvPr/>
          </p:nvSpPr>
          <p:spPr bwMode="auto">
            <a:xfrm>
              <a:off x="2972" y="1977"/>
              <a:ext cx="58" cy="62"/>
            </a:xfrm>
            <a:custGeom>
              <a:avLst/>
              <a:gdLst>
                <a:gd name="T0" fmla="*/ 694 w 51"/>
                <a:gd name="T1" fmla="*/ 3 h 56"/>
                <a:gd name="T2" fmla="*/ 694 w 51"/>
                <a:gd name="T3" fmla="*/ 75 h 56"/>
                <a:gd name="T4" fmla="*/ 857 w 51"/>
                <a:gd name="T5" fmla="*/ 113 h 56"/>
                <a:gd name="T6" fmla="*/ 1020 w 51"/>
                <a:gd name="T7" fmla="*/ 169 h 56"/>
                <a:gd name="T8" fmla="*/ 1085 w 51"/>
                <a:gd name="T9" fmla="*/ 113 h 56"/>
                <a:gd name="T10" fmla="*/ 1118 w 51"/>
                <a:gd name="T11" fmla="*/ 113 h 56"/>
                <a:gd name="T12" fmla="*/ 1085 w 51"/>
                <a:gd name="T13" fmla="*/ 169 h 56"/>
                <a:gd name="T14" fmla="*/ 1118 w 51"/>
                <a:gd name="T15" fmla="*/ 229 h 56"/>
                <a:gd name="T16" fmla="*/ 1118 w 51"/>
                <a:gd name="T17" fmla="*/ 375 h 56"/>
                <a:gd name="T18" fmla="*/ 1251 w 51"/>
                <a:gd name="T19" fmla="*/ 440 h 56"/>
                <a:gd name="T20" fmla="*/ 1261 w 51"/>
                <a:gd name="T21" fmla="*/ 487 h 56"/>
                <a:gd name="T22" fmla="*/ 1251 w 51"/>
                <a:gd name="T23" fmla="*/ 539 h 56"/>
                <a:gd name="T24" fmla="*/ 1118 w 51"/>
                <a:gd name="T25" fmla="*/ 562 h 56"/>
                <a:gd name="T26" fmla="*/ 1118 w 51"/>
                <a:gd name="T27" fmla="*/ 597 h 56"/>
                <a:gd name="T28" fmla="*/ 1251 w 51"/>
                <a:gd name="T29" fmla="*/ 633 h 56"/>
                <a:gd name="T30" fmla="*/ 1118 w 51"/>
                <a:gd name="T31" fmla="*/ 661 h 56"/>
                <a:gd name="T32" fmla="*/ 789 w 51"/>
                <a:gd name="T33" fmla="*/ 717 h 56"/>
                <a:gd name="T34" fmla="*/ 954 w 51"/>
                <a:gd name="T35" fmla="*/ 633 h 56"/>
                <a:gd name="T36" fmla="*/ 789 w 51"/>
                <a:gd name="T37" fmla="*/ 539 h 56"/>
                <a:gd name="T38" fmla="*/ 578 w 51"/>
                <a:gd name="T39" fmla="*/ 539 h 56"/>
                <a:gd name="T40" fmla="*/ 513 w 51"/>
                <a:gd name="T41" fmla="*/ 562 h 56"/>
                <a:gd name="T42" fmla="*/ 304 w 51"/>
                <a:gd name="T43" fmla="*/ 440 h 56"/>
                <a:gd name="T44" fmla="*/ 3 w 51"/>
                <a:gd name="T45" fmla="*/ 415 h 56"/>
                <a:gd name="T46" fmla="*/ 3 w 51"/>
                <a:gd name="T47" fmla="*/ 293 h 56"/>
                <a:gd name="T48" fmla="*/ 0 w 51"/>
                <a:gd name="T49" fmla="*/ 187 h 56"/>
                <a:gd name="T50" fmla="*/ 3 w 51"/>
                <a:gd name="T51" fmla="*/ 3 h 56"/>
                <a:gd name="T52" fmla="*/ 346 w 51"/>
                <a:gd name="T53" fmla="*/ 0 h 56"/>
                <a:gd name="T54" fmla="*/ 578 w 51"/>
                <a:gd name="T55" fmla="*/ 3 h 56"/>
                <a:gd name="T56" fmla="*/ 694 w 51"/>
                <a:gd name="T57" fmla="*/ 3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56"/>
                <a:gd name="T89" fmla="*/ 51 w 51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56">
                  <a:moveTo>
                    <a:pt x="28" y="3"/>
                  </a:moveTo>
                  <a:lnTo>
                    <a:pt x="28" y="5"/>
                  </a:lnTo>
                  <a:lnTo>
                    <a:pt x="35" y="9"/>
                  </a:lnTo>
                  <a:lnTo>
                    <a:pt x="41" y="13"/>
                  </a:lnTo>
                  <a:lnTo>
                    <a:pt x="42" y="9"/>
                  </a:lnTo>
                  <a:lnTo>
                    <a:pt x="46" y="9"/>
                  </a:lnTo>
                  <a:lnTo>
                    <a:pt x="42" y="13"/>
                  </a:lnTo>
                  <a:lnTo>
                    <a:pt x="46" y="18"/>
                  </a:lnTo>
                  <a:lnTo>
                    <a:pt x="46" y="29"/>
                  </a:lnTo>
                  <a:lnTo>
                    <a:pt x="50" y="34"/>
                  </a:lnTo>
                  <a:lnTo>
                    <a:pt x="51" y="38"/>
                  </a:lnTo>
                  <a:lnTo>
                    <a:pt x="50" y="42"/>
                  </a:lnTo>
                  <a:lnTo>
                    <a:pt x="46" y="43"/>
                  </a:lnTo>
                  <a:lnTo>
                    <a:pt x="46" y="47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32" y="56"/>
                  </a:lnTo>
                  <a:lnTo>
                    <a:pt x="37" y="50"/>
                  </a:lnTo>
                  <a:lnTo>
                    <a:pt x="32" y="42"/>
                  </a:lnTo>
                  <a:lnTo>
                    <a:pt x="23" y="42"/>
                  </a:lnTo>
                  <a:lnTo>
                    <a:pt x="21" y="43"/>
                  </a:lnTo>
                  <a:lnTo>
                    <a:pt x="12" y="34"/>
                  </a:lnTo>
                  <a:lnTo>
                    <a:pt x="3" y="32"/>
                  </a:lnTo>
                  <a:lnTo>
                    <a:pt x="3" y="23"/>
                  </a:lnTo>
                  <a:lnTo>
                    <a:pt x="0" y="14"/>
                  </a:lnTo>
                  <a:lnTo>
                    <a:pt x="3" y="3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chemeClr val="bg1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38" name="Freeform 1980"/>
            <p:cNvSpPr>
              <a:spLocks/>
            </p:cNvSpPr>
            <p:nvPr/>
          </p:nvSpPr>
          <p:spPr bwMode="auto">
            <a:xfrm>
              <a:off x="2959" y="2012"/>
              <a:ext cx="37" cy="31"/>
            </a:xfrm>
            <a:custGeom>
              <a:avLst/>
              <a:gdLst>
                <a:gd name="T0" fmla="*/ 778 w 32"/>
                <a:gd name="T1" fmla="*/ 74 h 29"/>
                <a:gd name="T2" fmla="*/ 534 w 32"/>
                <a:gd name="T3" fmla="*/ 103 h 29"/>
                <a:gd name="T4" fmla="*/ 346 w 32"/>
                <a:gd name="T5" fmla="*/ 153 h 29"/>
                <a:gd name="T6" fmla="*/ 0 w 32"/>
                <a:gd name="T7" fmla="*/ 96 h 29"/>
                <a:gd name="T8" fmla="*/ 2 w 32"/>
                <a:gd name="T9" fmla="*/ 96 h 29"/>
                <a:gd name="T10" fmla="*/ 224 w 32"/>
                <a:gd name="T11" fmla="*/ 53 h 29"/>
                <a:gd name="T12" fmla="*/ 534 w 32"/>
                <a:gd name="T13" fmla="*/ 0 h 29"/>
                <a:gd name="T14" fmla="*/ 900 w 32"/>
                <a:gd name="T15" fmla="*/ 2 h 29"/>
                <a:gd name="T16" fmla="*/ 1224 w 32"/>
                <a:gd name="T17" fmla="*/ 57 h 29"/>
                <a:gd name="T18" fmla="*/ 1107 w 32"/>
                <a:gd name="T19" fmla="*/ 74 h 29"/>
                <a:gd name="T20" fmla="*/ 778 w 32"/>
                <a:gd name="T21" fmla="*/ 74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29"/>
                <a:gd name="T35" fmla="*/ 32 w 32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29">
                  <a:moveTo>
                    <a:pt x="20" y="15"/>
                  </a:moveTo>
                  <a:lnTo>
                    <a:pt x="14" y="20"/>
                  </a:lnTo>
                  <a:lnTo>
                    <a:pt x="9" y="2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10"/>
                  </a:lnTo>
                  <a:lnTo>
                    <a:pt x="14" y="0"/>
                  </a:lnTo>
                  <a:lnTo>
                    <a:pt x="23" y="2"/>
                  </a:lnTo>
                  <a:lnTo>
                    <a:pt x="32" y="11"/>
                  </a:lnTo>
                  <a:lnTo>
                    <a:pt x="29" y="15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39" name="Freeform 1981"/>
            <p:cNvSpPr>
              <a:spLocks/>
            </p:cNvSpPr>
            <p:nvPr/>
          </p:nvSpPr>
          <p:spPr bwMode="auto">
            <a:xfrm>
              <a:off x="2982" y="2023"/>
              <a:ext cx="32" cy="24"/>
            </a:xfrm>
            <a:custGeom>
              <a:avLst/>
              <a:gdLst>
                <a:gd name="T0" fmla="*/ 637 w 28"/>
                <a:gd name="T1" fmla="*/ 43 h 23"/>
                <a:gd name="T2" fmla="*/ 345 w 28"/>
                <a:gd name="T3" fmla="*/ 62 h 23"/>
                <a:gd name="T4" fmla="*/ 345 w 28"/>
                <a:gd name="T5" fmla="*/ 53 h 23"/>
                <a:gd name="T6" fmla="*/ 345 w 28"/>
                <a:gd name="T7" fmla="*/ 43 h 23"/>
                <a:gd name="T8" fmla="*/ 0 w 28"/>
                <a:gd name="T9" fmla="*/ 5 h 23"/>
                <a:gd name="T10" fmla="*/ 243 w 28"/>
                <a:gd name="T11" fmla="*/ 5 h 23"/>
                <a:gd name="T12" fmla="*/ 345 w 28"/>
                <a:gd name="T13" fmla="*/ 2 h 23"/>
                <a:gd name="T14" fmla="*/ 394 w 28"/>
                <a:gd name="T15" fmla="*/ 0 h 23"/>
                <a:gd name="T16" fmla="*/ 637 w 28"/>
                <a:gd name="T17" fmla="*/ 0 h 23"/>
                <a:gd name="T18" fmla="*/ 792 w 28"/>
                <a:gd name="T19" fmla="*/ 9 h 23"/>
                <a:gd name="T20" fmla="*/ 637 w 28"/>
                <a:gd name="T21" fmla="*/ 43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23"/>
                <a:gd name="T35" fmla="*/ 28 w 28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23">
                  <a:moveTo>
                    <a:pt x="23" y="14"/>
                  </a:moveTo>
                  <a:lnTo>
                    <a:pt x="12" y="23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0" y="5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8" y="9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40" name="Freeform 1982"/>
            <p:cNvSpPr>
              <a:spLocks/>
            </p:cNvSpPr>
            <p:nvPr/>
          </p:nvSpPr>
          <p:spPr bwMode="auto">
            <a:xfrm>
              <a:off x="2996" y="2033"/>
              <a:ext cx="39" cy="37"/>
            </a:xfrm>
            <a:custGeom>
              <a:avLst/>
              <a:gdLst>
                <a:gd name="T0" fmla="*/ 777 w 34"/>
                <a:gd name="T1" fmla="*/ 0 h 33"/>
                <a:gd name="T2" fmla="*/ 1070 w 34"/>
                <a:gd name="T3" fmla="*/ 151 h 33"/>
                <a:gd name="T4" fmla="*/ 1070 w 34"/>
                <a:gd name="T5" fmla="*/ 309 h 33"/>
                <a:gd name="T6" fmla="*/ 891 w 34"/>
                <a:gd name="T7" fmla="*/ 422 h 33"/>
                <a:gd name="T8" fmla="*/ 647 w 34"/>
                <a:gd name="T9" fmla="*/ 346 h 33"/>
                <a:gd name="T10" fmla="*/ 618 w 34"/>
                <a:gd name="T11" fmla="*/ 473 h 33"/>
                <a:gd name="T12" fmla="*/ 357 w 34"/>
                <a:gd name="T13" fmla="*/ 473 h 33"/>
                <a:gd name="T14" fmla="*/ 156 w 34"/>
                <a:gd name="T15" fmla="*/ 573 h 33"/>
                <a:gd name="T16" fmla="*/ 2 w 34"/>
                <a:gd name="T17" fmla="*/ 422 h 33"/>
                <a:gd name="T18" fmla="*/ 0 w 34"/>
                <a:gd name="T19" fmla="*/ 309 h 33"/>
                <a:gd name="T20" fmla="*/ 0 w 34"/>
                <a:gd name="T21" fmla="*/ 238 h 33"/>
                <a:gd name="T22" fmla="*/ 357 w 34"/>
                <a:gd name="T23" fmla="*/ 4 h 33"/>
                <a:gd name="T24" fmla="*/ 777 w 34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3"/>
                <a:gd name="T41" fmla="*/ 34 w 34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3">
                  <a:moveTo>
                    <a:pt x="25" y="0"/>
                  </a:moveTo>
                  <a:lnTo>
                    <a:pt x="34" y="9"/>
                  </a:lnTo>
                  <a:lnTo>
                    <a:pt x="34" y="18"/>
                  </a:lnTo>
                  <a:lnTo>
                    <a:pt x="29" y="24"/>
                  </a:lnTo>
                  <a:lnTo>
                    <a:pt x="21" y="20"/>
                  </a:lnTo>
                  <a:lnTo>
                    <a:pt x="20" y="27"/>
                  </a:lnTo>
                  <a:lnTo>
                    <a:pt x="11" y="27"/>
                  </a:lnTo>
                  <a:lnTo>
                    <a:pt x="5" y="33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1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41" name="Freeform 1984"/>
            <p:cNvSpPr>
              <a:spLocks/>
            </p:cNvSpPr>
            <p:nvPr/>
          </p:nvSpPr>
          <p:spPr bwMode="auto">
            <a:xfrm>
              <a:off x="2926" y="1875"/>
              <a:ext cx="92" cy="48"/>
            </a:xfrm>
            <a:custGeom>
              <a:avLst/>
              <a:gdLst>
                <a:gd name="T0" fmla="*/ 58 w 81"/>
                <a:gd name="T1" fmla="*/ 0 h 45"/>
                <a:gd name="T2" fmla="*/ 75 w 81"/>
                <a:gd name="T3" fmla="*/ 7 h 45"/>
                <a:gd name="T4" fmla="*/ 94 w 81"/>
                <a:gd name="T5" fmla="*/ 4 h 45"/>
                <a:gd name="T6" fmla="*/ 97 w 81"/>
                <a:gd name="T7" fmla="*/ 16 h 45"/>
                <a:gd name="T8" fmla="*/ 107 w 81"/>
                <a:gd name="T9" fmla="*/ 20 h 45"/>
                <a:gd name="T10" fmla="*/ 126 w 81"/>
                <a:gd name="T11" fmla="*/ 16 h 45"/>
                <a:gd name="T12" fmla="*/ 142 w 81"/>
                <a:gd name="T13" fmla="*/ 16 h 45"/>
                <a:gd name="T14" fmla="*/ 149 w 81"/>
                <a:gd name="T15" fmla="*/ 7 h 45"/>
                <a:gd name="T16" fmla="*/ 164 w 81"/>
                <a:gd name="T17" fmla="*/ 16 h 45"/>
                <a:gd name="T18" fmla="*/ 186 w 81"/>
                <a:gd name="T19" fmla="*/ 20 h 45"/>
                <a:gd name="T20" fmla="*/ 196 w 81"/>
                <a:gd name="T21" fmla="*/ 21 h 45"/>
                <a:gd name="T22" fmla="*/ 183 w 81"/>
                <a:gd name="T23" fmla="*/ 48 h 45"/>
                <a:gd name="T24" fmla="*/ 164 w 81"/>
                <a:gd name="T25" fmla="*/ 48 h 45"/>
                <a:gd name="T26" fmla="*/ 161 w 81"/>
                <a:gd name="T27" fmla="*/ 42 h 45"/>
                <a:gd name="T28" fmla="*/ 142 w 81"/>
                <a:gd name="T29" fmla="*/ 42 h 45"/>
                <a:gd name="T30" fmla="*/ 131 w 81"/>
                <a:gd name="T31" fmla="*/ 42 h 45"/>
                <a:gd name="T32" fmla="*/ 107 w 81"/>
                <a:gd name="T33" fmla="*/ 50 h 45"/>
                <a:gd name="T34" fmla="*/ 97 w 81"/>
                <a:gd name="T35" fmla="*/ 50 h 45"/>
                <a:gd name="T36" fmla="*/ 70 w 81"/>
                <a:gd name="T37" fmla="*/ 61 h 45"/>
                <a:gd name="T38" fmla="*/ 50 w 81"/>
                <a:gd name="T39" fmla="*/ 70 h 45"/>
                <a:gd name="T40" fmla="*/ 16 w 81"/>
                <a:gd name="T41" fmla="*/ 65 h 45"/>
                <a:gd name="T42" fmla="*/ 14 w 81"/>
                <a:gd name="T43" fmla="*/ 61 h 45"/>
                <a:gd name="T44" fmla="*/ 0 w 81"/>
                <a:gd name="T45" fmla="*/ 50 h 45"/>
                <a:gd name="T46" fmla="*/ 0 w 81"/>
                <a:gd name="T47" fmla="*/ 38 h 45"/>
                <a:gd name="T48" fmla="*/ 58 w 81"/>
                <a:gd name="T49" fmla="*/ 0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45"/>
                <a:gd name="T77" fmla="*/ 81 w 81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45">
                  <a:moveTo>
                    <a:pt x="24" y="0"/>
                  </a:moveTo>
                  <a:lnTo>
                    <a:pt x="31" y="7"/>
                  </a:lnTo>
                  <a:lnTo>
                    <a:pt x="38" y="4"/>
                  </a:lnTo>
                  <a:lnTo>
                    <a:pt x="40" y="9"/>
                  </a:lnTo>
                  <a:lnTo>
                    <a:pt x="43" y="13"/>
                  </a:lnTo>
                  <a:lnTo>
                    <a:pt x="52" y="9"/>
                  </a:lnTo>
                  <a:lnTo>
                    <a:pt x="58" y="9"/>
                  </a:lnTo>
                  <a:lnTo>
                    <a:pt x="61" y="7"/>
                  </a:lnTo>
                  <a:lnTo>
                    <a:pt x="68" y="9"/>
                  </a:lnTo>
                  <a:lnTo>
                    <a:pt x="77" y="13"/>
                  </a:lnTo>
                  <a:lnTo>
                    <a:pt x="81" y="14"/>
                  </a:lnTo>
                  <a:lnTo>
                    <a:pt x="75" y="31"/>
                  </a:lnTo>
                  <a:lnTo>
                    <a:pt x="68" y="31"/>
                  </a:lnTo>
                  <a:lnTo>
                    <a:pt x="66" y="27"/>
                  </a:lnTo>
                  <a:lnTo>
                    <a:pt x="58" y="27"/>
                  </a:lnTo>
                  <a:lnTo>
                    <a:pt x="54" y="27"/>
                  </a:lnTo>
                  <a:lnTo>
                    <a:pt x="43" y="32"/>
                  </a:lnTo>
                  <a:lnTo>
                    <a:pt x="40" y="32"/>
                  </a:lnTo>
                  <a:lnTo>
                    <a:pt x="29" y="38"/>
                  </a:lnTo>
                  <a:lnTo>
                    <a:pt x="20" y="45"/>
                  </a:lnTo>
                  <a:lnTo>
                    <a:pt x="7" y="41"/>
                  </a:lnTo>
                  <a:lnTo>
                    <a:pt x="6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42" name="Freeform 1987"/>
            <p:cNvSpPr>
              <a:spLocks/>
            </p:cNvSpPr>
            <p:nvPr/>
          </p:nvSpPr>
          <p:spPr bwMode="auto">
            <a:xfrm>
              <a:off x="2850" y="1848"/>
              <a:ext cx="105" cy="55"/>
            </a:xfrm>
            <a:custGeom>
              <a:avLst/>
              <a:gdLst>
                <a:gd name="T0" fmla="*/ 89 w 91"/>
                <a:gd name="T1" fmla="*/ 0 h 51"/>
                <a:gd name="T2" fmla="*/ 103 w 91"/>
                <a:gd name="T3" fmla="*/ 0 h 51"/>
                <a:gd name="T4" fmla="*/ 111 w 91"/>
                <a:gd name="T5" fmla="*/ 0 h 51"/>
                <a:gd name="T6" fmla="*/ 123 w 91"/>
                <a:gd name="T7" fmla="*/ 0 h 51"/>
                <a:gd name="T8" fmla="*/ 123 w 91"/>
                <a:gd name="T9" fmla="*/ 4 h 51"/>
                <a:gd name="T10" fmla="*/ 149 w 91"/>
                <a:gd name="T11" fmla="*/ 15 h 51"/>
                <a:gd name="T12" fmla="*/ 158 w 91"/>
                <a:gd name="T13" fmla="*/ 15 h 51"/>
                <a:gd name="T14" fmla="*/ 158 w 91"/>
                <a:gd name="T15" fmla="*/ 17 h 51"/>
                <a:gd name="T16" fmla="*/ 158 w 91"/>
                <a:gd name="T17" fmla="*/ 20 h 51"/>
                <a:gd name="T18" fmla="*/ 173 w 91"/>
                <a:gd name="T19" fmla="*/ 28 h 51"/>
                <a:gd name="T20" fmla="*/ 182 w 91"/>
                <a:gd name="T21" fmla="*/ 28 h 51"/>
                <a:gd name="T22" fmla="*/ 198 w 91"/>
                <a:gd name="T23" fmla="*/ 20 h 51"/>
                <a:gd name="T24" fmla="*/ 211 w 91"/>
                <a:gd name="T25" fmla="*/ 28 h 51"/>
                <a:gd name="T26" fmla="*/ 211 w 91"/>
                <a:gd name="T27" fmla="*/ 32 h 51"/>
                <a:gd name="T28" fmla="*/ 249 w 91"/>
                <a:gd name="T29" fmla="*/ 38 h 51"/>
                <a:gd name="T30" fmla="*/ 249 w 91"/>
                <a:gd name="T31" fmla="*/ 41 h 51"/>
                <a:gd name="T32" fmla="*/ 182 w 91"/>
                <a:gd name="T33" fmla="*/ 81 h 51"/>
                <a:gd name="T34" fmla="*/ 142 w 91"/>
                <a:gd name="T35" fmla="*/ 77 h 51"/>
                <a:gd name="T36" fmla="*/ 120 w 91"/>
                <a:gd name="T37" fmla="*/ 71 h 51"/>
                <a:gd name="T38" fmla="*/ 103 w 91"/>
                <a:gd name="T39" fmla="*/ 86 h 51"/>
                <a:gd name="T40" fmla="*/ 89 w 91"/>
                <a:gd name="T41" fmla="*/ 86 h 51"/>
                <a:gd name="T42" fmla="*/ 63 w 91"/>
                <a:gd name="T43" fmla="*/ 81 h 51"/>
                <a:gd name="T44" fmla="*/ 63 w 91"/>
                <a:gd name="T45" fmla="*/ 77 h 51"/>
                <a:gd name="T46" fmla="*/ 48 w 91"/>
                <a:gd name="T47" fmla="*/ 64 h 51"/>
                <a:gd name="T48" fmla="*/ 43 w 91"/>
                <a:gd name="T49" fmla="*/ 63 h 51"/>
                <a:gd name="T50" fmla="*/ 18 w 91"/>
                <a:gd name="T51" fmla="*/ 53 h 51"/>
                <a:gd name="T52" fmla="*/ 18 w 91"/>
                <a:gd name="T53" fmla="*/ 41 h 51"/>
                <a:gd name="T54" fmla="*/ 0 w 91"/>
                <a:gd name="T55" fmla="*/ 38 h 51"/>
                <a:gd name="T56" fmla="*/ 0 w 91"/>
                <a:gd name="T57" fmla="*/ 28 h 51"/>
                <a:gd name="T58" fmla="*/ 0 w 91"/>
                <a:gd name="T59" fmla="*/ 20 h 51"/>
                <a:gd name="T60" fmla="*/ 3 w 91"/>
                <a:gd name="T61" fmla="*/ 28 h 51"/>
                <a:gd name="T62" fmla="*/ 81 w 91"/>
                <a:gd name="T63" fmla="*/ 4 h 51"/>
                <a:gd name="T64" fmla="*/ 89 w 91"/>
                <a:gd name="T65" fmla="*/ 0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51"/>
                <a:gd name="T101" fmla="*/ 91 w 91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51">
                  <a:moveTo>
                    <a:pt x="32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55" y="8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64" y="17"/>
                  </a:lnTo>
                  <a:lnTo>
                    <a:pt x="67" y="17"/>
                  </a:lnTo>
                  <a:lnTo>
                    <a:pt x="73" y="13"/>
                  </a:lnTo>
                  <a:lnTo>
                    <a:pt x="78" y="17"/>
                  </a:lnTo>
                  <a:lnTo>
                    <a:pt x="78" y="19"/>
                  </a:lnTo>
                  <a:lnTo>
                    <a:pt x="91" y="22"/>
                  </a:lnTo>
                  <a:lnTo>
                    <a:pt x="91" y="24"/>
                  </a:lnTo>
                  <a:lnTo>
                    <a:pt x="67" y="48"/>
                  </a:lnTo>
                  <a:lnTo>
                    <a:pt x="53" y="45"/>
                  </a:lnTo>
                  <a:lnTo>
                    <a:pt x="44" y="42"/>
                  </a:lnTo>
                  <a:lnTo>
                    <a:pt x="37" y="51"/>
                  </a:lnTo>
                  <a:lnTo>
                    <a:pt x="32" y="51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17" y="38"/>
                  </a:lnTo>
                  <a:lnTo>
                    <a:pt x="16" y="37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30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43" name="Freeform 1989"/>
            <p:cNvSpPr>
              <a:spLocks/>
            </p:cNvSpPr>
            <p:nvPr/>
          </p:nvSpPr>
          <p:spPr bwMode="auto">
            <a:xfrm>
              <a:off x="3682" y="2097"/>
              <a:ext cx="230" cy="187"/>
            </a:xfrm>
            <a:custGeom>
              <a:avLst/>
              <a:gdLst>
                <a:gd name="T0" fmla="*/ 4241 w 201"/>
                <a:gd name="T1" fmla="*/ 81 h 170"/>
                <a:gd name="T2" fmla="*/ 4490 w 201"/>
                <a:gd name="T3" fmla="*/ 389 h 170"/>
                <a:gd name="T4" fmla="*/ 4957 w 201"/>
                <a:gd name="T5" fmla="*/ 262 h 170"/>
                <a:gd name="T6" fmla="*/ 5596 w 201"/>
                <a:gd name="T7" fmla="*/ 238 h 170"/>
                <a:gd name="T8" fmla="*/ 5824 w 201"/>
                <a:gd name="T9" fmla="*/ 262 h 170"/>
                <a:gd name="T10" fmla="*/ 5765 w 201"/>
                <a:gd name="T11" fmla="*/ 293 h 170"/>
                <a:gd name="T12" fmla="*/ 5181 w 201"/>
                <a:gd name="T13" fmla="*/ 338 h 170"/>
                <a:gd name="T14" fmla="*/ 4622 w 201"/>
                <a:gd name="T15" fmla="*/ 421 h 170"/>
                <a:gd name="T16" fmla="*/ 4622 w 201"/>
                <a:gd name="T17" fmla="*/ 656 h 170"/>
                <a:gd name="T18" fmla="*/ 4490 w 201"/>
                <a:gd name="T19" fmla="*/ 822 h 170"/>
                <a:gd name="T20" fmla="*/ 4241 w 201"/>
                <a:gd name="T21" fmla="*/ 918 h 170"/>
                <a:gd name="T22" fmla="*/ 4196 w 201"/>
                <a:gd name="T23" fmla="*/ 994 h 170"/>
                <a:gd name="T24" fmla="*/ 3995 w 201"/>
                <a:gd name="T25" fmla="*/ 1111 h 170"/>
                <a:gd name="T26" fmla="*/ 3887 w 201"/>
                <a:gd name="T27" fmla="*/ 1278 h 170"/>
                <a:gd name="T28" fmla="*/ 3786 w 201"/>
                <a:gd name="T29" fmla="*/ 1431 h 170"/>
                <a:gd name="T30" fmla="*/ 3574 w 201"/>
                <a:gd name="T31" fmla="*/ 1410 h 170"/>
                <a:gd name="T32" fmla="*/ 3304 w 201"/>
                <a:gd name="T33" fmla="*/ 1410 h 170"/>
                <a:gd name="T34" fmla="*/ 2969 w 201"/>
                <a:gd name="T35" fmla="*/ 1473 h 170"/>
                <a:gd name="T36" fmla="*/ 2831 w 201"/>
                <a:gd name="T37" fmla="*/ 1483 h 170"/>
                <a:gd name="T38" fmla="*/ 2752 w 201"/>
                <a:gd name="T39" fmla="*/ 1720 h 170"/>
                <a:gd name="T40" fmla="*/ 1793 w 201"/>
                <a:gd name="T41" fmla="*/ 1825 h 170"/>
                <a:gd name="T42" fmla="*/ 1403 w 201"/>
                <a:gd name="T43" fmla="*/ 1852 h 170"/>
                <a:gd name="T44" fmla="*/ 463 w 201"/>
                <a:gd name="T45" fmla="*/ 1782 h 170"/>
                <a:gd name="T46" fmla="*/ 693 w 201"/>
                <a:gd name="T47" fmla="*/ 1558 h 170"/>
                <a:gd name="T48" fmla="*/ 247 w 201"/>
                <a:gd name="T49" fmla="*/ 1431 h 170"/>
                <a:gd name="T50" fmla="*/ 2 w 201"/>
                <a:gd name="T51" fmla="*/ 1111 h 170"/>
                <a:gd name="T52" fmla="*/ 2 w 201"/>
                <a:gd name="T53" fmla="*/ 1010 h 170"/>
                <a:gd name="T54" fmla="*/ 144 w 201"/>
                <a:gd name="T55" fmla="*/ 903 h 170"/>
                <a:gd name="T56" fmla="*/ 144 w 201"/>
                <a:gd name="T57" fmla="*/ 747 h 170"/>
                <a:gd name="T58" fmla="*/ 655 w 201"/>
                <a:gd name="T59" fmla="*/ 658 h 170"/>
                <a:gd name="T60" fmla="*/ 1071 w 201"/>
                <a:gd name="T61" fmla="*/ 616 h 170"/>
                <a:gd name="T62" fmla="*/ 1636 w 201"/>
                <a:gd name="T63" fmla="*/ 463 h 170"/>
                <a:gd name="T64" fmla="*/ 1970 w 201"/>
                <a:gd name="T65" fmla="*/ 262 h 170"/>
                <a:gd name="T66" fmla="*/ 2873 w 201"/>
                <a:gd name="T67" fmla="*/ 354 h 170"/>
                <a:gd name="T68" fmla="*/ 3387 w 201"/>
                <a:gd name="T69" fmla="*/ 293 h 170"/>
                <a:gd name="T70" fmla="*/ 3887 w 201"/>
                <a:gd name="T71" fmla="*/ 178 h 170"/>
                <a:gd name="T72" fmla="*/ 3995 w 201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1"/>
                <a:gd name="T112" fmla="*/ 0 h 170"/>
                <a:gd name="T113" fmla="*/ 201 w 201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1" h="170">
                  <a:moveTo>
                    <a:pt x="137" y="0"/>
                  </a:moveTo>
                  <a:lnTo>
                    <a:pt x="146" y="7"/>
                  </a:lnTo>
                  <a:lnTo>
                    <a:pt x="150" y="9"/>
                  </a:lnTo>
                  <a:lnTo>
                    <a:pt x="155" y="36"/>
                  </a:lnTo>
                  <a:lnTo>
                    <a:pt x="164" y="31"/>
                  </a:lnTo>
                  <a:lnTo>
                    <a:pt x="172" y="24"/>
                  </a:lnTo>
                  <a:lnTo>
                    <a:pt x="184" y="18"/>
                  </a:lnTo>
                  <a:lnTo>
                    <a:pt x="192" y="22"/>
                  </a:lnTo>
                  <a:lnTo>
                    <a:pt x="196" y="22"/>
                  </a:lnTo>
                  <a:lnTo>
                    <a:pt x="201" y="24"/>
                  </a:lnTo>
                  <a:lnTo>
                    <a:pt x="196" y="24"/>
                  </a:lnTo>
                  <a:lnTo>
                    <a:pt x="198" y="27"/>
                  </a:lnTo>
                  <a:lnTo>
                    <a:pt x="201" y="31"/>
                  </a:lnTo>
                  <a:lnTo>
                    <a:pt x="178" y="31"/>
                  </a:lnTo>
                  <a:lnTo>
                    <a:pt x="169" y="33"/>
                  </a:lnTo>
                  <a:lnTo>
                    <a:pt x="160" y="38"/>
                  </a:lnTo>
                  <a:lnTo>
                    <a:pt x="158" y="45"/>
                  </a:lnTo>
                  <a:lnTo>
                    <a:pt x="160" y="59"/>
                  </a:lnTo>
                  <a:lnTo>
                    <a:pt x="158" y="70"/>
                  </a:lnTo>
                  <a:lnTo>
                    <a:pt x="155" y="76"/>
                  </a:lnTo>
                  <a:lnTo>
                    <a:pt x="158" y="85"/>
                  </a:lnTo>
                  <a:lnTo>
                    <a:pt x="146" y="85"/>
                  </a:lnTo>
                  <a:lnTo>
                    <a:pt x="140" y="85"/>
                  </a:lnTo>
                  <a:lnTo>
                    <a:pt x="144" y="92"/>
                  </a:lnTo>
                  <a:lnTo>
                    <a:pt x="146" y="98"/>
                  </a:lnTo>
                  <a:lnTo>
                    <a:pt x="137" y="103"/>
                  </a:lnTo>
                  <a:lnTo>
                    <a:pt x="137" y="112"/>
                  </a:lnTo>
                  <a:lnTo>
                    <a:pt x="135" y="117"/>
                  </a:lnTo>
                  <a:lnTo>
                    <a:pt x="137" y="126"/>
                  </a:lnTo>
                  <a:lnTo>
                    <a:pt x="131" y="132"/>
                  </a:lnTo>
                  <a:lnTo>
                    <a:pt x="126" y="130"/>
                  </a:lnTo>
                  <a:lnTo>
                    <a:pt x="123" y="130"/>
                  </a:lnTo>
                  <a:lnTo>
                    <a:pt x="117" y="126"/>
                  </a:lnTo>
                  <a:lnTo>
                    <a:pt x="114" y="130"/>
                  </a:lnTo>
                  <a:lnTo>
                    <a:pt x="112" y="135"/>
                  </a:lnTo>
                  <a:lnTo>
                    <a:pt x="103" y="135"/>
                  </a:lnTo>
                  <a:lnTo>
                    <a:pt x="99" y="135"/>
                  </a:lnTo>
                  <a:lnTo>
                    <a:pt x="98" y="137"/>
                  </a:lnTo>
                  <a:lnTo>
                    <a:pt x="94" y="141"/>
                  </a:lnTo>
                  <a:lnTo>
                    <a:pt x="94" y="159"/>
                  </a:lnTo>
                  <a:lnTo>
                    <a:pt x="76" y="164"/>
                  </a:lnTo>
                  <a:lnTo>
                    <a:pt x="62" y="168"/>
                  </a:lnTo>
                  <a:lnTo>
                    <a:pt x="57" y="170"/>
                  </a:lnTo>
                  <a:lnTo>
                    <a:pt x="48" y="170"/>
                  </a:lnTo>
                  <a:lnTo>
                    <a:pt x="37" y="170"/>
                  </a:lnTo>
                  <a:lnTo>
                    <a:pt x="16" y="164"/>
                  </a:lnTo>
                  <a:lnTo>
                    <a:pt x="19" y="152"/>
                  </a:lnTo>
                  <a:lnTo>
                    <a:pt x="24" y="144"/>
                  </a:lnTo>
                  <a:lnTo>
                    <a:pt x="23" y="135"/>
                  </a:lnTo>
                  <a:lnTo>
                    <a:pt x="9" y="132"/>
                  </a:lnTo>
                  <a:lnTo>
                    <a:pt x="9" y="117"/>
                  </a:lnTo>
                  <a:lnTo>
                    <a:pt x="2" y="103"/>
                  </a:lnTo>
                  <a:lnTo>
                    <a:pt x="5" y="98"/>
                  </a:lnTo>
                  <a:lnTo>
                    <a:pt x="2" y="94"/>
                  </a:lnTo>
                  <a:lnTo>
                    <a:pt x="0" y="85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5" y="69"/>
                  </a:lnTo>
                  <a:lnTo>
                    <a:pt x="5" y="56"/>
                  </a:lnTo>
                  <a:lnTo>
                    <a:pt x="23" y="61"/>
                  </a:lnTo>
                  <a:lnTo>
                    <a:pt x="23" y="69"/>
                  </a:lnTo>
                  <a:lnTo>
                    <a:pt x="37" y="56"/>
                  </a:lnTo>
                  <a:lnTo>
                    <a:pt x="34" y="54"/>
                  </a:lnTo>
                  <a:lnTo>
                    <a:pt x="57" y="42"/>
                  </a:lnTo>
                  <a:lnTo>
                    <a:pt x="57" y="27"/>
                  </a:lnTo>
                  <a:lnTo>
                    <a:pt x="67" y="24"/>
                  </a:lnTo>
                  <a:lnTo>
                    <a:pt x="80" y="27"/>
                  </a:lnTo>
                  <a:lnTo>
                    <a:pt x="99" y="33"/>
                  </a:lnTo>
                  <a:lnTo>
                    <a:pt x="114" y="24"/>
                  </a:lnTo>
                  <a:lnTo>
                    <a:pt x="117" y="27"/>
                  </a:lnTo>
                  <a:lnTo>
                    <a:pt x="121" y="22"/>
                  </a:lnTo>
                  <a:lnTo>
                    <a:pt x="135" y="16"/>
                  </a:lnTo>
                  <a:lnTo>
                    <a:pt x="131" y="1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44" name="Freeform 1990"/>
            <p:cNvSpPr>
              <a:spLocks/>
            </p:cNvSpPr>
            <p:nvPr/>
          </p:nvSpPr>
          <p:spPr bwMode="auto">
            <a:xfrm>
              <a:off x="4175" y="2331"/>
              <a:ext cx="85" cy="102"/>
            </a:xfrm>
            <a:custGeom>
              <a:avLst/>
              <a:gdLst>
                <a:gd name="T0" fmla="*/ 242 w 74"/>
                <a:gd name="T1" fmla="*/ 340 h 94"/>
                <a:gd name="T2" fmla="*/ 130 w 74"/>
                <a:gd name="T3" fmla="*/ 207 h 94"/>
                <a:gd name="T4" fmla="*/ 149 w 74"/>
                <a:gd name="T5" fmla="*/ 168 h 94"/>
                <a:gd name="T6" fmla="*/ 45 w 74"/>
                <a:gd name="T7" fmla="*/ 151 h 94"/>
                <a:gd name="T8" fmla="*/ 0 w 74"/>
                <a:gd name="T9" fmla="*/ 132 h 94"/>
                <a:gd name="T10" fmla="*/ 45 w 74"/>
                <a:gd name="T11" fmla="*/ 126 h 94"/>
                <a:gd name="T12" fmla="*/ 45 w 74"/>
                <a:gd name="T13" fmla="*/ 91 h 94"/>
                <a:gd name="T14" fmla="*/ 149 w 74"/>
                <a:gd name="T15" fmla="*/ 91 h 94"/>
                <a:gd name="T16" fmla="*/ 91 w 74"/>
                <a:gd name="T17" fmla="*/ 75 h 94"/>
                <a:gd name="T18" fmla="*/ 45 w 74"/>
                <a:gd name="T19" fmla="*/ 75 h 94"/>
                <a:gd name="T20" fmla="*/ 0 w 74"/>
                <a:gd name="T21" fmla="*/ 50 h 94"/>
                <a:gd name="T22" fmla="*/ 3 w 74"/>
                <a:gd name="T23" fmla="*/ 0 h 94"/>
                <a:gd name="T24" fmla="*/ 91 w 74"/>
                <a:gd name="T25" fmla="*/ 0 h 94"/>
                <a:gd name="T26" fmla="*/ 184 w 74"/>
                <a:gd name="T27" fmla="*/ 33 h 94"/>
                <a:gd name="T28" fmla="*/ 278 w 74"/>
                <a:gd name="T29" fmla="*/ 50 h 94"/>
                <a:gd name="T30" fmla="*/ 296 w 74"/>
                <a:gd name="T31" fmla="*/ 88 h 94"/>
                <a:gd name="T32" fmla="*/ 278 w 74"/>
                <a:gd name="T33" fmla="*/ 91 h 94"/>
                <a:gd name="T34" fmla="*/ 636 w 74"/>
                <a:gd name="T35" fmla="*/ 88 h 94"/>
                <a:gd name="T36" fmla="*/ 681 w 74"/>
                <a:gd name="T37" fmla="*/ 107 h 94"/>
                <a:gd name="T38" fmla="*/ 636 w 74"/>
                <a:gd name="T39" fmla="*/ 126 h 94"/>
                <a:gd name="T40" fmla="*/ 636 w 74"/>
                <a:gd name="T41" fmla="*/ 143 h 94"/>
                <a:gd name="T42" fmla="*/ 542 w 74"/>
                <a:gd name="T43" fmla="*/ 151 h 94"/>
                <a:gd name="T44" fmla="*/ 516 w 74"/>
                <a:gd name="T45" fmla="*/ 180 h 94"/>
                <a:gd name="T46" fmla="*/ 482 w 74"/>
                <a:gd name="T47" fmla="*/ 191 h 94"/>
                <a:gd name="T48" fmla="*/ 516 w 74"/>
                <a:gd name="T49" fmla="*/ 244 h 94"/>
                <a:gd name="T50" fmla="*/ 542 w 74"/>
                <a:gd name="T51" fmla="*/ 244 h 94"/>
                <a:gd name="T52" fmla="*/ 574 w 74"/>
                <a:gd name="T53" fmla="*/ 248 h 94"/>
                <a:gd name="T54" fmla="*/ 593 w 74"/>
                <a:gd name="T55" fmla="*/ 248 h 94"/>
                <a:gd name="T56" fmla="*/ 681 w 74"/>
                <a:gd name="T57" fmla="*/ 214 h 94"/>
                <a:gd name="T58" fmla="*/ 681 w 74"/>
                <a:gd name="T59" fmla="*/ 248 h 94"/>
                <a:gd name="T60" fmla="*/ 731 w 74"/>
                <a:gd name="T61" fmla="*/ 271 h 94"/>
                <a:gd name="T62" fmla="*/ 757 w 74"/>
                <a:gd name="T63" fmla="*/ 304 h 94"/>
                <a:gd name="T64" fmla="*/ 782 w 74"/>
                <a:gd name="T65" fmla="*/ 375 h 94"/>
                <a:gd name="T66" fmla="*/ 731 w 74"/>
                <a:gd name="T67" fmla="*/ 371 h 94"/>
                <a:gd name="T68" fmla="*/ 690 w 74"/>
                <a:gd name="T69" fmla="*/ 375 h 94"/>
                <a:gd name="T70" fmla="*/ 681 w 74"/>
                <a:gd name="T71" fmla="*/ 342 h 94"/>
                <a:gd name="T72" fmla="*/ 636 w 74"/>
                <a:gd name="T73" fmla="*/ 294 h 94"/>
                <a:gd name="T74" fmla="*/ 542 w 74"/>
                <a:gd name="T75" fmla="*/ 265 h 94"/>
                <a:gd name="T76" fmla="*/ 435 w 74"/>
                <a:gd name="T77" fmla="*/ 248 h 94"/>
                <a:gd name="T78" fmla="*/ 426 w 74"/>
                <a:gd name="T79" fmla="*/ 214 h 94"/>
                <a:gd name="T80" fmla="*/ 326 w 74"/>
                <a:gd name="T81" fmla="*/ 207 h 94"/>
                <a:gd name="T82" fmla="*/ 326 w 74"/>
                <a:gd name="T83" fmla="*/ 227 h 94"/>
                <a:gd name="T84" fmla="*/ 391 w 74"/>
                <a:gd name="T85" fmla="*/ 227 h 94"/>
                <a:gd name="T86" fmla="*/ 426 w 74"/>
                <a:gd name="T87" fmla="*/ 265 h 94"/>
                <a:gd name="T88" fmla="*/ 391 w 74"/>
                <a:gd name="T89" fmla="*/ 271 h 94"/>
                <a:gd name="T90" fmla="*/ 426 w 74"/>
                <a:gd name="T91" fmla="*/ 294 h 94"/>
                <a:gd name="T92" fmla="*/ 391 w 74"/>
                <a:gd name="T93" fmla="*/ 340 h 94"/>
                <a:gd name="T94" fmla="*/ 326 w 74"/>
                <a:gd name="T95" fmla="*/ 304 h 94"/>
                <a:gd name="T96" fmla="*/ 326 w 74"/>
                <a:gd name="T97" fmla="*/ 294 h 94"/>
                <a:gd name="T98" fmla="*/ 296 w 74"/>
                <a:gd name="T99" fmla="*/ 304 h 94"/>
                <a:gd name="T100" fmla="*/ 326 w 74"/>
                <a:gd name="T101" fmla="*/ 340 h 94"/>
                <a:gd name="T102" fmla="*/ 278 w 74"/>
                <a:gd name="T103" fmla="*/ 340 h 94"/>
                <a:gd name="T104" fmla="*/ 242 w 74"/>
                <a:gd name="T105" fmla="*/ 340 h 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4"/>
                <a:gd name="T160" fmla="*/ 0 h 94"/>
                <a:gd name="T161" fmla="*/ 74 w 74"/>
                <a:gd name="T162" fmla="*/ 94 h 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4" h="94">
                  <a:moveTo>
                    <a:pt x="23" y="84"/>
                  </a:moveTo>
                  <a:lnTo>
                    <a:pt x="12" y="51"/>
                  </a:lnTo>
                  <a:lnTo>
                    <a:pt x="14" y="42"/>
                  </a:lnTo>
                  <a:lnTo>
                    <a:pt x="4" y="38"/>
                  </a:lnTo>
                  <a:lnTo>
                    <a:pt x="0" y="33"/>
                  </a:lnTo>
                  <a:lnTo>
                    <a:pt x="4" y="31"/>
                  </a:lnTo>
                  <a:lnTo>
                    <a:pt x="4" y="23"/>
                  </a:lnTo>
                  <a:lnTo>
                    <a:pt x="14" y="23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3" y="0"/>
                  </a:lnTo>
                  <a:lnTo>
                    <a:pt x="9" y="0"/>
                  </a:lnTo>
                  <a:lnTo>
                    <a:pt x="17" y="8"/>
                  </a:lnTo>
                  <a:lnTo>
                    <a:pt x="26" y="13"/>
                  </a:lnTo>
                  <a:lnTo>
                    <a:pt x="28" y="22"/>
                  </a:lnTo>
                  <a:lnTo>
                    <a:pt x="26" y="23"/>
                  </a:lnTo>
                  <a:lnTo>
                    <a:pt x="60" y="22"/>
                  </a:lnTo>
                  <a:lnTo>
                    <a:pt x="64" y="27"/>
                  </a:lnTo>
                  <a:lnTo>
                    <a:pt x="60" y="31"/>
                  </a:lnTo>
                  <a:lnTo>
                    <a:pt x="60" y="36"/>
                  </a:lnTo>
                  <a:lnTo>
                    <a:pt x="51" y="38"/>
                  </a:lnTo>
                  <a:lnTo>
                    <a:pt x="49" y="45"/>
                  </a:lnTo>
                  <a:lnTo>
                    <a:pt x="45" y="47"/>
                  </a:lnTo>
                  <a:lnTo>
                    <a:pt x="49" y="60"/>
                  </a:lnTo>
                  <a:lnTo>
                    <a:pt x="51" y="60"/>
                  </a:lnTo>
                  <a:lnTo>
                    <a:pt x="55" y="62"/>
                  </a:lnTo>
                  <a:lnTo>
                    <a:pt x="56" y="62"/>
                  </a:lnTo>
                  <a:lnTo>
                    <a:pt x="64" y="54"/>
                  </a:lnTo>
                  <a:lnTo>
                    <a:pt x="64" y="62"/>
                  </a:lnTo>
                  <a:lnTo>
                    <a:pt x="69" y="68"/>
                  </a:lnTo>
                  <a:lnTo>
                    <a:pt x="72" y="76"/>
                  </a:lnTo>
                  <a:lnTo>
                    <a:pt x="74" y="94"/>
                  </a:lnTo>
                  <a:lnTo>
                    <a:pt x="69" y="92"/>
                  </a:lnTo>
                  <a:lnTo>
                    <a:pt x="65" y="94"/>
                  </a:lnTo>
                  <a:lnTo>
                    <a:pt x="64" y="85"/>
                  </a:lnTo>
                  <a:lnTo>
                    <a:pt x="60" y="74"/>
                  </a:lnTo>
                  <a:lnTo>
                    <a:pt x="51" y="65"/>
                  </a:lnTo>
                  <a:lnTo>
                    <a:pt x="42" y="62"/>
                  </a:lnTo>
                  <a:lnTo>
                    <a:pt x="40" y="54"/>
                  </a:lnTo>
                  <a:lnTo>
                    <a:pt x="31" y="51"/>
                  </a:lnTo>
                  <a:lnTo>
                    <a:pt x="31" y="56"/>
                  </a:lnTo>
                  <a:lnTo>
                    <a:pt x="37" y="56"/>
                  </a:lnTo>
                  <a:lnTo>
                    <a:pt x="40" y="65"/>
                  </a:lnTo>
                  <a:lnTo>
                    <a:pt x="37" y="68"/>
                  </a:lnTo>
                  <a:lnTo>
                    <a:pt x="40" y="74"/>
                  </a:lnTo>
                  <a:lnTo>
                    <a:pt x="37" y="84"/>
                  </a:lnTo>
                  <a:lnTo>
                    <a:pt x="31" y="76"/>
                  </a:lnTo>
                  <a:lnTo>
                    <a:pt x="31" y="74"/>
                  </a:lnTo>
                  <a:lnTo>
                    <a:pt x="28" y="76"/>
                  </a:lnTo>
                  <a:lnTo>
                    <a:pt x="31" y="84"/>
                  </a:lnTo>
                  <a:lnTo>
                    <a:pt x="26" y="84"/>
                  </a:lnTo>
                  <a:lnTo>
                    <a:pt x="23" y="84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45" name="Freeform 1991"/>
            <p:cNvSpPr>
              <a:spLocks/>
            </p:cNvSpPr>
            <p:nvPr/>
          </p:nvSpPr>
          <p:spPr bwMode="auto">
            <a:xfrm>
              <a:off x="4180" y="2300"/>
              <a:ext cx="58" cy="27"/>
            </a:xfrm>
            <a:custGeom>
              <a:avLst/>
              <a:gdLst>
                <a:gd name="T0" fmla="*/ 0 w 50"/>
                <a:gd name="T1" fmla="*/ 254 h 24"/>
                <a:gd name="T2" fmla="*/ 384 w 50"/>
                <a:gd name="T3" fmla="*/ 176 h 24"/>
                <a:gd name="T4" fmla="*/ 516 w 50"/>
                <a:gd name="T5" fmla="*/ 0 h 24"/>
                <a:gd name="T6" fmla="*/ 827 w 50"/>
                <a:gd name="T7" fmla="*/ 98 h 24"/>
                <a:gd name="T8" fmla="*/ 1290 w 50"/>
                <a:gd name="T9" fmla="*/ 98 h 24"/>
                <a:gd name="T10" fmla="*/ 1492 w 50"/>
                <a:gd name="T11" fmla="*/ 0 h 24"/>
                <a:gd name="T12" fmla="*/ 1694 w 50"/>
                <a:gd name="T13" fmla="*/ 124 h 24"/>
                <a:gd name="T14" fmla="*/ 1694 w 50"/>
                <a:gd name="T15" fmla="*/ 254 h 24"/>
                <a:gd name="T16" fmla="*/ 1853 w 50"/>
                <a:gd name="T17" fmla="*/ 286 h 24"/>
                <a:gd name="T18" fmla="*/ 2013 w 50"/>
                <a:gd name="T19" fmla="*/ 458 h 24"/>
                <a:gd name="T20" fmla="*/ 1109 w 50"/>
                <a:gd name="T21" fmla="*/ 458 h 24"/>
                <a:gd name="T22" fmla="*/ 1109 w 50"/>
                <a:gd name="T23" fmla="*/ 434 h 24"/>
                <a:gd name="T24" fmla="*/ 713 w 50"/>
                <a:gd name="T25" fmla="*/ 458 h 24"/>
                <a:gd name="T26" fmla="*/ 285 w 50"/>
                <a:gd name="T27" fmla="*/ 434 h 24"/>
                <a:gd name="T28" fmla="*/ 0 w 50"/>
                <a:gd name="T29" fmla="*/ 361 h 24"/>
                <a:gd name="T30" fmla="*/ 0 w 50"/>
                <a:gd name="T31" fmla="*/ 254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"/>
                <a:gd name="T49" fmla="*/ 0 h 24"/>
                <a:gd name="T50" fmla="*/ 50 w 50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" h="24">
                  <a:moveTo>
                    <a:pt x="0" y="13"/>
                  </a:moveTo>
                  <a:lnTo>
                    <a:pt x="9" y="9"/>
                  </a:lnTo>
                  <a:lnTo>
                    <a:pt x="12" y="0"/>
                  </a:lnTo>
                  <a:lnTo>
                    <a:pt x="21" y="4"/>
                  </a:lnTo>
                  <a:lnTo>
                    <a:pt x="32" y="4"/>
                  </a:lnTo>
                  <a:lnTo>
                    <a:pt x="36" y="0"/>
                  </a:lnTo>
                  <a:lnTo>
                    <a:pt x="41" y="6"/>
                  </a:lnTo>
                  <a:lnTo>
                    <a:pt x="41" y="13"/>
                  </a:lnTo>
                  <a:lnTo>
                    <a:pt x="46" y="15"/>
                  </a:lnTo>
                  <a:lnTo>
                    <a:pt x="50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18" y="24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46" name="Freeform 1992"/>
            <p:cNvSpPr>
              <a:spLocks/>
            </p:cNvSpPr>
            <p:nvPr/>
          </p:nvSpPr>
          <p:spPr bwMode="auto">
            <a:xfrm>
              <a:off x="4250" y="2294"/>
              <a:ext cx="159" cy="342"/>
            </a:xfrm>
            <a:custGeom>
              <a:avLst/>
              <a:gdLst>
                <a:gd name="T0" fmla="*/ 310 w 140"/>
                <a:gd name="T1" fmla="*/ 1093 h 312"/>
                <a:gd name="T2" fmla="*/ 352 w 140"/>
                <a:gd name="T3" fmla="*/ 934 h 312"/>
                <a:gd name="T4" fmla="*/ 574 w 140"/>
                <a:gd name="T5" fmla="*/ 783 h 312"/>
                <a:gd name="T6" fmla="*/ 694 w 140"/>
                <a:gd name="T7" fmla="*/ 571 h 312"/>
                <a:gd name="T8" fmla="*/ 859 w 140"/>
                <a:gd name="T9" fmla="*/ 475 h 312"/>
                <a:gd name="T10" fmla="*/ 1108 w 140"/>
                <a:gd name="T11" fmla="*/ 227 h 312"/>
                <a:gd name="T12" fmla="*/ 1472 w 140"/>
                <a:gd name="T13" fmla="*/ 227 h 312"/>
                <a:gd name="T14" fmla="*/ 1472 w 140"/>
                <a:gd name="T15" fmla="*/ 95 h 312"/>
                <a:gd name="T16" fmla="*/ 1602 w 140"/>
                <a:gd name="T17" fmla="*/ 5 h 312"/>
                <a:gd name="T18" fmla="*/ 1819 w 140"/>
                <a:gd name="T19" fmla="*/ 0 h 312"/>
                <a:gd name="T20" fmla="*/ 2007 w 140"/>
                <a:gd name="T21" fmla="*/ 137 h 312"/>
                <a:gd name="T22" fmla="*/ 2242 w 140"/>
                <a:gd name="T23" fmla="*/ 433 h 312"/>
                <a:gd name="T24" fmla="*/ 2173 w 140"/>
                <a:gd name="T25" fmla="*/ 521 h 312"/>
                <a:gd name="T26" fmla="*/ 1913 w 140"/>
                <a:gd name="T27" fmla="*/ 571 h 312"/>
                <a:gd name="T28" fmla="*/ 1819 w 140"/>
                <a:gd name="T29" fmla="*/ 648 h 312"/>
                <a:gd name="T30" fmla="*/ 2007 w 140"/>
                <a:gd name="T31" fmla="*/ 783 h 312"/>
                <a:gd name="T32" fmla="*/ 2173 w 140"/>
                <a:gd name="T33" fmla="*/ 752 h 312"/>
                <a:gd name="T34" fmla="*/ 2325 w 140"/>
                <a:gd name="T35" fmla="*/ 783 h 312"/>
                <a:gd name="T36" fmla="*/ 2468 w 140"/>
                <a:gd name="T37" fmla="*/ 934 h 312"/>
                <a:gd name="T38" fmla="*/ 2664 w 140"/>
                <a:gd name="T39" fmla="*/ 1024 h 312"/>
                <a:gd name="T40" fmla="*/ 2939 w 140"/>
                <a:gd name="T41" fmla="*/ 1124 h 312"/>
                <a:gd name="T42" fmla="*/ 2939 w 140"/>
                <a:gd name="T43" fmla="*/ 1189 h 312"/>
                <a:gd name="T44" fmla="*/ 3160 w 140"/>
                <a:gd name="T45" fmla="*/ 1207 h 312"/>
                <a:gd name="T46" fmla="*/ 3225 w 140"/>
                <a:gd name="T47" fmla="*/ 1250 h 312"/>
                <a:gd name="T48" fmla="*/ 3225 w 140"/>
                <a:gd name="T49" fmla="*/ 1310 h 312"/>
                <a:gd name="T50" fmla="*/ 3026 w 140"/>
                <a:gd name="T51" fmla="*/ 1358 h 312"/>
                <a:gd name="T52" fmla="*/ 2708 w 140"/>
                <a:gd name="T53" fmla="*/ 1440 h 312"/>
                <a:gd name="T54" fmla="*/ 2664 w 140"/>
                <a:gd name="T55" fmla="*/ 1450 h 312"/>
                <a:gd name="T56" fmla="*/ 2242 w 140"/>
                <a:gd name="T57" fmla="*/ 1541 h 312"/>
                <a:gd name="T58" fmla="*/ 2173 w 140"/>
                <a:gd name="T59" fmla="*/ 1683 h 312"/>
                <a:gd name="T60" fmla="*/ 2133 w 140"/>
                <a:gd name="T61" fmla="*/ 1725 h 312"/>
                <a:gd name="T62" fmla="*/ 2242 w 140"/>
                <a:gd name="T63" fmla="*/ 1789 h 312"/>
                <a:gd name="T64" fmla="*/ 2588 w 140"/>
                <a:gd name="T65" fmla="*/ 2022 h 312"/>
                <a:gd name="T66" fmla="*/ 2588 w 140"/>
                <a:gd name="T67" fmla="*/ 2150 h 312"/>
                <a:gd name="T68" fmla="*/ 2501 w 140"/>
                <a:gd name="T69" fmla="*/ 2287 h 312"/>
                <a:gd name="T70" fmla="*/ 2892 w 140"/>
                <a:gd name="T71" fmla="*/ 2516 h 312"/>
                <a:gd name="T72" fmla="*/ 3026 w 140"/>
                <a:gd name="T73" fmla="*/ 2761 h 312"/>
                <a:gd name="T74" fmla="*/ 2813 w 140"/>
                <a:gd name="T75" fmla="*/ 3000 h 312"/>
                <a:gd name="T76" fmla="*/ 2708 w 140"/>
                <a:gd name="T77" fmla="*/ 3104 h 312"/>
                <a:gd name="T78" fmla="*/ 2708 w 140"/>
                <a:gd name="T79" fmla="*/ 2951 h 312"/>
                <a:gd name="T80" fmla="*/ 2664 w 140"/>
                <a:gd name="T81" fmla="*/ 2811 h 312"/>
                <a:gd name="T82" fmla="*/ 2708 w 140"/>
                <a:gd name="T83" fmla="*/ 2630 h 312"/>
                <a:gd name="T84" fmla="*/ 2501 w 140"/>
                <a:gd name="T85" fmla="*/ 2516 h 312"/>
                <a:gd name="T86" fmla="*/ 2377 w 140"/>
                <a:gd name="T87" fmla="*/ 2375 h 312"/>
                <a:gd name="T88" fmla="*/ 2242 w 140"/>
                <a:gd name="T89" fmla="*/ 2113 h 312"/>
                <a:gd name="T90" fmla="*/ 2133 w 140"/>
                <a:gd name="T91" fmla="*/ 2022 h 312"/>
                <a:gd name="T92" fmla="*/ 2007 w 140"/>
                <a:gd name="T93" fmla="*/ 1909 h 312"/>
                <a:gd name="T94" fmla="*/ 1913 w 140"/>
                <a:gd name="T95" fmla="*/ 2022 h 312"/>
                <a:gd name="T96" fmla="*/ 1472 w 140"/>
                <a:gd name="T97" fmla="*/ 2150 h 312"/>
                <a:gd name="T98" fmla="*/ 1242 w 140"/>
                <a:gd name="T99" fmla="*/ 2150 h 312"/>
                <a:gd name="T100" fmla="*/ 1242 w 140"/>
                <a:gd name="T101" fmla="*/ 2150 h 312"/>
                <a:gd name="T102" fmla="*/ 1108 w 140"/>
                <a:gd name="T103" fmla="*/ 2113 h 312"/>
                <a:gd name="T104" fmla="*/ 976 w 140"/>
                <a:gd name="T105" fmla="*/ 1971 h 312"/>
                <a:gd name="T106" fmla="*/ 976 w 140"/>
                <a:gd name="T107" fmla="*/ 1725 h 312"/>
                <a:gd name="T108" fmla="*/ 788 w 140"/>
                <a:gd name="T109" fmla="*/ 1646 h 312"/>
                <a:gd name="T110" fmla="*/ 694 w 140"/>
                <a:gd name="T111" fmla="*/ 1578 h 312"/>
                <a:gd name="T112" fmla="*/ 574 w 140"/>
                <a:gd name="T113" fmla="*/ 1502 h 312"/>
                <a:gd name="T114" fmla="*/ 443 w 140"/>
                <a:gd name="T115" fmla="*/ 1414 h 312"/>
                <a:gd name="T116" fmla="*/ 234 w 140"/>
                <a:gd name="T117" fmla="*/ 1383 h 312"/>
                <a:gd name="T118" fmla="*/ 108 w 140"/>
                <a:gd name="T119" fmla="*/ 1250 h 312"/>
                <a:gd name="T120" fmla="*/ 181 w 140"/>
                <a:gd name="T121" fmla="*/ 1093 h 3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0"/>
                <a:gd name="T184" fmla="*/ 0 h 312"/>
                <a:gd name="T185" fmla="*/ 140 w 140"/>
                <a:gd name="T186" fmla="*/ 312 h 3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0" h="312">
                  <a:moveTo>
                    <a:pt x="8" y="110"/>
                  </a:moveTo>
                  <a:lnTo>
                    <a:pt x="13" y="110"/>
                  </a:lnTo>
                  <a:lnTo>
                    <a:pt x="10" y="95"/>
                  </a:lnTo>
                  <a:lnTo>
                    <a:pt x="15" y="93"/>
                  </a:lnTo>
                  <a:lnTo>
                    <a:pt x="15" y="79"/>
                  </a:lnTo>
                  <a:lnTo>
                    <a:pt x="24" y="79"/>
                  </a:lnTo>
                  <a:lnTo>
                    <a:pt x="29" y="67"/>
                  </a:lnTo>
                  <a:lnTo>
                    <a:pt x="29" y="57"/>
                  </a:lnTo>
                  <a:lnTo>
                    <a:pt x="29" y="52"/>
                  </a:lnTo>
                  <a:lnTo>
                    <a:pt x="36" y="47"/>
                  </a:lnTo>
                  <a:lnTo>
                    <a:pt x="36" y="34"/>
                  </a:lnTo>
                  <a:lnTo>
                    <a:pt x="47" y="23"/>
                  </a:lnTo>
                  <a:lnTo>
                    <a:pt x="60" y="20"/>
                  </a:lnTo>
                  <a:lnTo>
                    <a:pt x="61" y="23"/>
                  </a:lnTo>
                  <a:lnTo>
                    <a:pt x="65" y="20"/>
                  </a:lnTo>
                  <a:lnTo>
                    <a:pt x="61" y="10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83" y="9"/>
                  </a:lnTo>
                  <a:lnTo>
                    <a:pt x="83" y="14"/>
                  </a:lnTo>
                  <a:lnTo>
                    <a:pt x="88" y="14"/>
                  </a:lnTo>
                  <a:lnTo>
                    <a:pt x="93" y="43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79" y="57"/>
                  </a:lnTo>
                  <a:lnTo>
                    <a:pt x="83" y="65"/>
                  </a:lnTo>
                  <a:lnTo>
                    <a:pt x="76" y="65"/>
                  </a:lnTo>
                  <a:lnTo>
                    <a:pt x="79" y="72"/>
                  </a:lnTo>
                  <a:lnTo>
                    <a:pt x="83" y="79"/>
                  </a:lnTo>
                  <a:lnTo>
                    <a:pt x="88" y="75"/>
                  </a:lnTo>
                  <a:lnTo>
                    <a:pt x="90" y="75"/>
                  </a:lnTo>
                  <a:lnTo>
                    <a:pt x="99" y="75"/>
                  </a:lnTo>
                  <a:lnTo>
                    <a:pt x="97" y="79"/>
                  </a:lnTo>
                  <a:lnTo>
                    <a:pt x="99" y="81"/>
                  </a:lnTo>
                  <a:lnTo>
                    <a:pt x="102" y="93"/>
                  </a:lnTo>
                  <a:lnTo>
                    <a:pt x="111" y="93"/>
                  </a:lnTo>
                  <a:lnTo>
                    <a:pt x="111" y="102"/>
                  </a:lnTo>
                  <a:lnTo>
                    <a:pt x="107" y="110"/>
                  </a:lnTo>
                  <a:lnTo>
                    <a:pt x="122" y="113"/>
                  </a:lnTo>
                  <a:lnTo>
                    <a:pt x="122" y="117"/>
                  </a:lnTo>
                  <a:lnTo>
                    <a:pt x="122" y="119"/>
                  </a:lnTo>
                  <a:lnTo>
                    <a:pt x="126" y="119"/>
                  </a:lnTo>
                  <a:lnTo>
                    <a:pt x="131" y="122"/>
                  </a:lnTo>
                  <a:lnTo>
                    <a:pt x="140" y="122"/>
                  </a:lnTo>
                  <a:lnTo>
                    <a:pt x="134" y="126"/>
                  </a:lnTo>
                  <a:lnTo>
                    <a:pt x="131" y="128"/>
                  </a:lnTo>
                  <a:lnTo>
                    <a:pt x="134" y="132"/>
                  </a:lnTo>
                  <a:lnTo>
                    <a:pt x="127" y="133"/>
                  </a:lnTo>
                  <a:lnTo>
                    <a:pt x="126" y="137"/>
                  </a:lnTo>
                  <a:lnTo>
                    <a:pt x="117" y="140"/>
                  </a:lnTo>
                  <a:lnTo>
                    <a:pt x="113" y="146"/>
                  </a:lnTo>
                  <a:lnTo>
                    <a:pt x="107" y="142"/>
                  </a:lnTo>
                  <a:lnTo>
                    <a:pt x="111" y="147"/>
                  </a:lnTo>
                  <a:lnTo>
                    <a:pt x="97" y="151"/>
                  </a:lnTo>
                  <a:lnTo>
                    <a:pt x="93" y="155"/>
                  </a:lnTo>
                  <a:lnTo>
                    <a:pt x="90" y="160"/>
                  </a:lnTo>
                  <a:lnTo>
                    <a:pt x="90" y="169"/>
                  </a:lnTo>
                  <a:lnTo>
                    <a:pt x="88" y="171"/>
                  </a:lnTo>
                  <a:lnTo>
                    <a:pt x="88" y="174"/>
                  </a:lnTo>
                  <a:lnTo>
                    <a:pt x="90" y="174"/>
                  </a:lnTo>
                  <a:lnTo>
                    <a:pt x="93" y="180"/>
                  </a:lnTo>
                  <a:lnTo>
                    <a:pt x="104" y="198"/>
                  </a:lnTo>
                  <a:lnTo>
                    <a:pt x="107" y="203"/>
                  </a:lnTo>
                  <a:lnTo>
                    <a:pt x="111" y="213"/>
                  </a:lnTo>
                  <a:lnTo>
                    <a:pt x="107" y="216"/>
                  </a:lnTo>
                  <a:lnTo>
                    <a:pt x="107" y="223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20" y="254"/>
                  </a:lnTo>
                  <a:lnTo>
                    <a:pt x="120" y="261"/>
                  </a:lnTo>
                  <a:lnTo>
                    <a:pt x="126" y="279"/>
                  </a:lnTo>
                  <a:lnTo>
                    <a:pt x="122" y="289"/>
                  </a:lnTo>
                  <a:lnTo>
                    <a:pt x="117" y="303"/>
                  </a:lnTo>
                  <a:lnTo>
                    <a:pt x="117" y="308"/>
                  </a:lnTo>
                  <a:lnTo>
                    <a:pt x="113" y="312"/>
                  </a:lnTo>
                  <a:lnTo>
                    <a:pt x="111" y="303"/>
                  </a:lnTo>
                  <a:lnTo>
                    <a:pt x="113" y="298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3" y="279"/>
                  </a:lnTo>
                  <a:lnTo>
                    <a:pt x="113" y="265"/>
                  </a:lnTo>
                  <a:lnTo>
                    <a:pt x="104" y="247"/>
                  </a:lnTo>
                  <a:lnTo>
                    <a:pt x="104" y="254"/>
                  </a:lnTo>
                  <a:lnTo>
                    <a:pt x="102" y="254"/>
                  </a:lnTo>
                  <a:lnTo>
                    <a:pt x="99" y="240"/>
                  </a:lnTo>
                  <a:lnTo>
                    <a:pt x="97" y="223"/>
                  </a:lnTo>
                  <a:lnTo>
                    <a:pt x="93" y="213"/>
                  </a:lnTo>
                  <a:lnTo>
                    <a:pt x="93" y="203"/>
                  </a:lnTo>
                  <a:lnTo>
                    <a:pt x="88" y="203"/>
                  </a:lnTo>
                  <a:lnTo>
                    <a:pt x="84" y="198"/>
                  </a:lnTo>
                  <a:lnTo>
                    <a:pt x="83" y="193"/>
                  </a:lnTo>
                  <a:lnTo>
                    <a:pt x="79" y="194"/>
                  </a:lnTo>
                  <a:lnTo>
                    <a:pt x="79" y="203"/>
                  </a:lnTo>
                  <a:lnTo>
                    <a:pt x="74" y="209"/>
                  </a:lnTo>
                  <a:lnTo>
                    <a:pt x="61" y="216"/>
                  </a:lnTo>
                  <a:lnTo>
                    <a:pt x="60" y="218"/>
                  </a:lnTo>
                  <a:lnTo>
                    <a:pt x="52" y="216"/>
                  </a:lnTo>
                  <a:lnTo>
                    <a:pt x="56" y="213"/>
                  </a:lnTo>
                  <a:lnTo>
                    <a:pt x="52" y="216"/>
                  </a:lnTo>
                  <a:lnTo>
                    <a:pt x="47" y="216"/>
                  </a:lnTo>
                  <a:lnTo>
                    <a:pt x="47" y="213"/>
                  </a:lnTo>
                  <a:lnTo>
                    <a:pt x="41" y="216"/>
                  </a:lnTo>
                  <a:lnTo>
                    <a:pt x="41" y="198"/>
                  </a:lnTo>
                  <a:lnTo>
                    <a:pt x="45" y="183"/>
                  </a:lnTo>
                  <a:lnTo>
                    <a:pt x="41" y="174"/>
                  </a:lnTo>
                  <a:lnTo>
                    <a:pt x="33" y="164"/>
                  </a:lnTo>
                  <a:lnTo>
                    <a:pt x="33" y="166"/>
                  </a:lnTo>
                  <a:lnTo>
                    <a:pt x="24" y="157"/>
                  </a:lnTo>
                  <a:lnTo>
                    <a:pt x="29" y="160"/>
                  </a:lnTo>
                  <a:lnTo>
                    <a:pt x="33" y="157"/>
                  </a:lnTo>
                  <a:lnTo>
                    <a:pt x="24" y="151"/>
                  </a:lnTo>
                  <a:lnTo>
                    <a:pt x="22" y="146"/>
                  </a:lnTo>
                  <a:lnTo>
                    <a:pt x="18" y="142"/>
                  </a:lnTo>
                  <a:lnTo>
                    <a:pt x="13" y="140"/>
                  </a:lnTo>
                  <a:lnTo>
                    <a:pt x="10" y="140"/>
                  </a:lnTo>
                  <a:lnTo>
                    <a:pt x="0" y="128"/>
                  </a:lnTo>
                  <a:lnTo>
                    <a:pt x="4" y="126"/>
                  </a:lnTo>
                  <a:lnTo>
                    <a:pt x="10" y="128"/>
                  </a:lnTo>
                  <a:lnTo>
                    <a:pt x="8" y="11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47" name="Freeform 1993"/>
            <p:cNvSpPr>
              <a:spLocks/>
            </p:cNvSpPr>
            <p:nvPr/>
          </p:nvSpPr>
          <p:spPr bwMode="auto">
            <a:xfrm>
              <a:off x="4659" y="2723"/>
              <a:ext cx="17" cy="20"/>
            </a:xfrm>
            <a:custGeom>
              <a:avLst/>
              <a:gdLst>
                <a:gd name="T0" fmla="*/ 0 w 14"/>
                <a:gd name="T1" fmla="*/ 78 h 18"/>
                <a:gd name="T2" fmla="*/ 1120 w 14"/>
                <a:gd name="T3" fmla="*/ 0 h 18"/>
                <a:gd name="T4" fmla="*/ 1120 w 14"/>
                <a:gd name="T5" fmla="*/ 78 h 18"/>
                <a:gd name="T6" fmla="*/ 1746 w 14"/>
                <a:gd name="T7" fmla="*/ 164 h 18"/>
                <a:gd name="T8" fmla="*/ 1120 w 14"/>
                <a:gd name="T9" fmla="*/ 164 h 18"/>
                <a:gd name="T10" fmla="*/ 2 w 14"/>
                <a:gd name="T11" fmla="*/ 249 h 18"/>
                <a:gd name="T12" fmla="*/ 0 w 14"/>
                <a:gd name="T13" fmla="*/ 78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8"/>
                <a:gd name="T23" fmla="*/ 14 w 1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8">
                  <a:moveTo>
                    <a:pt x="0" y="5"/>
                  </a:moveTo>
                  <a:lnTo>
                    <a:pt x="9" y="0"/>
                  </a:lnTo>
                  <a:lnTo>
                    <a:pt x="9" y="5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2" y="1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48" name="Freeform 1994"/>
            <p:cNvSpPr>
              <a:spLocks/>
            </p:cNvSpPr>
            <p:nvPr/>
          </p:nvSpPr>
          <p:spPr bwMode="auto">
            <a:xfrm>
              <a:off x="4732" y="2346"/>
              <a:ext cx="31" cy="68"/>
            </a:xfrm>
            <a:custGeom>
              <a:avLst/>
              <a:gdLst>
                <a:gd name="T0" fmla="*/ 433 w 27"/>
                <a:gd name="T1" fmla="*/ 423 h 63"/>
                <a:gd name="T2" fmla="*/ 377 w 27"/>
                <a:gd name="T3" fmla="*/ 423 h 63"/>
                <a:gd name="T4" fmla="*/ 377 w 27"/>
                <a:gd name="T5" fmla="*/ 385 h 63"/>
                <a:gd name="T6" fmla="*/ 157 w 27"/>
                <a:gd name="T7" fmla="*/ 352 h 63"/>
                <a:gd name="T8" fmla="*/ 0 w 27"/>
                <a:gd name="T9" fmla="*/ 273 h 63"/>
                <a:gd name="T10" fmla="*/ 0 w 27"/>
                <a:gd name="T11" fmla="*/ 217 h 63"/>
                <a:gd name="T12" fmla="*/ 3 w 27"/>
                <a:gd name="T13" fmla="*/ 167 h 63"/>
                <a:gd name="T14" fmla="*/ 377 w 27"/>
                <a:gd name="T15" fmla="*/ 5 h 63"/>
                <a:gd name="T16" fmla="*/ 543 w 27"/>
                <a:gd name="T17" fmla="*/ 0 h 63"/>
                <a:gd name="T18" fmla="*/ 857 w 27"/>
                <a:gd name="T19" fmla="*/ 5 h 63"/>
                <a:gd name="T20" fmla="*/ 857 w 27"/>
                <a:gd name="T21" fmla="*/ 91 h 63"/>
                <a:gd name="T22" fmla="*/ 715 w 27"/>
                <a:gd name="T23" fmla="*/ 136 h 63"/>
                <a:gd name="T24" fmla="*/ 656 w 27"/>
                <a:gd name="T25" fmla="*/ 273 h 63"/>
                <a:gd name="T26" fmla="*/ 543 w 27"/>
                <a:gd name="T27" fmla="*/ 352 h 63"/>
                <a:gd name="T28" fmla="*/ 433 w 27"/>
                <a:gd name="T29" fmla="*/ 423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63"/>
                <a:gd name="T47" fmla="*/ 27 w 27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63">
                  <a:moveTo>
                    <a:pt x="14" y="63"/>
                  </a:moveTo>
                  <a:lnTo>
                    <a:pt x="12" y="63"/>
                  </a:lnTo>
                  <a:lnTo>
                    <a:pt x="12" y="57"/>
                  </a:lnTo>
                  <a:lnTo>
                    <a:pt x="5" y="52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27" y="5"/>
                  </a:lnTo>
                  <a:lnTo>
                    <a:pt x="27" y="14"/>
                  </a:lnTo>
                  <a:lnTo>
                    <a:pt x="23" y="20"/>
                  </a:lnTo>
                  <a:lnTo>
                    <a:pt x="21" y="41"/>
                  </a:lnTo>
                  <a:lnTo>
                    <a:pt x="17" y="52"/>
                  </a:lnTo>
                  <a:lnTo>
                    <a:pt x="14" y="63"/>
                  </a:lnTo>
                  <a:close/>
                </a:path>
              </a:pathLst>
            </a:custGeom>
            <a:solidFill>
              <a:srgbClr val="03365F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49" name="Freeform 1996"/>
            <p:cNvSpPr>
              <a:spLocks/>
            </p:cNvSpPr>
            <p:nvPr/>
          </p:nvSpPr>
          <p:spPr bwMode="auto">
            <a:xfrm>
              <a:off x="3885" y="1665"/>
              <a:ext cx="964" cy="781"/>
            </a:xfrm>
            <a:custGeom>
              <a:avLst/>
              <a:gdLst>
                <a:gd name="T0" fmla="*/ 1558 w 844"/>
                <a:gd name="T1" fmla="*/ 88 h 713"/>
                <a:gd name="T2" fmla="*/ 1727 w 844"/>
                <a:gd name="T3" fmla="*/ 184 h 713"/>
                <a:gd name="T4" fmla="*/ 1874 w 844"/>
                <a:gd name="T5" fmla="*/ 218 h 713"/>
                <a:gd name="T6" fmla="*/ 1832 w 844"/>
                <a:gd name="T7" fmla="*/ 440 h 713"/>
                <a:gd name="T8" fmla="*/ 1776 w 844"/>
                <a:gd name="T9" fmla="*/ 474 h 713"/>
                <a:gd name="T10" fmla="*/ 1708 w 844"/>
                <a:gd name="T11" fmla="*/ 492 h 713"/>
                <a:gd name="T12" fmla="*/ 1612 w 844"/>
                <a:gd name="T13" fmla="*/ 579 h 713"/>
                <a:gd name="T14" fmla="*/ 1570 w 844"/>
                <a:gd name="T15" fmla="*/ 579 h 713"/>
                <a:gd name="T16" fmla="*/ 1486 w 844"/>
                <a:gd name="T17" fmla="*/ 595 h 713"/>
                <a:gd name="T18" fmla="*/ 1505 w 844"/>
                <a:gd name="T19" fmla="*/ 667 h 713"/>
                <a:gd name="T20" fmla="*/ 1625 w 844"/>
                <a:gd name="T21" fmla="*/ 656 h 713"/>
                <a:gd name="T22" fmla="*/ 1541 w 844"/>
                <a:gd name="T23" fmla="*/ 758 h 713"/>
                <a:gd name="T24" fmla="*/ 1622 w 844"/>
                <a:gd name="T25" fmla="*/ 852 h 713"/>
                <a:gd name="T26" fmla="*/ 1632 w 844"/>
                <a:gd name="T27" fmla="*/ 906 h 713"/>
                <a:gd name="T28" fmla="*/ 1672 w 844"/>
                <a:gd name="T29" fmla="*/ 923 h 713"/>
                <a:gd name="T30" fmla="*/ 1655 w 844"/>
                <a:gd name="T31" fmla="*/ 956 h 713"/>
                <a:gd name="T32" fmla="*/ 1625 w 844"/>
                <a:gd name="T33" fmla="*/ 1024 h 713"/>
                <a:gd name="T34" fmla="*/ 1602 w 844"/>
                <a:gd name="T35" fmla="*/ 1087 h 713"/>
                <a:gd name="T36" fmla="*/ 1527 w 844"/>
                <a:gd name="T37" fmla="*/ 1152 h 713"/>
                <a:gd name="T38" fmla="*/ 1424 w 844"/>
                <a:gd name="T39" fmla="*/ 1152 h 713"/>
                <a:gd name="T40" fmla="*/ 1352 w 844"/>
                <a:gd name="T41" fmla="*/ 1203 h 713"/>
                <a:gd name="T42" fmla="*/ 1309 w 844"/>
                <a:gd name="T43" fmla="*/ 1203 h 713"/>
                <a:gd name="T44" fmla="*/ 1259 w 844"/>
                <a:gd name="T45" fmla="*/ 1195 h 713"/>
                <a:gd name="T46" fmla="*/ 1165 w 844"/>
                <a:gd name="T47" fmla="*/ 1152 h 713"/>
                <a:gd name="T48" fmla="*/ 1081 w 844"/>
                <a:gd name="T49" fmla="*/ 1160 h 713"/>
                <a:gd name="T50" fmla="*/ 1039 w 844"/>
                <a:gd name="T51" fmla="*/ 1208 h 713"/>
                <a:gd name="T52" fmla="*/ 981 w 844"/>
                <a:gd name="T53" fmla="*/ 1184 h 713"/>
                <a:gd name="T54" fmla="*/ 926 w 844"/>
                <a:gd name="T55" fmla="*/ 1121 h 713"/>
                <a:gd name="T56" fmla="*/ 884 w 844"/>
                <a:gd name="T57" fmla="*/ 1089 h 713"/>
                <a:gd name="T58" fmla="*/ 892 w 844"/>
                <a:gd name="T59" fmla="*/ 1007 h 713"/>
                <a:gd name="T60" fmla="*/ 822 w 844"/>
                <a:gd name="T61" fmla="*/ 991 h 713"/>
                <a:gd name="T62" fmla="*/ 788 w 844"/>
                <a:gd name="T63" fmla="*/ 970 h 713"/>
                <a:gd name="T64" fmla="*/ 699 w 844"/>
                <a:gd name="T65" fmla="*/ 1007 h 713"/>
                <a:gd name="T66" fmla="*/ 596 w 844"/>
                <a:gd name="T67" fmla="*/ 1014 h 713"/>
                <a:gd name="T68" fmla="*/ 459 w 844"/>
                <a:gd name="T69" fmla="*/ 997 h 713"/>
                <a:gd name="T70" fmla="*/ 387 w 844"/>
                <a:gd name="T71" fmla="*/ 976 h 713"/>
                <a:gd name="T72" fmla="*/ 218 w 844"/>
                <a:gd name="T73" fmla="*/ 891 h 713"/>
                <a:gd name="T74" fmla="*/ 231 w 844"/>
                <a:gd name="T75" fmla="*/ 850 h 713"/>
                <a:gd name="T76" fmla="*/ 136 w 844"/>
                <a:gd name="T77" fmla="*/ 758 h 713"/>
                <a:gd name="T78" fmla="*/ 63 w 844"/>
                <a:gd name="T79" fmla="*/ 712 h 713"/>
                <a:gd name="T80" fmla="*/ 40 w 844"/>
                <a:gd name="T81" fmla="*/ 612 h 713"/>
                <a:gd name="T82" fmla="*/ 200 w 844"/>
                <a:gd name="T83" fmla="*/ 549 h 713"/>
                <a:gd name="T84" fmla="*/ 231 w 844"/>
                <a:gd name="T85" fmla="*/ 417 h 713"/>
                <a:gd name="T86" fmla="*/ 345 w 844"/>
                <a:gd name="T87" fmla="*/ 286 h 713"/>
                <a:gd name="T88" fmla="*/ 428 w 844"/>
                <a:gd name="T89" fmla="*/ 315 h 713"/>
                <a:gd name="T90" fmla="*/ 501 w 844"/>
                <a:gd name="T91" fmla="*/ 394 h 713"/>
                <a:gd name="T92" fmla="*/ 658 w 844"/>
                <a:gd name="T93" fmla="*/ 456 h 713"/>
                <a:gd name="T94" fmla="*/ 822 w 844"/>
                <a:gd name="T95" fmla="*/ 507 h 713"/>
                <a:gd name="T96" fmla="*/ 1013 w 844"/>
                <a:gd name="T97" fmla="*/ 529 h 713"/>
                <a:gd name="T98" fmla="*/ 1198 w 844"/>
                <a:gd name="T99" fmla="*/ 425 h 713"/>
                <a:gd name="T100" fmla="*/ 1259 w 844"/>
                <a:gd name="T101" fmla="*/ 391 h 713"/>
                <a:gd name="T102" fmla="*/ 1340 w 844"/>
                <a:gd name="T103" fmla="*/ 335 h 713"/>
                <a:gd name="T104" fmla="*/ 1423 w 844"/>
                <a:gd name="T105" fmla="*/ 303 h 713"/>
                <a:gd name="T106" fmla="*/ 1309 w 844"/>
                <a:gd name="T107" fmla="*/ 269 h 713"/>
                <a:gd name="T108" fmla="*/ 1270 w 844"/>
                <a:gd name="T109" fmla="*/ 187 h 713"/>
                <a:gd name="T110" fmla="*/ 1342 w 844"/>
                <a:gd name="T111" fmla="*/ 65 h 7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44"/>
                <a:gd name="T169" fmla="*/ 0 h 713"/>
                <a:gd name="T170" fmla="*/ 844 w 844"/>
                <a:gd name="T171" fmla="*/ 713 h 7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44" h="713">
                  <a:moveTo>
                    <a:pt x="627" y="4"/>
                  </a:moveTo>
                  <a:lnTo>
                    <a:pt x="634" y="0"/>
                  </a:lnTo>
                  <a:lnTo>
                    <a:pt x="642" y="4"/>
                  </a:lnTo>
                  <a:lnTo>
                    <a:pt x="660" y="8"/>
                  </a:lnTo>
                  <a:lnTo>
                    <a:pt x="669" y="10"/>
                  </a:lnTo>
                  <a:lnTo>
                    <a:pt x="675" y="13"/>
                  </a:lnTo>
                  <a:lnTo>
                    <a:pt x="701" y="51"/>
                  </a:lnTo>
                  <a:lnTo>
                    <a:pt x="713" y="62"/>
                  </a:lnTo>
                  <a:lnTo>
                    <a:pt x="721" y="80"/>
                  </a:lnTo>
                  <a:lnTo>
                    <a:pt x="727" y="89"/>
                  </a:lnTo>
                  <a:lnTo>
                    <a:pt x="732" y="95"/>
                  </a:lnTo>
                  <a:lnTo>
                    <a:pt x="746" y="95"/>
                  </a:lnTo>
                  <a:lnTo>
                    <a:pt x="755" y="95"/>
                  </a:lnTo>
                  <a:lnTo>
                    <a:pt x="778" y="107"/>
                  </a:lnTo>
                  <a:lnTo>
                    <a:pt x="793" y="136"/>
                  </a:lnTo>
                  <a:lnTo>
                    <a:pt x="800" y="136"/>
                  </a:lnTo>
                  <a:lnTo>
                    <a:pt x="814" y="132"/>
                  </a:lnTo>
                  <a:lnTo>
                    <a:pt x="819" y="123"/>
                  </a:lnTo>
                  <a:lnTo>
                    <a:pt x="833" y="118"/>
                  </a:lnTo>
                  <a:lnTo>
                    <a:pt x="844" y="112"/>
                  </a:lnTo>
                  <a:lnTo>
                    <a:pt x="844" y="127"/>
                  </a:lnTo>
                  <a:lnTo>
                    <a:pt x="844" y="141"/>
                  </a:lnTo>
                  <a:lnTo>
                    <a:pt x="842" y="147"/>
                  </a:lnTo>
                  <a:lnTo>
                    <a:pt x="842" y="197"/>
                  </a:lnTo>
                  <a:lnTo>
                    <a:pt x="825" y="190"/>
                  </a:lnTo>
                  <a:lnTo>
                    <a:pt x="816" y="203"/>
                  </a:lnTo>
                  <a:lnTo>
                    <a:pt x="828" y="237"/>
                  </a:lnTo>
                  <a:lnTo>
                    <a:pt x="825" y="255"/>
                  </a:lnTo>
                  <a:lnTo>
                    <a:pt x="825" y="261"/>
                  </a:lnTo>
                  <a:lnTo>
                    <a:pt x="819" y="255"/>
                  </a:lnTo>
                  <a:lnTo>
                    <a:pt x="814" y="252"/>
                  </a:lnTo>
                  <a:lnTo>
                    <a:pt x="814" y="261"/>
                  </a:lnTo>
                  <a:lnTo>
                    <a:pt x="807" y="266"/>
                  </a:lnTo>
                  <a:lnTo>
                    <a:pt x="805" y="273"/>
                  </a:lnTo>
                  <a:lnTo>
                    <a:pt x="800" y="275"/>
                  </a:lnTo>
                  <a:lnTo>
                    <a:pt x="793" y="278"/>
                  </a:lnTo>
                  <a:lnTo>
                    <a:pt x="793" y="280"/>
                  </a:lnTo>
                  <a:lnTo>
                    <a:pt x="796" y="287"/>
                  </a:lnTo>
                  <a:lnTo>
                    <a:pt x="791" y="287"/>
                  </a:lnTo>
                  <a:lnTo>
                    <a:pt x="782" y="287"/>
                  </a:lnTo>
                  <a:lnTo>
                    <a:pt x="777" y="280"/>
                  </a:lnTo>
                  <a:lnTo>
                    <a:pt x="769" y="284"/>
                  </a:lnTo>
                  <a:lnTo>
                    <a:pt x="769" y="293"/>
                  </a:lnTo>
                  <a:lnTo>
                    <a:pt x="768" y="298"/>
                  </a:lnTo>
                  <a:lnTo>
                    <a:pt x="762" y="304"/>
                  </a:lnTo>
                  <a:lnTo>
                    <a:pt x="750" y="313"/>
                  </a:lnTo>
                  <a:lnTo>
                    <a:pt x="744" y="327"/>
                  </a:lnTo>
                  <a:lnTo>
                    <a:pt x="732" y="331"/>
                  </a:lnTo>
                  <a:lnTo>
                    <a:pt x="725" y="336"/>
                  </a:lnTo>
                  <a:lnTo>
                    <a:pt x="716" y="345"/>
                  </a:lnTo>
                  <a:lnTo>
                    <a:pt x="707" y="354"/>
                  </a:lnTo>
                  <a:lnTo>
                    <a:pt x="703" y="351"/>
                  </a:lnTo>
                  <a:lnTo>
                    <a:pt x="708" y="345"/>
                  </a:lnTo>
                  <a:lnTo>
                    <a:pt x="708" y="342"/>
                  </a:lnTo>
                  <a:lnTo>
                    <a:pt x="713" y="340"/>
                  </a:lnTo>
                  <a:lnTo>
                    <a:pt x="707" y="336"/>
                  </a:lnTo>
                  <a:lnTo>
                    <a:pt x="703" y="331"/>
                  </a:lnTo>
                  <a:lnTo>
                    <a:pt x="713" y="313"/>
                  </a:lnTo>
                  <a:lnTo>
                    <a:pt x="701" y="304"/>
                  </a:lnTo>
                  <a:lnTo>
                    <a:pt x="689" y="311"/>
                  </a:lnTo>
                  <a:lnTo>
                    <a:pt x="680" y="327"/>
                  </a:lnTo>
                  <a:lnTo>
                    <a:pt x="671" y="336"/>
                  </a:lnTo>
                  <a:lnTo>
                    <a:pt x="669" y="345"/>
                  </a:lnTo>
                  <a:lnTo>
                    <a:pt x="664" y="349"/>
                  </a:lnTo>
                  <a:lnTo>
                    <a:pt x="652" y="349"/>
                  </a:lnTo>
                  <a:lnTo>
                    <a:pt x="655" y="363"/>
                  </a:lnTo>
                  <a:lnTo>
                    <a:pt x="660" y="374"/>
                  </a:lnTo>
                  <a:lnTo>
                    <a:pt x="666" y="373"/>
                  </a:lnTo>
                  <a:lnTo>
                    <a:pt x="675" y="378"/>
                  </a:lnTo>
                  <a:lnTo>
                    <a:pt x="678" y="387"/>
                  </a:lnTo>
                  <a:lnTo>
                    <a:pt x="684" y="392"/>
                  </a:lnTo>
                  <a:lnTo>
                    <a:pt x="689" y="388"/>
                  </a:lnTo>
                  <a:lnTo>
                    <a:pt x="698" y="380"/>
                  </a:lnTo>
                  <a:lnTo>
                    <a:pt x="703" y="374"/>
                  </a:lnTo>
                  <a:lnTo>
                    <a:pt x="716" y="380"/>
                  </a:lnTo>
                  <a:lnTo>
                    <a:pt x="725" y="380"/>
                  </a:lnTo>
                  <a:lnTo>
                    <a:pt x="732" y="380"/>
                  </a:lnTo>
                  <a:lnTo>
                    <a:pt x="732" y="392"/>
                  </a:lnTo>
                  <a:lnTo>
                    <a:pt x="725" y="388"/>
                  </a:lnTo>
                  <a:lnTo>
                    <a:pt x="708" y="398"/>
                  </a:lnTo>
                  <a:lnTo>
                    <a:pt x="713" y="401"/>
                  </a:lnTo>
                  <a:lnTo>
                    <a:pt x="701" y="416"/>
                  </a:lnTo>
                  <a:lnTo>
                    <a:pt x="693" y="430"/>
                  </a:lnTo>
                  <a:lnTo>
                    <a:pt x="693" y="439"/>
                  </a:lnTo>
                  <a:lnTo>
                    <a:pt x="708" y="448"/>
                  </a:lnTo>
                  <a:lnTo>
                    <a:pt x="721" y="470"/>
                  </a:lnTo>
                  <a:lnTo>
                    <a:pt x="727" y="474"/>
                  </a:lnTo>
                  <a:lnTo>
                    <a:pt x="730" y="483"/>
                  </a:lnTo>
                  <a:lnTo>
                    <a:pt x="739" y="492"/>
                  </a:lnTo>
                  <a:lnTo>
                    <a:pt x="744" y="497"/>
                  </a:lnTo>
                  <a:lnTo>
                    <a:pt x="730" y="493"/>
                  </a:lnTo>
                  <a:lnTo>
                    <a:pt x="725" y="492"/>
                  </a:lnTo>
                  <a:lnTo>
                    <a:pt x="721" y="493"/>
                  </a:lnTo>
                  <a:lnTo>
                    <a:pt x="727" y="493"/>
                  </a:lnTo>
                  <a:lnTo>
                    <a:pt x="735" y="502"/>
                  </a:lnTo>
                  <a:lnTo>
                    <a:pt x="746" y="515"/>
                  </a:lnTo>
                  <a:lnTo>
                    <a:pt x="739" y="517"/>
                  </a:lnTo>
                  <a:lnTo>
                    <a:pt x="735" y="524"/>
                  </a:lnTo>
                  <a:lnTo>
                    <a:pt x="727" y="524"/>
                  </a:lnTo>
                  <a:lnTo>
                    <a:pt x="725" y="529"/>
                  </a:lnTo>
                  <a:lnTo>
                    <a:pt x="730" y="526"/>
                  </a:lnTo>
                  <a:lnTo>
                    <a:pt x="730" y="531"/>
                  </a:lnTo>
                  <a:lnTo>
                    <a:pt x="741" y="526"/>
                  </a:lnTo>
                  <a:lnTo>
                    <a:pt x="750" y="531"/>
                  </a:lnTo>
                  <a:lnTo>
                    <a:pt x="753" y="535"/>
                  </a:lnTo>
                  <a:lnTo>
                    <a:pt x="746" y="540"/>
                  </a:lnTo>
                  <a:lnTo>
                    <a:pt x="753" y="540"/>
                  </a:lnTo>
                  <a:lnTo>
                    <a:pt x="753" y="545"/>
                  </a:lnTo>
                  <a:lnTo>
                    <a:pt x="746" y="545"/>
                  </a:lnTo>
                  <a:lnTo>
                    <a:pt x="750" y="549"/>
                  </a:lnTo>
                  <a:lnTo>
                    <a:pt x="750" y="554"/>
                  </a:lnTo>
                  <a:lnTo>
                    <a:pt x="746" y="554"/>
                  </a:lnTo>
                  <a:lnTo>
                    <a:pt x="746" y="558"/>
                  </a:lnTo>
                  <a:lnTo>
                    <a:pt x="753" y="562"/>
                  </a:lnTo>
                  <a:lnTo>
                    <a:pt x="746" y="564"/>
                  </a:lnTo>
                  <a:lnTo>
                    <a:pt x="746" y="562"/>
                  </a:lnTo>
                  <a:lnTo>
                    <a:pt x="744" y="564"/>
                  </a:lnTo>
                  <a:lnTo>
                    <a:pt x="739" y="578"/>
                  </a:lnTo>
                  <a:lnTo>
                    <a:pt x="732" y="593"/>
                  </a:lnTo>
                  <a:lnTo>
                    <a:pt x="727" y="593"/>
                  </a:lnTo>
                  <a:lnTo>
                    <a:pt x="727" y="596"/>
                  </a:lnTo>
                  <a:lnTo>
                    <a:pt x="730" y="599"/>
                  </a:lnTo>
                  <a:lnTo>
                    <a:pt x="727" y="605"/>
                  </a:lnTo>
                  <a:lnTo>
                    <a:pt x="727" y="614"/>
                  </a:lnTo>
                  <a:lnTo>
                    <a:pt x="727" y="620"/>
                  </a:lnTo>
                  <a:lnTo>
                    <a:pt x="721" y="629"/>
                  </a:lnTo>
                  <a:lnTo>
                    <a:pt x="716" y="634"/>
                  </a:lnTo>
                  <a:lnTo>
                    <a:pt x="707" y="638"/>
                  </a:lnTo>
                  <a:lnTo>
                    <a:pt x="708" y="640"/>
                  </a:lnTo>
                  <a:lnTo>
                    <a:pt x="701" y="649"/>
                  </a:lnTo>
                  <a:lnTo>
                    <a:pt x="694" y="652"/>
                  </a:lnTo>
                  <a:lnTo>
                    <a:pt x="693" y="652"/>
                  </a:lnTo>
                  <a:lnTo>
                    <a:pt x="687" y="666"/>
                  </a:lnTo>
                  <a:lnTo>
                    <a:pt x="675" y="668"/>
                  </a:lnTo>
                  <a:lnTo>
                    <a:pt x="671" y="672"/>
                  </a:lnTo>
                  <a:lnTo>
                    <a:pt x="666" y="668"/>
                  </a:lnTo>
                  <a:lnTo>
                    <a:pt x="664" y="672"/>
                  </a:lnTo>
                  <a:lnTo>
                    <a:pt x="660" y="668"/>
                  </a:lnTo>
                  <a:lnTo>
                    <a:pt x="652" y="675"/>
                  </a:lnTo>
                  <a:lnTo>
                    <a:pt x="642" y="666"/>
                  </a:lnTo>
                  <a:lnTo>
                    <a:pt x="646" y="681"/>
                  </a:lnTo>
                  <a:lnTo>
                    <a:pt x="632" y="686"/>
                  </a:lnTo>
                  <a:lnTo>
                    <a:pt x="628" y="683"/>
                  </a:lnTo>
                  <a:lnTo>
                    <a:pt x="628" y="686"/>
                  </a:lnTo>
                  <a:lnTo>
                    <a:pt x="623" y="690"/>
                  </a:lnTo>
                  <a:lnTo>
                    <a:pt x="617" y="692"/>
                  </a:lnTo>
                  <a:lnTo>
                    <a:pt x="609" y="696"/>
                  </a:lnTo>
                  <a:lnTo>
                    <a:pt x="600" y="699"/>
                  </a:lnTo>
                  <a:lnTo>
                    <a:pt x="600" y="696"/>
                  </a:lnTo>
                  <a:lnTo>
                    <a:pt x="596" y="704"/>
                  </a:lnTo>
                  <a:lnTo>
                    <a:pt x="603" y="710"/>
                  </a:lnTo>
                  <a:lnTo>
                    <a:pt x="594" y="713"/>
                  </a:lnTo>
                  <a:lnTo>
                    <a:pt x="591" y="701"/>
                  </a:lnTo>
                  <a:lnTo>
                    <a:pt x="589" y="696"/>
                  </a:lnTo>
                  <a:lnTo>
                    <a:pt x="594" y="692"/>
                  </a:lnTo>
                  <a:lnTo>
                    <a:pt x="586" y="686"/>
                  </a:lnTo>
                  <a:lnTo>
                    <a:pt x="582" y="692"/>
                  </a:lnTo>
                  <a:lnTo>
                    <a:pt x="576" y="690"/>
                  </a:lnTo>
                  <a:lnTo>
                    <a:pt x="571" y="686"/>
                  </a:lnTo>
                  <a:lnTo>
                    <a:pt x="567" y="686"/>
                  </a:lnTo>
                  <a:lnTo>
                    <a:pt x="567" y="692"/>
                  </a:lnTo>
                  <a:lnTo>
                    <a:pt x="562" y="692"/>
                  </a:lnTo>
                  <a:lnTo>
                    <a:pt x="559" y="690"/>
                  </a:lnTo>
                  <a:lnTo>
                    <a:pt x="552" y="692"/>
                  </a:lnTo>
                  <a:lnTo>
                    <a:pt x="539" y="677"/>
                  </a:lnTo>
                  <a:lnTo>
                    <a:pt x="543" y="668"/>
                  </a:lnTo>
                  <a:lnTo>
                    <a:pt x="539" y="668"/>
                  </a:lnTo>
                  <a:lnTo>
                    <a:pt x="525" y="666"/>
                  </a:lnTo>
                  <a:lnTo>
                    <a:pt x="519" y="661"/>
                  </a:lnTo>
                  <a:lnTo>
                    <a:pt x="511" y="663"/>
                  </a:lnTo>
                  <a:lnTo>
                    <a:pt x="511" y="668"/>
                  </a:lnTo>
                  <a:lnTo>
                    <a:pt x="502" y="672"/>
                  </a:lnTo>
                  <a:lnTo>
                    <a:pt x="498" y="677"/>
                  </a:lnTo>
                  <a:lnTo>
                    <a:pt x="493" y="672"/>
                  </a:lnTo>
                  <a:lnTo>
                    <a:pt x="487" y="672"/>
                  </a:lnTo>
                  <a:lnTo>
                    <a:pt x="484" y="675"/>
                  </a:lnTo>
                  <a:lnTo>
                    <a:pt x="479" y="675"/>
                  </a:lnTo>
                  <a:lnTo>
                    <a:pt x="476" y="675"/>
                  </a:lnTo>
                  <a:lnTo>
                    <a:pt x="473" y="677"/>
                  </a:lnTo>
                  <a:lnTo>
                    <a:pt x="468" y="677"/>
                  </a:lnTo>
                  <a:lnTo>
                    <a:pt x="464" y="681"/>
                  </a:lnTo>
                  <a:lnTo>
                    <a:pt x="468" y="699"/>
                  </a:lnTo>
                  <a:lnTo>
                    <a:pt x="459" y="699"/>
                  </a:lnTo>
                  <a:lnTo>
                    <a:pt x="459" y="696"/>
                  </a:lnTo>
                  <a:lnTo>
                    <a:pt x="450" y="696"/>
                  </a:lnTo>
                  <a:lnTo>
                    <a:pt x="445" y="692"/>
                  </a:lnTo>
                  <a:lnTo>
                    <a:pt x="441" y="692"/>
                  </a:lnTo>
                  <a:lnTo>
                    <a:pt x="441" y="690"/>
                  </a:lnTo>
                  <a:lnTo>
                    <a:pt x="441" y="686"/>
                  </a:lnTo>
                  <a:lnTo>
                    <a:pt x="426" y="683"/>
                  </a:lnTo>
                  <a:lnTo>
                    <a:pt x="430" y="675"/>
                  </a:lnTo>
                  <a:lnTo>
                    <a:pt x="430" y="666"/>
                  </a:lnTo>
                  <a:lnTo>
                    <a:pt x="421" y="666"/>
                  </a:lnTo>
                  <a:lnTo>
                    <a:pt x="418" y="654"/>
                  </a:lnTo>
                  <a:lnTo>
                    <a:pt x="416" y="652"/>
                  </a:lnTo>
                  <a:lnTo>
                    <a:pt x="418" y="649"/>
                  </a:lnTo>
                  <a:lnTo>
                    <a:pt x="409" y="649"/>
                  </a:lnTo>
                  <a:lnTo>
                    <a:pt x="407" y="649"/>
                  </a:lnTo>
                  <a:lnTo>
                    <a:pt x="402" y="652"/>
                  </a:lnTo>
                  <a:lnTo>
                    <a:pt x="398" y="645"/>
                  </a:lnTo>
                  <a:lnTo>
                    <a:pt x="395" y="638"/>
                  </a:lnTo>
                  <a:lnTo>
                    <a:pt x="402" y="638"/>
                  </a:lnTo>
                  <a:lnTo>
                    <a:pt x="398" y="630"/>
                  </a:lnTo>
                  <a:lnTo>
                    <a:pt x="407" y="625"/>
                  </a:lnTo>
                  <a:lnTo>
                    <a:pt x="409" y="625"/>
                  </a:lnTo>
                  <a:lnTo>
                    <a:pt x="409" y="623"/>
                  </a:lnTo>
                  <a:lnTo>
                    <a:pt x="412" y="616"/>
                  </a:lnTo>
                  <a:lnTo>
                    <a:pt x="407" y="587"/>
                  </a:lnTo>
                  <a:lnTo>
                    <a:pt x="402" y="587"/>
                  </a:lnTo>
                  <a:lnTo>
                    <a:pt x="402" y="582"/>
                  </a:lnTo>
                  <a:lnTo>
                    <a:pt x="395" y="573"/>
                  </a:lnTo>
                  <a:lnTo>
                    <a:pt x="386" y="573"/>
                  </a:lnTo>
                  <a:lnTo>
                    <a:pt x="386" y="578"/>
                  </a:lnTo>
                  <a:lnTo>
                    <a:pt x="380" y="573"/>
                  </a:lnTo>
                  <a:lnTo>
                    <a:pt x="375" y="573"/>
                  </a:lnTo>
                  <a:lnTo>
                    <a:pt x="375" y="569"/>
                  </a:lnTo>
                  <a:lnTo>
                    <a:pt x="370" y="573"/>
                  </a:lnTo>
                  <a:lnTo>
                    <a:pt x="371" y="567"/>
                  </a:lnTo>
                  <a:lnTo>
                    <a:pt x="371" y="562"/>
                  </a:lnTo>
                  <a:lnTo>
                    <a:pt x="366" y="562"/>
                  </a:lnTo>
                  <a:lnTo>
                    <a:pt x="370" y="554"/>
                  </a:lnTo>
                  <a:lnTo>
                    <a:pt x="366" y="553"/>
                  </a:lnTo>
                  <a:lnTo>
                    <a:pt x="361" y="554"/>
                  </a:lnTo>
                  <a:lnTo>
                    <a:pt x="355" y="562"/>
                  </a:lnTo>
                  <a:lnTo>
                    <a:pt x="341" y="558"/>
                  </a:lnTo>
                  <a:lnTo>
                    <a:pt x="334" y="562"/>
                  </a:lnTo>
                  <a:lnTo>
                    <a:pt x="332" y="567"/>
                  </a:lnTo>
                  <a:lnTo>
                    <a:pt x="319" y="569"/>
                  </a:lnTo>
                  <a:lnTo>
                    <a:pt x="319" y="576"/>
                  </a:lnTo>
                  <a:lnTo>
                    <a:pt x="318" y="578"/>
                  </a:lnTo>
                  <a:lnTo>
                    <a:pt x="315" y="582"/>
                  </a:lnTo>
                  <a:lnTo>
                    <a:pt x="305" y="584"/>
                  </a:lnTo>
                  <a:lnTo>
                    <a:pt x="300" y="584"/>
                  </a:lnTo>
                  <a:lnTo>
                    <a:pt x="295" y="578"/>
                  </a:lnTo>
                  <a:lnTo>
                    <a:pt x="291" y="582"/>
                  </a:lnTo>
                  <a:lnTo>
                    <a:pt x="280" y="582"/>
                  </a:lnTo>
                  <a:lnTo>
                    <a:pt x="271" y="578"/>
                  </a:lnTo>
                  <a:lnTo>
                    <a:pt x="268" y="587"/>
                  </a:lnTo>
                  <a:lnTo>
                    <a:pt x="259" y="591"/>
                  </a:lnTo>
                  <a:lnTo>
                    <a:pt x="259" y="582"/>
                  </a:lnTo>
                  <a:lnTo>
                    <a:pt x="250" y="584"/>
                  </a:lnTo>
                  <a:lnTo>
                    <a:pt x="234" y="584"/>
                  </a:lnTo>
                  <a:lnTo>
                    <a:pt x="225" y="582"/>
                  </a:lnTo>
                  <a:lnTo>
                    <a:pt x="222" y="584"/>
                  </a:lnTo>
                  <a:lnTo>
                    <a:pt x="207" y="578"/>
                  </a:lnTo>
                  <a:lnTo>
                    <a:pt x="202" y="578"/>
                  </a:lnTo>
                  <a:lnTo>
                    <a:pt x="202" y="569"/>
                  </a:lnTo>
                  <a:lnTo>
                    <a:pt x="197" y="573"/>
                  </a:lnTo>
                  <a:lnTo>
                    <a:pt x="188" y="569"/>
                  </a:lnTo>
                  <a:lnTo>
                    <a:pt x="184" y="562"/>
                  </a:lnTo>
                  <a:lnTo>
                    <a:pt x="178" y="562"/>
                  </a:lnTo>
                  <a:lnTo>
                    <a:pt x="175" y="564"/>
                  </a:lnTo>
                  <a:lnTo>
                    <a:pt x="170" y="554"/>
                  </a:lnTo>
                  <a:lnTo>
                    <a:pt x="145" y="544"/>
                  </a:lnTo>
                  <a:lnTo>
                    <a:pt x="136" y="540"/>
                  </a:lnTo>
                  <a:lnTo>
                    <a:pt x="116" y="529"/>
                  </a:lnTo>
                  <a:lnTo>
                    <a:pt x="113" y="526"/>
                  </a:lnTo>
                  <a:lnTo>
                    <a:pt x="104" y="529"/>
                  </a:lnTo>
                  <a:lnTo>
                    <a:pt x="98" y="515"/>
                  </a:lnTo>
                  <a:lnTo>
                    <a:pt x="98" y="508"/>
                  </a:lnTo>
                  <a:lnTo>
                    <a:pt x="95" y="508"/>
                  </a:lnTo>
                  <a:lnTo>
                    <a:pt x="93" y="502"/>
                  </a:lnTo>
                  <a:lnTo>
                    <a:pt x="95" y="500"/>
                  </a:lnTo>
                  <a:lnTo>
                    <a:pt x="100" y="506"/>
                  </a:lnTo>
                  <a:lnTo>
                    <a:pt x="109" y="497"/>
                  </a:lnTo>
                  <a:lnTo>
                    <a:pt x="104" y="492"/>
                  </a:lnTo>
                  <a:lnTo>
                    <a:pt x="98" y="488"/>
                  </a:lnTo>
                  <a:lnTo>
                    <a:pt x="95" y="477"/>
                  </a:lnTo>
                  <a:lnTo>
                    <a:pt x="93" y="470"/>
                  </a:lnTo>
                  <a:lnTo>
                    <a:pt x="89" y="463"/>
                  </a:lnTo>
                  <a:lnTo>
                    <a:pt x="79" y="450"/>
                  </a:lnTo>
                  <a:lnTo>
                    <a:pt x="75" y="450"/>
                  </a:lnTo>
                  <a:lnTo>
                    <a:pt x="61" y="439"/>
                  </a:lnTo>
                  <a:lnTo>
                    <a:pt x="52" y="430"/>
                  </a:lnTo>
                  <a:lnTo>
                    <a:pt x="32" y="421"/>
                  </a:lnTo>
                  <a:lnTo>
                    <a:pt x="23" y="425"/>
                  </a:lnTo>
                  <a:lnTo>
                    <a:pt x="20" y="421"/>
                  </a:lnTo>
                  <a:lnTo>
                    <a:pt x="18" y="418"/>
                  </a:lnTo>
                  <a:lnTo>
                    <a:pt x="23" y="418"/>
                  </a:lnTo>
                  <a:lnTo>
                    <a:pt x="28" y="412"/>
                  </a:lnTo>
                  <a:lnTo>
                    <a:pt x="20" y="392"/>
                  </a:lnTo>
                  <a:lnTo>
                    <a:pt x="11" y="388"/>
                  </a:lnTo>
                  <a:lnTo>
                    <a:pt x="6" y="388"/>
                  </a:lnTo>
                  <a:lnTo>
                    <a:pt x="0" y="374"/>
                  </a:lnTo>
                  <a:lnTo>
                    <a:pt x="6" y="374"/>
                  </a:lnTo>
                  <a:lnTo>
                    <a:pt x="4" y="363"/>
                  </a:lnTo>
                  <a:lnTo>
                    <a:pt x="18" y="354"/>
                  </a:lnTo>
                  <a:lnTo>
                    <a:pt x="25" y="351"/>
                  </a:lnTo>
                  <a:lnTo>
                    <a:pt x="28" y="354"/>
                  </a:lnTo>
                  <a:lnTo>
                    <a:pt x="41" y="351"/>
                  </a:lnTo>
                  <a:lnTo>
                    <a:pt x="43" y="342"/>
                  </a:lnTo>
                  <a:lnTo>
                    <a:pt x="61" y="340"/>
                  </a:lnTo>
                  <a:lnTo>
                    <a:pt x="67" y="331"/>
                  </a:lnTo>
                  <a:lnTo>
                    <a:pt x="89" y="318"/>
                  </a:lnTo>
                  <a:lnTo>
                    <a:pt x="93" y="293"/>
                  </a:lnTo>
                  <a:lnTo>
                    <a:pt x="79" y="261"/>
                  </a:lnTo>
                  <a:lnTo>
                    <a:pt x="72" y="261"/>
                  </a:lnTo>
                  <a:lnTo>
                    <a:pt x="95" y="249"/>
                  </a:lnTo>
                  <a:lnTo>
                    <a:pt x="104" y="252"/>
                  </a:lnTo>
                  <a:lnTo>
                    <a:pt x="109" y="246"/>
                  </a:lnTo>
                  <a:lnTo>
                    <a:pt x="104" y="242"/>
                  </a:lnTo>
                  <a:lnTo>
                    <a:pt x="107" y="212"/>
                  </a:lnTo>
                  <a:lnTo>
                    <a:pt x="138" y="212"/>
                  </a:lnTo>
                  <a:lnTo>
                    <a:pt x="145" y="204"/>
                  </a:lnTo>
                  <a:lnTo>
                    <a:pt x="138" y="183"/>
                  </a:lnTo>
                  <a:lnTo>
                    <a:pt x="147" y="179"/>
                  </a:lnTo>
                  <a:lnTo>
                    <a:pt x="154" y="176"/>
                  </a:lnTo>
                  <a:lnTo>
                    <a:pt x="155" y="165"/>
                  </a:lnTo>
                  <a:lnTo>
                    <a:pt x="164" y="161"/>
                  </a:lnTo>
                  <a:lnTo>
                    <a:pt x="164" y="170"/>
                  </a:lnTo>
                  <a:lnTo>
                    <a:pt x="170" y="174"/>
                  </a:lnTo>
                  <a:lnTo>
                    <a:pt x="173" y="176"/>
                  </a:lnTo>
                  <a:lnTo>
                    <a:pt x="178" y="179"/>
                  </a:lnTo>
                  <a:lnTo>
                    <a:pt x="188" y="190"/>
                  </a:lnTo>
                  <a:lnTo>
                    <a:pt x="193" y="183"/>
                  </a:lnTo>
                  <a:lnTo>
                    <a:pt x="197" y="185"/>
                  </a:lnTo>
                  <a:lnTo>
                    <a:pt x="198" y="190"/>
                  </a:lnTo>
                  <a:lnTo>
                    <a:pt x="202" y="188"/>
                  </a:lnTo>
                  <a:lnTo>
                    <a:pt x="213" y="199"/>
                  </a:lnTo>
                  <a:lnTo>
                    <a:pt x="222" y="212"/>
                  </a:lnTo>
                  <a:lnTo>
                    <a:pt x="222" y="221"/>
                  </a:lnTo>
                  <a:lnTo>
                    <a:pt x="225" y="228"/>
                  </a:lnTo>
                  <a:lnTo>
                    <a:pt x="222" y="231"/>
                  </a:lnTo>
                  <a:lnTo>
                    <a:pt x="225" y="241"/>
                  </a:lnTo>
                  <a:lnTo>
                    <a:pt x="239" y="246"/>
                  </a:lnTo>
                  <a:lnTo>
                    <a:pt x="259" y="249"/>
                  </a:lnTo>
                  <a:lnTo>
                    <a:pt x="268" y="249"/>
                  </a:lnTo>
                  <a:lnTo>
                    <a:pt x="282" y="259"/>
                  </a:lnTo>
                  <a:lnTo>
                    <a:pt x="296" y="264"/>
                  </a:lnTo>
                  <a:lnTo>
                    <a:pt x="300" y="264"/>
                  </a:lnTo>
                  <a:lnTo>
                    <a:pt x="305" y="269"/>
                  </a:lnTo>
                  <a:lnTo>
                    <a:pt x="315" y="287"/>
                  </a:lnTo>
                  <a:lnTo>
                    <a:pt x="323" y="297"/>
                  </a:lnTo>
                  <a:lnTo>
                    <a:pt x="338" y="297"/>
                  </a:lnTo>
                  <a:lnTo>
                    <a:pt x="341" y="293"/>
                  </a:lnTo>
                  <a:lnTo>
                    <a:pt x="370" y="293"/>
                  </a:lnTo>
                  <a:lnTo>
                    <a:pt x="375" y="289"/>
                  </a:lnTo>
                  <a:lnTo>
                    <a:pt x="398" y="289"/>
                  </a:lnTo>
                  <a:lnTo>
                    <a:pt x="403" y="297"/>
                  </a:lnTo>
                  <a:lnTo>
                    <a:pt x="432" y="304"/>
                  </a:lnTo>
                  <a:lnTo>
                    <a:pt x="441" y="304"/>
                  </a:lnTo>
                  <a:lnTo>
                    <a:pt x="446" y="307"/>
                  </a:lnTo>
                  <a:lnTo>
                    <a:pt x="456" y="307"/>
                  </a:lnTo>
                  <a:lnTo>
                    <a:pt x="473" y="293"/>
                  </a:lnTo>
                  <a:lnTo>
                    <a:pt x="516" y="287"/>
                  </a:lnTo>
                  <a:lnTo>
                    <a:pt x="521" y="280"/>
                  </a:lnTo>
                  <a:lnTo>
                    <a:pt x="529" y="275"/>
                  </a:lnTo>
                  <a:lnTo>
                    <a:pt x="530" y="264"/>
                  </a:lnTo>
                  <a:lnTo>
                    <a:pt x="539" y="259"/>
                  </a:lnTo>
                  <a:lnTo>
                    <a:pt x="539" y="246"/>
                  </a:lnTo>
                  <a:lnTo>
                    <a:pt x="534" y="241"/>
                  </a:lnTo>
                  <a:lnTo>
                    <a:pt x="534" y="231"/>
                  </a:lnTo>
                  <a:lnTo>
                    <a:pt x="536" y="226"/>
                  </a:lnTo>
                  <a:lnTo>
                    <a:pt x="543" y="228"/>
                  </a:lnTo>
                  <a:lnTo>
                    <a:pt x="553" y="228"/>
                  </a:lnTo>
                  <a:lnTo>
                    <a:pt x="566" y="228"/>
                  </a:lnTo>
                  <a:lnTo>
                    <a:pt x="567" y="226"/>
                  </a:lnTo>
                  <a:lnTo>
                    <a:pt x="571" y="214"/>
                  </a:lnTo>
                  <a:lnTo>
                    <a:pt x="580" y="214"/>
                  </a:lnTo>
                  <a:lnTo>
                    <a:pt x="591" y="203"/>
                  </a:lnTo>
                  <a:lnTo>
                    <a:pt x="591" y="197"/>
                  </a:lnTo>
                  <a:lnTo>
                    <a:pt x="596" y="190"/>
                  </a:lnTo>
                  <a:lnTo>
                    <a:pt x="600" y="190"/>
                  </a:lnTo>
                  <a:lnTo>
                    <a:pt x="603" y="194"/>
                  </a:lnTo>
                  <a:lnTo>
                    <a:pt x="605" y="194"/>
                  </a:lnTo>
                  <a:lnTo>
                    <a:pt x="605" y="188"/>
                  </a:lnTo>
                  <a:lnTo>
                    <a:pt x="609" y="188"/>
                  </a:lnTo>
                  <a:lnTo>
                    <a:pt x="614" y="179"/>
                  </a:lnTo>
                  <a:lnTo>
                    <a:pt x="627" y="176"/>
                  </a:lnTo>
                  <a:lnTo>
                    <a:pt x="637" y="179"/>
                  </a:lnTo>
                  <a:lnTo>
                    <a:pt x="641" y="176"/>
                  </a:lnTo>
                  <a:lnTo>
                    <a:pt x="634" y="167"/>
                  </a:lnTo>
                  <a:lnTo>
                    <a:pt x="628" y="161"/>
                  </a:lnTo>
                  <a:lnTo>
                    <a:pt x="617" y="152"/>
                  </a:lnTo>
                  <a:lnTo>
                    <a:pt x="609" y="147"/>
                  </a:lnTo>
                  <a:lnTo>
                    <a:pt x="600" y="150"/>
                  </a:lnTo>
                  <a:lnTo>
                    <a:pt x="594" y="160"/>
                  </a:lnTo>
                  <a:lnTo>
                    <a:pt x="589" y="156"/>
                  </a:lnTo>
                  <a:lnTo>
                    <a:pt x="580" y="156"/>
                  </a:lnTo>
                  <a:lnTo>
                    <a:pt x="576" y="160"/>
                  </a:lnTo>
                  <a:lnTo>
                    <a:pt x="567" y="150"/>
                  </a:lnTo>
                  <a:lnTo>
                    <a:pt x="571" y="147"/>
                  </a:lnTo>
                  <a:lnTo>
                    <a:pt x="571" y="141"/>
                  </a:lnTo>
                  <a:lnTo>
                    <a:pt x="571" y="118"/>
                  </a:lnTo>
                  <a:lnTo>
                    <a:pt x="573" y="109"/>
                  </a:lnTo>
                  <a:lnTo>
                    <a:pt x="580" y="109"/>
                  </a:lnTo>
                  <a:lnTo>
                    <a:pt x="591" y="112"/>
                  </a:lnTo>
                  <a:lnTo>
                    <a:pt x="605" y="98"/>
                  </a:lnTo>
                  <a:lnTo>
                    <a:pt x="600" y="89"/>
                  </a:lnTo>
                  <a:lnTo>
                    <a:pt x="603" y="71"/>
                  </a:lnTo>
                  <a:lnTo>
                    <a:pt x="609" y="42"/>
                  </a:lnTo>
                  <a:lnTo>
                    <a:pt x="605" y="37"/>
                  </a:lnTo>
                  <a:lnTo>
                    <a:pt x="600" y="30"/>
                  </a:lnTo>
                  <a:lnTo>
                    <a:pt x="594" y="30"/>
                  </a:lnTo>
                  <a:lnTo>
                    <a:pt x="600" y="15"/>
                  </a:lnTo>
                  <a:lnTo>
                    <a:pt x="627" y="4"/>
                  </a:lnTo>
                  <a:close/>
                </a:path>
              </a:pathLst>
            </a:custGeom>
            <a:solidFill>
              <a:srgbClr val="C4007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50" name="Freeform 1998"/>
            <p:cNvSpPr>
              <a:spLocks/>
            </p:cNvSpPr>
            <p:nvPr/>
          </p:nvSpPr>
          <p:spPr bwMode="auto">
            <a:xfrm>
              <a:off x="3836" y="2158"/>
              <a:ext cx="490" cy="512"/>
            </a:xfrm>
            <a:custGeom>
              <a:avLst/>
              <a:gdLst>
                <a:gd name="T0" fmla="*/ 3770 w 429"/>
                <a:gd name="T1" fmla="*/ 197 h 467"/>
                <a:gd name="T2" fmla="*/ 4233 w 429"/>
                <a:gd name="T3" fmla="*/ 477 h 467"/>
                <a:gd name="T4" fmla="*/ 3835 w 429"/>
                <a:gd name="T5" fmla="*/ 589 h 467"/>
                <a:gd name="T6" fmla="*/ 4322 w 429"/>
                <a:gd name="T7" fmla="*/ 762 h 467"/>
                <a:gd name="T8" fmla="*/ 4715 w 429"/>
                <a:gd name="T9" fmla="*/ 1074 h 467"/>
                <a:gd name="T10" fmla="*/ 5111 w 429"/>
                <a:gd name="T11" fmla="*/ 1273 h 467"/>
                <a:gd name="T12" fmla="*/ 6651 w 429"/>
                <a:gd name="T13" fmla="*/ 1449 h 467"/>
                <a:gd name="T14" fmla="*/ 7312 w 429"/>
                <a:gd name="T15" fmla="*/ 1569 h 467"/>
                <a:gd name="T16" fmla="*/ 7754 w 429"/>
                <a:gd name="T17" fmla="*/ 1589 h 467"/>
                <a:gd name="T18" fmla="*/ 8370 w 429"/>
                <a:gd name="T19" fmla="*/ 1311 h 467"/>
                <a:gd name="T20" fmla="*/ 8874 w 429"/>
                <a:gd name="T21" fmla="*/ 1516 h 467"/>
                <a:gd name="T22" fmla="*/ 9639 w 429"/>
                <a:gd name="T23" fmla="*/ 1431 h 467"/>
                <a:gd name="T24" fmla="*/ 9936 w 429"/>
                <a:gd name="T25" fmla="*/ 1311 h 467"/>
                <a:gd name="T26" fmla="*/ 10403 w 429"/>
                <a:gd name="T27" fmla="*/ 1161 h 467"/>
                <a:gd name="T28" fmla="*/ 11167 w 429"/>
                <a:gd name="T29" fmla="*/ 1032 h 467"/>
                <a:gd name="T30" fmla="*/ 11487 w 429"/>
                <a:gd name="T31" fmla="*/ 1123 h 467"/>
                <a:gd name="T32" fmla="*/ 11577 w 429"/>
                <a:gd name="T33" fmla="*/ 1231 h 467"/>
                <a:gd name="T34" fmla="*/ 11750 w 429"/>
                <a:gd name="T35" fmla="*/ 1322 h 467"/>
                <a:gd name="T36" fmla="*/ 11349 w 429"/>
                <a:gd name="T37" fmla="*/ 1449 h 467"/>
                <a:gd name="T38" fmla="*/ 10866 w 429"/>
                <a:gd name="T39" fmla="*/ 1791 h 467"/>
                <a:gd name="T40" fmla="*/ 10462 w 429"/>
                <a:gd name="T41" fmla="*/ 2153 h 467"/>
                <a:gd name="T42" fmla="*/ 10136 w 429"/>
                <a:gd name="T43" fmla="*/ 2261 h 467"/>
                <a:gd name="T44" fmla="*/ 9775 w 429"/>
                <a:gd name="T45" fmla="*/ 2170 h 467"/>
                <a:gd name="T46" fmla="*/ 9616 w 429"/>
                <a:gd name="T47" fmla="*/ 2018 h 467"/>
                <a:gd name="T48" fmla="*/ 10022 w 429"/>
                <a:gd name="T49" fmla="*/ 1841 h 467"/>
                <a:gd name="T50" fmla="*/ 8954 w 429"/>
                <a:gd name="T51" fmla="*/ 1699 h 467"/>
                <a:gd name="T52" fmla="*/ 8245 w 429"/>
                <a:gd name="T53" fmla="*/ 1699 h 467"/>
                <a:gd name="T54" fmla="*/ 8370 w 429"/>
                <a:gd name="T55" fmla="*/ 1791 h 467"/>
                <a:gd name="T56" fmla="*/ 8632 w 429"/>
                <a:gd name="T57" fmla="*/ 1979 h 467"/>
                <a:gd name="T58" fmla="*/ 8632 w 429"/>
                <a:gd name="T59" fmla="*/ 2357 h 467"/>
                <a:gd name="T60" fmla="*/ 8352 w 429"/>
                <a:gd name="T61" fmla="*/ 2323 h 467"/>
                <a:gd name="T62" fmla="*/ 7837 w 429"/>
                <a:gd name="T63" fmla="*/ 2494 h 467"/>
                <a:gd name="T64" fmla="*/ 7682 w 429"/>
                <a:gd name="T65" fmla="*/ 2732 h 467"/>
                <a:gd name="T66" fmla="*/ 7312 w 429"/>
                <a:gd name="T67" fmla="*/ 2767 h 467"/>
                <a:gd name="T68" fmla="*/ 6044 w 429"/>
                <a:gd name="T69" fmla="*/ 3236 h 467"/>
                <a:gd name="T70" fmla="*/ 5513 w 429"/>
                <a:gd name="T71" fmla="*/ 3405 h 467"/>
                <a:gd name="T72" fmla="*/ 5261 w 429"/>
                <a:gd name="T73" fmla="*/ 3638 h 467"/>
                <a:gd name="T74" fmla="*/ 5351 w 429"/>
                <a:gd name="T75" fmla="*/ 3866 h 467"/>
                <a:gd name="T76" fmla="*/ 4947 w 429"/>
                <a:gd name="T77" fmla="*/ 4303 h 467"/>
                <a:gd name="T78" fmla="*/ 4606 w 429"/>
                <a:gd name="T79" fmla="*/ 4468 h 467"/>
                <a:gd name="T80" fmla="*/ 3650 w 429"/>
                <a:gd name="T81" fmla="*/ 4368 h 467"/>
                <a:gd name="T82" fmla="*/ 2890 w 429"/>
                <a:gd name="T83" fmla="*/ 3766 h 467"/>
                <a:gd name="T84" fmla="*/ 1999 w 429"/>
                <a:gd name="T85" fmla="*/ 2887 h 467"/>
                <a:gd name="T86" fmla="*/ 1826 w 429"/>
                <a:gd name="T87" fmla="*/ 2485 h 467"/>
                <a:gd name="T88" fmla="*/ 1910 w 429"/>
                <a:gd name="T89" fmla="*/ 2357 h 467"/>
                <a:gd name="T90" fmla="*/ 1512 w 429"/>
                <a:gd name="T91" fmla="*/ 2425 h 467"/>
                <a:gd name="T92" fmla="*/ 797 w 429"/>
                <a:gd name="T93" fmla="*/ 2547 h 467"/>
                <a:gd name="T94" fmla="*/ 797 w 429"/>
                <a:gd name="T95" fmla="*/ 2217 h 467"/>
                <a:gd name="T96" fmla="*/ 2 w 429"/>
                <a:gd name="T97" fmla="*/ 2068 h 467"/>
                <a:gd name="T98" fmla="*/ 162 w 429"/>
                <a:gd name="T99" fmla="*/ 2018 h 467"/>
                <a:gd name="T100" fmla="*/ 998 w 429"/>
                <a:gd name="T101" fmla="*/ 2018 h 467"/>
                <a:gd name="T102" fmla="*/ 670 w 429"/>
                <a:gd name="T103" fmla="*/ 1725 h 467"/>
                <a:gd name="T104" fmla="*/ 670 w 429"/>
                <a:gd name="T105" fmla="*/ 1359 h 467"/>
                <a:gd name="T106" fmla="*/ 1356 w 429"/>
                <a:gd name="T107" fmla="*/ 1311 h 467"/>
                <a:gd name="T108" fmla="*/ 1826 w 429"/>
                <a:gd name="T109" fmla="*/ 1031 h 467"/>
                <a:gd name="T110" fmla="*/ 2136 w 429"/>
                <a:gd name="T111" fmla="*/ 708 h 467"/>
                <a:gd name="T112" fmla="*/ 2136 w 429"/>
                <a:gd name="T113" fmla="*/ 523 h 467"/>
                <a:gd name="T114" fmla="*/ 1698 w 429"/>
                <a:gd name="T115" fmla="*/ 197 h 467"/>
                <a:gd name="T116" fmla="*/ 2890 w 429"/>
                <a:gd name="T117" fmla="*/ 125 h 4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9"/>
                <a:gd name="T178" fmla="*/ 0 h 467"/>
                <a:gd name="T179" fmla="*/ 429 w 429"/>
                <a:gd name="T180" fmla="*/ 467 h 4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9" h="467">
                  <a:moveTo>
                    <a:pt x="118" y="0"/>
                  </a:moveTo>
                  <a:lnTo>
                    <a:pt x="122" y="0"/>
                  </a:lnTo>
                  <a:lnTo>
                    <a:pt x="132" y="13"/>
                  </a:lnTo>
                  <a:lnTo>
                    <a:pt x="136" y="20"/>
                  </a:lnTo>
                  <a:lnTo>
                    <a:pt x="138" y="27"/>
                  </a:lnTo>
                  <a:lnTo>
                    <a:pt x="141" y="38"/>
                  </a:lnTo>
                  <a:lnTo>
                    <a:pt x="147" y="41"/>
                  </a:lnTo>
                  <a:lnTo>
                    <a:pt x="152" y="47"/>
                  </a:lnTo>
                  <a:lnTo>
                    <a:pt x="143" y="56"/>
                  </a:lnTo>
                  <a:lnTo>
                    <a:pt x="138" y="50"/>
                  </a:lnTo>
                  <a:lnTo>
                    <a:pt x="136" y="52"/>
                  </a:lnTo>
                  <a:lnTo>
                    <a:pt x="138" y="58"/>
                  </a:lnTo>
                  <a:lnTo>
                    <a:pt x="141" y="58"/>
                  </a:lnTo>
                  <a:lnTo>
                    <a:pt x="141" y="65"/>
                  </a:lnTo>
                  <a:lnTo>
                    <a:pt x="147" y="79"/>
                  </a:lnTo>
                  <a:lnTo>
                    <a:pt x="156" y="76"/>
                  </a:lnTo>
                  <a:lnTo>
                    <a:pt x="159" y="79"/>
                  </a:lnTo>
                  <a:lnTo>
                    <a:pt x="179" y="90"/>
                  </a:lnTo>
                  <a:lnTo>
                    <a:pt x="174" y="103"/>
                  </a:lnTo>
                  <a:lnTo>
                    <a:pt x="170" y="108"/>
                  </a:lnTo>
                  <a:lnTo>
                    <a:pt x="174" y="114"/>
                  </a:lnTo>
                  <a:lnTo>
                    <a:pt x="166" y="117"/>
                  </a:lnTo>
                  <a:lnTo>
                    <a:pt x="174" y="123"/>
                  </a:lnTo>
                  <a:lnTo>
                    <a:pt x="184" y="128"/>
                  </a:lnTo>
                  <a:lnTo>
                    <a:pt x="197" y="133"/>
                  </a:lnTo>
                  <a:lnTo>
                    <a:pt x="207" y="137"/>
                  </a:lnTo>
                  <a:lnTo>
                    <a:pt x="225" y="143"/>
                  </a:lnTo>
                  <a:lnTo>
                    <a:pt x="239" y="146"/>
                  </a:lnTo>
                  <a:lnTo>
                    <a:pt x="241" y="149"/>
                  </a:lnTo>
                  <a:lnTo>
                    <a:pt x="250" y="155"/>
                  </a:lnTo>
                  <a:lnTo>
                    <a:pt x="256" y="152"/>
                  </a:lnTo>
                  <a:lnTo>
                    <a:pt x="263" y="157"/>
                  </a:lnTo>
                  <a:lnTo>
                    <a:pt x="265" y="157"/>
                  </a:lnTo>
                  <a:lnTo>
                    <a:pt x="273" y="157"/>
                  </a:lnTo>
                  <a:lnTo>
                    <a:pt x="279" y="157"/>
                  </a:lnTo>
                  <a:lnTo>
                    <a:pt x="279" y="160"/>
                  </a:lnTo>
                  <a:lnTo>
                    <a:pt x="293" y="160"/>
                  </a:lnTo>
                  <a:lnTo>
                    <a:pt x="291" y="143"/>
                  </a:lnTo>
                  <a:lnTo>
                    <a:pt x="293" y="133"/>
                  </a:lnTo>
                  <a:lnTo>
                    <a:pt x="302" y="132"/>
                  </a:lnTo>
                  <a:lnTo>
                    <a:pt x="302" y="141"/>
                  </a:lnTo>
                  <a:lnTo>
                    <a:pt x="302" y="146"/>
                  </a:lnTo>
                  <a:lnTo>
                    <a:pt x="309" y="149"/>
                  </a:lnTo>
                  <a:lnTo>
                    <a:pt x="320" y="152"/>
                  </a:lnTo>
                  <a:lnTo>
                    <a:pt x="329" y="149"/>
                  </a:lnTo>
                  <a:lnTo>
                    <a:pt x="329" y="152"/>
                  </a:lnTo>
                  <a:lnTo>
                    <a:pt x="352" y="152"/>
                  </a:lnTo>
                  <a:lnTo>
                    <a:pt x="348" y="143"/>
                  </a:lnTo>
                  <a:lnTo>
                    <a:pt x="343" y="141"/>
                  </a:lnTo>
                  <a:lnTo>
                    <a:pt x="343" y="133"/>
                  </a:lnTo>
                  <a:lnTo>
                    <a:pt x="348" y="133"/>
                  </a:lnTo>
                  <a:lnTo>
                    <a:pt x="358" y="132"/>
                  </a:lnTo>
                  <a:lnTo>
                    <a:pt x="361" y="128"/>
                  </a:lnTo>
                  <a:lnTo>
                    <a:pt x="362" y="126"/>
                  </a:lnTo>
                  <a:lnTo>
                    <a:pt x="362" y="119"/>
                  </a:lnTo>
                  <a:lnTo>
                    <a:pt x="375" y="117"/>
                  </a:lnTo>
                  <a:lnTo>
                    <a:pt x="377" y="112"/>
                  </a:lnTo>
                  <a:lnTo>
                    <a:pt x="384" y="108"/>
                  </a:lnTo>
                  <a:lnTo>
                    <a:pt x="398" y="112"/>
                  </a:lnTo>
                  <a:lnTo>
                    <a:pt x="403" y="104"/>
                  </a:lnTo>
                  <a:lnTo>
                    <a:pt x="409" y="103"/>
                  </a:lnTo>
                  <a:lnTo>
                    <a:pt x="413" y="104"/>
                  </a:lnTo>
                  <a:lnTo>
                    <a:pt x="409" y="112"/>
                  </a:lnTo>
                  <a:lnTo>
                    <a:pt x="414" y="112"/>
                  </a:lnTo>
                  <a:lnTo>
                    <a:pt x="414" y="117"/>
                  </a:lnTo>
                  <a:lnTo>
                    <a:pt x="413" y="123"/>
                  </a:lnTo>
                  <a:lnTo>
                    <a:pt x="418" y="119"/>
                  </a:lnTo>
                  <a:lnTo>
                    <a:pt x="418" y="123"/>
                  </a:lnTo>
                  <a:lnTo>
                    <a:pt x="423" y="123"/>
                  </a:lnTo>
                  <a:lnTo>
                    <a:pt x="429" y="128"/>
                  </a:lnTo>
                  <a:lnTo>
                    <a:pt x="427" y="128"/>
                  </a:lnTo>
                  <a:lnTo>
                    <a:pt x="423" y="133"/>
                  </a:lnTo>
                  <a:lnTo>
                    <a:pt x="427" y="143"/>
                  </a:lnTo>
                  <a:lnTo>
                    <a:pt x="423" y="146"/>
                  </a:lnTo>
                  <a:lnTo>
                    <a:pt x="422" y="143"/>
                  </a:lnTo>
                  <a:lnTo>
                    <a:pt x="409" y="146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1" y="175"/>
                  </a:lnTo>
                  <a:lnTo>
                    <a:pt x="391" y="180"/>
                  </a:lnTo>
                  <a:lnTo>
                    <a:pt x="391" y="190"/>
                  </a:lnTo>
                  <a:lnTo>
                    <a:pt x="386" y="202"/>
                  </a:lnTo>
                  <a:lnTo>
                    <a:pt x="377" y="202"/>
                  </a:lnTo>
                  <a:lnTo>
                    <a:pt x="377" y="216"/>
                  </a:lnTo>
                  <a:lnTo>
                    <a:pt x="372" y="218"/>
                  </a:lnTo>
                  <a:lnTo>
                    <a:pt x="375" y="233"/>
                  </a:lnTo>
                  <a:lnTo>
                    <a:pt x="370" y="233"/>
                  </a:lnTo>
                  <a:lnTo>
                    <a:pt x="366" y="226"/>
                  </a:lnTo>
                  <a:lnTo>
                    <a:pt x="361" y="218"/>
                  </a:lnTo>
                  <a:lnTo>
                    <a:pt x="361" y="211"/>
                  </a:lnTo>
                  <a:lnTo>
                    <a:pt x="354" y="218"/>
                  </a:lnTo>
                  <a:lnTo>
                    <a:pt x="352" y="218"/>
                  </a:lnTo>
                  <a:lnTo>
                    <a:pt x="348" y="216"/>
                  </a:lnTo>
                  <a:lnTo>
                    <a:pt x="347" y="216"/>
                  </a:lnTo>
                  <a:lnTo>
                    <a:pt x="343" y="204"/>
                  </a:lnTo>
                  <a:lnTo>
                    <a:pt x="347" y="202"/>
                  </a:lnTo>
                  <a:lnTo>
                    <a:pt x="348" y="195"/>
                  </a:lnTo>
                  <a:lnTo>
                    <a:pt x="358" y="193"/>
                  </a:lnTo>
                  <a:lnTo>
                    <a:pt x="358" y="188"/>
                  </a:lnTo>
                  <a:lnTo>
                    <a:pt x="361" y="184"/>
                  </a:lnTo>
                  <a:lnTo>
                    <a:pt x="358" y="179"/>
                  </a:lnTo>
                  <a:lnTo>
                    <a:pt x="323" y="180"/>
                  </a:lnTo>
                  <a:lnTo>
                    <a:pt x="325" y="179"/>
                  </a:lnTo>
                  <a:lnTo>
                    <a:pt x="323" y="170"/>
                  </a:lnTo>
                  <a:lnTo>
                    <a:pt x="314" y="165"/>
                  </a:lnTo>
                  <a:lnTo>
                    <a:pt x="306" y="157"/>
                  </a:lnTo>
                  <a:lnTo>
                    <a:pt x="300" y="157"/>
                  </a:lnTo>
                  <a:lnTo>
                    <a:pt x="297" y="170"/>
                  </a:lnTo>
                  <a:lnTo>
                    <a:pt x="302" y="175"/>
                  </a:lnTo>
                  <a:lnTo>
                    <a:pt x="306" y="175"/>
                  </a:lnTo>
                  <a:lnTo>
                    <a:pt x="311" y="180"/>
                  </a:lnTo>
                  <a:lnTo>
                    <a:pt x="302" y="180"/>
                  </a:lnTo>
                  <a:lnTo>
                    <a:pt x="302" y="188"/>
                  </a:lnTo>
                  <a:lnTo>
                    <a:pt x="297" y="190"/>
                  </a:lnTo>
                  <a:lnTo>
                    <a:pt x="302" y="195"/>
                  </a:lnTo>
                  <a:lnTo>
                    <a:pt x="311" y="199"/>
                  </a:lnTo>
                  <a:lnTo>
                    <a:pt x="309" y="207"/>
                  </a:lnTo>
                  <a:lnTo>
                    <a:pt x="320" y="240"/>
                  </a:lnTo>
                  <a:lnTo>
                    <a:pt x="311" y="242"/>
                  </a:lnTo>
                  <a:lnTo>
                    <a:pt x="311" y="236"/>
                  </a:lnTo>
                  <a:lnTo>
                    <a:pt x="306" y="246"/>
                  </a:lnTo>
                  <a:lnTo>
                    <a:pt x="302" y="242"/>
                  </a:lnTo>
                  <a:lnTo>
                    <a:pt x="302" y="233"/>
                  </a:lnTo>
                  <a:lnTo>
                    <a:pt x="300" y="233"/>
                  </a:lnTo>
                  <a:lnTo>
                    <a:pt x="300" y="240"/>
                  </a:lnTo>
                  <a:lnTo>
                    <a:pt x="288" y="246"/>
                  </a:lnTo>
                  <a:lnTo>
                    <a:pt x="282" y="249"/>
                  </a:lnTo>
                  <a:lnTo>
                    <a:pt x="282" y="251"/>
                  </a:lnTo>
                  <a:lnTo>
                    <a:pt x="286" y="260"/>
                  </a:lnTo>
                  <a:lnTo>
                    <a:pt x="282" y="265"/>
                  </a:lnTo>
                  <a:lnTo>
                    <a:pt x="279" y="269"/>
                  </a:lnTo>
                  <a:lnTo>
                    <a:pt x="277" y="274"/>
                  </a:lnTo>
                  <a:lnTo>
                    <a:pt x="265" y="278"/>
                  </a:lnTo>
                  <a:lnTo>
                    <a:pt x="265" y="274"/>
                  </a:lnTo>
                  <a:lnTo>
                    <a:pt x="259" y="278"/>
                  </a:lnTo>
                  <a:lnTo>
                    <a:pt x="263" y="278"/>
                  </a:lnTo>
                  <a:lnTo>
                    <a:pt x="248" y="298"/>
                  </a:lnTo>
                  <a:lnTo>
                    <a:pt x="236" y="307"/>
                  </a:lnTo>
                  <a:lnTo>
                    <a:pt x="225" y="318"/>
                  </a:lnTo>
                  <a:lnTo>
                    <a:pt x="218" y="325"/>
                  </a:lnTo>
                  <a:lnTo>
                    <a:pt x="222" y="326"/>
                  </a:lnTo>
                  <a:lnTo>
                    <a:pt x="211" y="332"/>
                  </a:lnTo>
                  <a:lnTo>
                    <a:pt x="204" y="336"/>
                  </a:lnTo>
                  <a:lnTo>
                    <a:pt x="198" y="341"/>
                  </a:lnTo>
                  <a:lnTo>
                    <a:pt x="197" y="341"/>
                  </a:lnTo>
                  <a:lnTo>
                    <a:pt x="190" y="345"/>
                  </a:lnTo>
                  <a:lnTo>
                    <a:pt x="188" y="356"/>
                  </a:lnTo>
                  <a:lnTo>
                    <a:pt x="190" y="365"/>
                  </a:lnTo>
                  <a:lnTo>
                    <a:pt x="190" y="370"/>
                  </a:lnTo>
                  <a:lnTo>
                    <a:pt x="190" y="379"/>
                  </a:lnTo>
                  <a:lnTo>
                    <a:pt x="188" y="379"/>
                  </a:lnTo>
                  <a:lnTo>
                    <a:pt x="193" y="388"/>
                  </a:lnTo>
                  <a:lnTo>
                    <a:pt x="188" y="401"/>
                  </a:lnTo>
                  <a:lnTo>
                    <a:pt x="184" y="408"/>
                  </a:lnTo>
                  <a:lnTo>
                    <a:pt x="188" y="431"/>
                  </a:lnTo>
                  <a:lnTo>
                    <a:pt x="179" y="431"/>
                  </a:lnTo>
                  <a:lnTo>
                    <a:pt x="174" y="444"/>
                  </a:lnTo>
                  <a:lnTo>
                    <a:pt x="181" y="446"/>
                  </a:lnTo>
                  <a:lnTo>
                    <a:pt x="179" y="449"/>
                  </a:lnTo>
                  <a:lnTo>
                    <a:pt x="166" y="449"/>
                  </a:lnTo>
                  <a:lnTo>
                    <a:pt x="161" y="455"/>
                  </a:lnTo>
                  <a:lnTo>
                    <a:pt x="161" y="460"/>
                  </a:lnTo>
                  <a:lnTo>
                    <a:pt x="152" y="467"/>
                  </a:lnTo>
                  <a:lnTo>
                    <a:pt x="132" y="438"/>
                  </a:lnTo>
                  <a:lnTo>
                    <a:pt x="136" y="440"/>
                  </a:lnTo>
                  <a:lnTo>
                    <a:pt x="124" y="415"/>
                  </a:lnTo>
                  <a:lnTo>
                    <a:pt x="115" y="401"/>
                  </a:lnTo>
                  <a:lnTo>
                    <a:pt x="104" y="377"/>
                  </a:lnTo>
                  <a:lnTo>
                    <a:pt x="98" y="359"/>
                  </a:lnTo>
                  <a:lnTo>
                    <a:pt x="90" y="345"/>
                  </a:lnTo>
                  <a:lnTo>
                    <a:pt x="75" y="301"/>
                  </a:lnTo>
                  <a:lnTo>
                    <a:pt x="72" y="289"/>
                  </a:lnTo>
                  <a:lnTo>
                    <a:pt x="68" y="269"/>
                  </a:lnTo>
                  <a:lnTo>
                    <a:pt x="68" y="256"/>
                  </a:lnTo>
                  <a:lnTo>
                    <a:pt x="66" y="251"/>
                  </a:lnTo>
                  <a:lnTo>
                    <a:pt x="66" y="249"/>
                  </a:lnTo>
                  <a:lnTo>
                    <a:pt x="68" y="246"/>
                  </a:lnTo>
                  <a:lnTo>
                    <a:pt x="66" y="242"/>
                  </a:lnTo>
                  <a:lnTo>
                    <a:pt x="63" y="236"/>
                  </a:lnTo>
                  <a:lnTo>
                    <a:pt x="68" y="236"/>
                  </a:lnTo>
                  <a:lnTo>
                    <a:pt x="68" y="233"/>
                  </a:lnTo>
                  <a:lnTo>
                    <a:pt x="61" y="233"/>
                  </a:lnTo>
                  <a:lnTo>
                    <a:pt x="61" y="240"/>
                  </a:lnTo>
                  <a:lnTo>
                    <a:pt x="54" y="242"/>
                  </a:lnTo>
                  <a:lnTo>
                    <a:pt x="61" y="246"/>
                  </a:lnTo>
                  <a:lnTo>
                    <a:pt x="57" y="255"/>
                  </a:lnTo>
                  <a:lnTo>
                    <a:pt x="40" y="260"/>
                  </a:lnTo>
                  <a:lnTo>
                    <a:pt x="29" y="255"/>
                  </a:lnTo>
                  <a:lnTo>
                    <a:pt x="10" y="233"/>
                  </a:lnTo>
                  <a:lnTo>
                    <a:pt x="15" y="233"/>
                  </a:lnTo>
                  <a:lnTo>
                    <a:pt x="29" y="227"/>
                  </a:lnTo>
                  <a:lnTo>
                    <a:pt x="29" y="222"/>
                  </a:lnTo>
                  <a:lnTo>
                    <a:pt x="17" y="227"/>
                  </a:lnTo>
                  <a:lnTo>
                    <a:pt x="2" y="218"/>
                  </a:lnTo>
                  <a:lnTo>
                    <a:pt x="0" y="211"/>
                  </a:lnTo>
                  <a:lnTo>
                    <a:pt x="2" y="207"/>
                  </a:lnTo>
                  <a:lnTo>
                    <a:pt x="0" y="207"/>
                  </a:lnTo>
                  <a:lnTo>
                    <a:pt x="0" y="204"/>
                  </a:lnTo>
                  <a:lnTo>
                    <a:pt x="6" y="204"/>
                  </a:lnTo>
                  <a:lnTo>
                    <a:pt x="6" y="202"/>
                  </a:lnTo>
                  <a:lnTo>
                    <a:pt x="20" y="202"/>
                  </a:lnTo>
                  <a:lnTo>
                    <a:pt x="25" y="202"/>
                  </a:lnTo>
                  <a:lnTo>
                    <a:pt x="31" y="199"/>
                  </a:lnTo>
                  <a:lnTo>
                    <a:pt x="35" y="202"/>
                  </a:lnTo>
                  <a:lnTo>
                    <a:pt x="38" y="199"/>
                  </a:lnTo>
                  <a:lnTo>
                    <a:pt x="38" y="195"/>
                  </a:lnTo>
                  <a:lnTo>
                    <a:pt x="29" y="175"/>
                  </a:lnTo>
                  <a:lnTo>
                    <a:pt x="24" y="173"/>
                  </a:lnTo>
                  <a:lnTo>
                    <a:pt x="24" y="157"/>
                  </a:lnTo>
                  <a:lnTo>
                    <a:pt x="11" y="155"/>
                  </a:lnTo>
                  <a:lnTo>
                    <a:pt x="20" y="141"/>
                  </a:lnTo>
                  <a:lnTo>
                    <a:pt x="24" y="137"/>
                  </a:lnTo>
                  <a:lnTo>
                    <a:pt x="25" y="133"/>
                  </a:lnTo>
                  <a:lnTo>
                    <a:pt x="29" y="141"/>
                  </a:lnTo>
                  <a:lnTo>
                    <a:pt x="47" y="133"/>
                  </a:lnTo>
                  <a:lnTo>
                    <a:pt x="49" y="132"/>
                  </a:lnTo>
                  <a:lnTo>
                    <a:pt x="52" y="128"/>
                  </a:lnTo>
                  <a:lnTo>
                    <a:pt x="52" y="119"/>
                  </a:lnTo>
                  <a:lnTo>
                    <a:pt x="66" y="112"/>
                  </a:lnTo>
                  <a:lnTo>
                    <a:pt x="66" y="103"/>
                  </a:lnTo>
                  <a:lnTo>
                    <a:pt x="72" y="95"/>
                  </a:lnTo>
                  <a:lnTo>
                    <a:pt x="77" y="85"/>
                  </a:lnTo>
                  <a:lnTo>
                    <a:pt x="84" y="79"/>
                  </a:lnTo>
                  <a:lnTo>
                    <a:pt x="77" y="70"/>
                  </a:lnTo>
                  <a:lnTo>
                    <a:pt x="84" y="65"/>
                  </a:lnTo>
                  <a:lnTo>
                    <a:pt x="90" y="61"/>
                  </a:lnTo>
                  <a:lnTo>
                    <a:pt x="90" y="56"/>
                  </a:lnTo>
                  <a:lnTo>
                    <a:pt x="77" y="52"/>
                  </a:lnTo>
                  <a:lnTo>
                    <a:pt x="75" y="47"/>
                  </a:lnTo>
                  <a:lnTo>
                    <a:pt x="68" y="43"/>
                  </a:lnTo>
                  <a:lnTo>
                    <a:pt x="68" y="28"/>
                  </a:lnTo>
                  <a:lnTo>
                    <a:pt x="61" y="20"/>
                  </a:lnTo>
                  <a:lnTo>
                    <a:pt x="66" y="14"/>
                  </a:lnTo>
                  <a:lnTo>
                    <a:pt x="81" y="14"/>
                  </a:lnTo>
                  <a:lnTo>
                    <a:pt x="90" y="18"/>
                  </a:lnTo>
                  <a:lnTo>
                    <a:pt x="104" y="13"/>
                  </a:lnTo>
                  <a:lnTo>
                    <a:pt x="115" y="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51" name="Freeform 1999"/>
            <p:cNvSpPr>
              <a:spLocks/>
            </p:cNvSpPr>
            <p:nvPr/>
          </p:nvSpPr>
          <p:spPr bwMode="auto">
            <a:xfrm>
              <a:off x="4324" y="2713"/>
              <a:ext cx="191" cy="202"/>
            </a:xfrm>
            <a:custGeom>
              <a:avLst/>
              <a:gdLst>
                <a:gd name="T0" fmla="*/ 3865 w 167"/>
                <a:gd name="T1" fmla="*/ 1750 h 184"/>
                <a:gd name="T2" fmla="*/ 3510 w 167"/>
                <a:gd name="T3" fmla="*/ 1660 h 184"/>
                <a:gd name="T4" fmla="*/ 3114 w 167"/>
                <a:gd name="T5" fmla="*/ 1512 h 184"/>
                <a:gd name="T6" fmla="*/ 2564 w 167"/>
                <a:gd name="T7" fmla="*/ 1257 h 184"/>
                <a:gd name="T8" fmla="*/ 2278 w 167"/>
                <a:gd name="T9" fmla="*/ 1136 h 184"/>
                <a:gd name="T10" fmla="*/ 2031 w 167"/>
                <a:gd name="T11" fmla="*/ 965 h 184"/>
                <a:gd name="T12" fmla="*/ 1776 w 167"/>
                <a:gd name="T13" fmla="*/ 865 h 184"/>
                <a:gd name="T14" fmla="*/ 1626 w 167"/>
                <a:gd name="T15" fmla="*/ 649 h 184"/>
                <a:gd name="T16" fmla="*/ 1063 w 167"/>
                <a:gd name="T17" fmla="*/ 458 h 184"/>
                <a:gd name="T18" fmla="*/ 718 w 167"/>
                <a:gd name="T19" fmla="*/ 333 h 184"/>
                <a:gd name="T20" fmla="*/ 1 w 167"/>
                <a:gd name="T21" fmla="*/ 158 h 184"/>
                <a:gd name="T22" fmla="*/ 0 w 167"/>
                <a:gd name="T23" fmla="*/ 0 h 184"/>
                <a:gd name="T24" fmla="*/ 638 w 167"/>
                <a:gd name="T25" fmla="*/ 74 h 184"/>
                <a:gd name="T26" fmla="*/ 1332 w 167"/>
                <a:gd name="T27" fmla="*/ 190 h 184"/>
                <a:gd name="T28" fmla="*/ 1868 w 167"/>
                <a:gd name="T29" fmla="*/ 402 h 184"/>
                <a:gd name="T30" fmla="*/ 2419 w 167"/>
                <a:gd name="T31" fmla="*/ 583 h 184"/>
                <a:gd name="T32" fmla="*/ 2647 w 167"/>
                <a:gd name="T33" fmla="*/ 583 h 184"/>
                <a:gd name="T34" fmla="*/ 2860 w 167"/>
                <a:gd name="T35" fmla="*/ 665 h 184"/>
                <a:gd name="T36" fmla="*/ 3114 w 167"/>
                <a:gd name="T37" fmla="*/ 772 h 184"/>
                <a:gd name="T38" fmla="*/ 3476 w 167"/>
                <a:gd name="T39" fmla="*/ 861 h 184"/>
                <a:gd name="T40" fmla="*/ 3476 w 167"/>
                <a:gd name="T41" fmla="*/ 865 h 184"/>
                <a:gd name="T42" fmla="*/ 3741 w 167"/>
                <a:gd name="T43" fmla="*/ 865 h 184"/>
                <a:gd name="T44" fmla="*/ 3640 w 167"/>
                <a:gd name="T45" fmla="*/ 965 h 184"/>
                <a:gd name="T46" fmla="*/ 3640 w 167"/>
                <a:gd name="T47" fmla="*/ 1034 h 184"/>
                <a:gd name="T48" fmla="*/ 4014 w 167"/>
                <a:gd name="T49" fmla="*/ 1086 h 184"/>
                <a:gd name="T50" fmla="*/ 4296 w 167"/>
                <a:gd name="T51" fmla="*/ 1257 h 184"/>
                <a:gd name="T52" fmla="*/ 4314 w 167"/>
                <a:gd name="T53" fmla="*/ 1310 h 184"/>
                <a:gd name="T54" fmla="*/ 4703 w 167"/>
                <a:gd name="T55" fmla="*/ 1402 h 184"/>
                <a:gd name="T56" fmla="*/ 4577 w 167"/>
                <a:gd name="T57" fmla="*/ 1512 h 184"/>
                <a:gd name="T58" fmla="*/ 4703 w 167"/>
                <a:gd name="T59" fmla="*/ 1650 h 184"/>
                <a:gd name="T60" fmla="*/ 4314 w 167"/>
                <a:gd name="T61" fmla="*/ 1811 h 184"/>
                <a:gd name="T62" fmla="*/ 4140 w 167"/>
                <a:gd name="T63" fmla="*/ 185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"/>
                <a:gd name="T97" fmla="*/ 0 h 184"/>
                <a:gd name="T98" fmla="*/ 167 w 167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" h="184">
                  <a:moveTo>
                    <a:pt x="144" y="184"/>
                  </a:moveTo>
                  <a:lnTo>
                    <a:pt x="135" y="170"/>
                  </a:lnTo>
                  <a:lnTo>
                    <a:pt x="130" y="166"/>
                  </a:lnTo>
                  <a:lnTo>
                    <a:pt x="123" y="161"/>
                  </a:lnTo>
                  <a:lnTo>
                    <a:pt x="108" y="152"/>
                  </a:lnTo>
                  <a:lnTo>
                    <a:pt x="108" y="147"/>
                  </a:lnTo>
                  <a:lnTo>
                    <a:pt x="98" y="137"/>
                  </a:lnTo>
                  <a:lnTo>
                    <a:pt x="89" y="123"/>
                  </a:lnTo>
                  <a:lnTo>
                    <a:pt x="89" y="121"/>
                  </a:lnTo>
                  <a:lnTo>
                    <a:pt x="80" y="109"/>
                  </a:lnTo>
                  <a:lnTo>
                    <a:pt x="80" y="105"/>
                  </a:lnTo>
                  <a:lnTo>
                    <a:pt x="71" y="94"/>
                  </a:lnTo>
                  <a:lnTo>
                    <a:pt x="69" y="89"/>
                  </a:lnTo>
                  <a:lnTo>
                    <a:pt x="62" y="85"/>
                  </a:lnTo>
                  <a:lnTo>
                    <a:pt x="55" y="65"/>
                  </a:lnTo>
                  <a:lnTo>
                    <a:pt x="57" y="62"/>
                  </a:lnTo>
                  <a:lnTo>
                    <a:pt x="39" y="52"/>
                  </a:lnTo>
                  <a:lnTo>
                    <a:pt x="37" y="45"/>
                  </a:lnTo>
                  <a:lnTo>
                    <a:pt x="34" y="45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1" y="15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lnTo>
                    <a:pt x="23" y="7"/>
                  </a:lnTo>
                  <a:lnTo>
                    <a:pt x="34" y="7"/>
                  </a:lnTo>
                  <a:lnTo>
                    <a:pt x="46" y="18"/>
                  </a:lnTo>
                  <a:lnTo>
                    <a:pt x="46" y="24"/>
                  </a:lnTo>
                  <a:lnTo>
                    <a:pt x="66" y="38"/>
                  </a:lnTo>
                  <a:lnTo>
                    <a:pt x="74" y="45"/>
                  </a:lnTo>
                  <a:lnTo>
                    <a:pt x="84" y="56"/>
                  </a:lnTo>
                  <a:lnTo>
                    <a:pt x="89" y="52"/>
                  </a:lnTo>
                  <a:lnTo>
                    <a:pt x="92" y="56"/>
                  </a:lnTo>
                  <a:lnTo>
                    <a:pt x="94" y="65"/>
                  </a:lnTo>
                  <a:lnTo>
                    <a:pt x="100" y="65"/>
                  </a:lnTo>
                  <a:lnTo>
                    <a:pt x="103" y="71"/>
                  </a:lnTo>
                  <a:lnTo>
                    <a:pt x="108" y="74"/>
                  </a:lnTo>
                  <a:lnTo>
                    <a:pt x="117" y="80"/>
                  </a:lnTo>
                  <a:lnTo>
                    <a:pt x="121" y="83"/>
                  </a:lnTo>
                  <a:lnTo>
                    <a:pt x="114" y="85"/>
                  </a:lnTo>
                  <a:lnTo>
                    <a:pt x="121" y="85"/>
                  </a:lnTo>
                  <a:lnTo>
                    <a:pt x="127" y="83"/>
                  </a:lnTo>
                  <a:lnTo>
                    <a:pt x="130" y="85"/>
                  </a:lnTo>
                  <a:lnTo>
                    <a:pt x="131" y="90"/>
                  </a:lnTo>
                  <a:lnTo>
                    <a:pt x="127" y="94"/>
                  </a:lnTo>
                  <a:lnTo>
                    <a:pt x="131" y="94"/>
                  </a:lnTo>
                  <a:lnTo>
                    <a:pt x="127" y="99"/>
                  </a:lnTo>
                  <a:lnTo>
                    <a:pt x="131" y="103"/>
                  </a:lnTo>
                  <a:lnTo>
                    <a:pt x="141" y="105"/>
                  </a:lnTo>
                  <a:lnTo>
                    <a:pt x="144" y="114"/>
                  </a:lnTo>
                  <a:lnTo>
                    <a:pt x="150" y="123"/>
                  </a:lnTo>
                  <a:lnTo>
                    <a:pt x="146" y="128"/>
                  </a:lnTo>
                  <a:lnTo>
                    <a:pt x="151" y="127"/>
                  </a:lnTo>
                  <a:lnTo>
                    <a:pt x="158" y="127"/>
                  </a:lnTo>
                  <a:lnTo>
                    <a:pt x="164" y="136"/>
                  </a:lnTo>
                  <a:lnTo>
                    <a:pt x="167" y="137"/>
                  </a:lnTo>
                  <a:lnTo>
                    <a:pt x="160" y="147"/>
                  </a:lnTo>
                  <a:lnTo>
                    <a:pt x="164" y="150"/>
                  </a:lnTo>
                  <a:lnTo>
                    <a:pt x="164" y="159"/>
                  </a:lnTo>
                  <a:lnTo>
                    <a:pt x="160" y="181"/>
                  </a:lnTo>
                  <a:lnTo>
                    <a:pt x="151" y="175"/>
                  </a:lnTo>
                  <a:lnTo>
                    <a:pt x="150" y="181"/>
                  </a:lnTo>
                  <a:lnTo>
                    <a:pt x="144" y="179"/>
                  </a:lnTo>
                  <a:lnTo>
                    <a:pt x="144" y="184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52" name="Freeform 2000"/>
            <p:cNvSpPr>
              <a:spLocks/>
            </p:cNvSpPr>
            <p:nvPr/>
          </p:nvSpPr>
          <p:spPr bwMode="auto">
            <a:xfrm>
              <a:off x="4954" y="2818"/>
              <a:ext cx="173" cy="159"/>
            </a:xfrm>
            <a:custGeom>
              <a:avLst/>
              <a:gdLst>
                <a:gd name="T0" fmla="*/ 3839 w 152"/>
                <a:gd name="T1" fmla="*/ 1233 h 146"/>
                <a:gd name="T2" fmla="*/ 3256 w 152"/>
                <a:gd name="T3" fmla="*/ 1117 h 146"/>
                <a:gd name="T4" fmla="*/ 3065 w 152"/>
                <a:gd name="T5" fmla="*/ 1010 h 146"/>
                <a:gd name="T6" fmla="*/ 2926 w 152"/>
                <a:gd name="T7" fmla="*/ 873 h 146"/>
                <a:gd name="T8" fmla="*/ 2402 w 152"/>
                <a:gd name="T9" fmla="*/ 669 h 146"/>
                <a:gd name="T10" fmla="*/ 1609 w 152"/>
                <a:gd name="T11" fmla="*/ 570 h 146"/>
                <a:gd name="T12" fmla="*/ 1507 w 152"/>
                <a:gd name="T13" fmla="*/ 514 h 146"/>
                <a:gd name="T14" fmla="*/ 1447 w 152"/>
                <a:gd name="T15" fmla="*/ 489 h 146"/>
                <a:gd name="T16" fmla="*/ 1242 w 152"/>
                <a:gd name="T17" fmla="*/ 469 h 146"/>
                <a:gd name="T18" fmla="*/ 981 w 152"/>
                <a:gd name="T19" fmla="*/ 444 h 146"/>
                <a:gd name="T20" fmla="*/ 1104 w 152"/>
                <a:gd name="T21" fmla="*/ 364 h 146"/>
                <a:gd name="T22" fmla="*/ 970 w 152"/>
                <a:gd name="T23" fmla="*/ 444 h 146"/>
                <a:gd name="T24" fmla="*/ 749 w 152"/>
                <a:gd name="T25" fmla="*/ 514 h 146"/>
                <a:gd name="T26" fmla="*/ 749 w 152"/>
                <a:gd name="T27" fmla="*/ 408 h 146"/>
                <a:gd name="T28" fmla="*/ 535 w 152"/>
                <a:gd name="T29" fmla="*/ 364 h 146"/>
                <a:gd name="T30" fmla="*/ 513 w 152"/>
                <a:gd name="T31" fmla="*/ 347 h 146"/>
                <a:gd name="T32" fmla="*/ 862 w 152"/>
                <a:gd name="T33" fmla="*/ 319 h 146"/>
                <a:gd name="T34" fmla="*/ 981 w 152"/>
                <a:gd name="T35" fmla="*/ 319 h 146"/>
                <a:gd name="T36" fmla="*/ 981 w 152"/>
                <a:gd name="T37" fmla="*/ 272 h 146"/>
                <a:gd name="T38" fmla="*/ 513 w 152"/>
                <a:gd name="T39" fmla="*/ 290 h 146"/>
                <a:gd name="T40" fmla="*/ 396 w 152"/>
                <a:gd name="T41" fmla="*/ 191 h 146"/>
                <a:gd name="T42" fmla="*/ 0 w 152"/>
                <a:gd name="T43" fmla="*/ 150 h 146"/>
                <a:gd name="T44" fmla="*/ 2 w 152"/>
                <a:gd name="T45" fmla="*/ 75 h 146"/>
                <a:gd name="T46" fmla="*/ 535 w 152"/>
                <a:gd name="T47" fmla="*/ 0 h 146"/>
                <a:gd name="T48" fmla="*/ 1104 w 152"/>
                <a:gd name="T49" fmla="*/ 75 h 146"/>
                <a:gd name="T50" fmla="*/ 1242 w 152"/>
                <a:gd name="T51" fmla="*/ 163 h 146"/>
                <a:gd name="T52" fmla="*/ 1324 w 152"/>
                <a:gd name="T53" fmla="*/ 347 h 146"/>
                <a:gd name="T54" fmla="*/ 1364 w 152"/>
                <a:gd name="T55" fmla="*/ 319 h 146"/>
                <a:gd name="T56" fmla="*/ 1447 w 152"/>
                <a:gd name="T57" fmla="*/ 364 h 146"/>
                <a:gd name="T58" fmla="*/ 1609 w 152"/>
                <a:gd name="T59" fmla="*/ 444 h 146"/>
                <a:gd name="T60" fmla="*/ 2025 w 152"/>
                <a:gd name="T61" fmla="*/ 290 h 146"/>
                <a:gd name="T62" fmla="*/ 2305 w 152"/>
                <a:gd name="T63" fmla="*/ 227 h 146"/>
                <a:gd name="T64" fmla="*/ 3256 w 152"/>
                <a:gd name="T65" fmla="*/ 272 h 146"/>
                <a:gd name="T66" fmla="*/ 3855 w 152"/>
                <a:gd name="T67" fmla="*/ 347 h 1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46"/>
                <a:gd name="T104" fmla="*/ 152 w 152"/>
                <a:gd name="T105" fmla="*/ 146 h 1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46">
                  <a:moveTo>
                    <a:pt x="152" y="41"/>
                  </a:moveTo>
                  <a:lnTo>
                    <a:pt x="150" y="146"/>
                  </a:lnTo>
                  <a:lnTo>
                    <a:pt x="134" y="128"/>
                  </a:lnTo>
                  <a:lnTo>
                    <a:pt x="127" y="132"/>
                  </a:lnTo>
                  <a:lnTo>
                    <a:pt x="120" y="128"/>
                  </a:lnTo>
                  <a:lnTo>
                    <a:pt x="120" y="119"/>
                  </a:lnTo>
                  <a:lnTo>
                    <a:pt x="115" y="108"/>
                  </a:lnTo>
                  <a:lnTo>
                    <a:pt x="115" y="103"/>
                  </a:lnTo>
                  <a:lnTo>
                    <a:pt x="105" y="86"/>
                  </a:lnTo>
                  <a:lnTo>
                    <a:pt x="94" y="79"/>
                  </a:lnTo>
                  <a:lnTo>
                    <a:pt x="75" y="70"/>
                  </a:lnTo>
                  <a:lnTo>
                    <a:pt x="63" y="67"/>
                  </a:lnTo>
                  <a:lnTo>
                    <a:pt x="57" y="61"/>
                  </a:lnTo>
                  <a:lnTo>
                    <a:pt x="59" y="61"/>
                  </a:lnTo>
                  <a:lnTo>
                    <a:pt x="59" y="58"/>
                  </a:lnTo>
                  <a:lnTo>
                    <a:pt x="57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4" y="58"/>
                  </a:lnTo>
                  <a:lnTo>
                    <a:pt x="39" y="52"/>
                  </a:lnTo>
                  <a:lnTo>
                    <a:pt x="43" y="47"/>
                  </a:lnTo>
                  <a:lnTo>
                    <a:pt x="43" y="43"/>
                  </a:lnTo>
                  <a:lnTo>
                    <a:pt x="39" y="47"/>
                  </a:lnTo>
                  <a:lnTo>
                    <a:pt x="38" y="52"/>
                  </a:lnTo>
                  <a:lnTo>
                    <a:pt x="34" y="58"/>
                  </a:lnTo>
                  <a:lnTo>
                    <a:pt x="29" y="61"/>
                  </a:lnTo>
                  <a:lnTo>
                    <a:pt x="25" y="56"/>
                  </a:lnTo>
                  <a:lnTo>
                    <a:pt x="29" y="48"/>
                  </a:lnTo>
                  <a:lnTo>
                    <a:pt x="25" y="47"/>
                  </a:lnTo>
                  <a:lnTo>
                    <a:pt x="21" y="43"/>
                  </a:lnTo>
                  <a:lnTo>
                    <a:pt x="14" y="43"/>
                  </a:lnTo>
                  <a:lnTo>
                    <a:pt x="20" y="41"/>
                  </a:lnTo>
                  <a:lnTo>
                    <a:pt x="25" y="41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39" y="38"/>
                  </a:lnTo>
                  <a:lnTo>
                    <a:pt x="43" y="34"/>
                  </a:lnTo>
                  <a:lnTo>
                    <a:pt x="39" y="33"/>
                  </a:lnTo>
                  <a:lnTo>
                    <a:pt x="30" y="33"/>
                  </a:lnTo>
                  <a:lnTo>
                    <a:pt x="20" y="34"/>
                  </a:lnTo>
                  <a:lnTo>
                    <a:pt x="16" y="27"/>
                  </a:lnTo>
                  <a:lnTo>
                    <a:pt x="16" y="23"/>
                  </a:lnTo>
                  <a:lnTo>
                    <a:pt x="1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11" y="5"/>
                  </a:lnTo>
                  <a:lnTo>
                    <a:pt x="21" y="0"/>
                  </a:lnTo>
                  <a:lnTo>
                    <a:pt x="30" y="5"/>
                  </a:lnTo>
                  <a:lnTo>
                    <a:pt x="43" y="9"/>
                  </a:lnTo>
                  <a:lnTo>
                    <a:pt x="44" y="11"/>
                  </a:lnTo>
                  <a:lnTo>
                    <a:pt x="48" y="20"/>
                  </a:lnTo>
                  <a:lnTo>
                    <a:pt x="44" y="27"/>
                  </a:lnTo>
                  <a:lnTo>
                    <a:pt x="52" y="41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57" y="47"/>
                  </a:lnTo>
                  <a:lnTo>
                    <a:pt x="63" y="52"/>
                  </a:lnTo>
                  <a:lnTo>
                    <a:pt x="68" y="48"/>
                  </a:lnTo>
                  <a:lnTo>
                    <a:pt x="80" y="34"/>
                  </a:lnTo>
                  <a:lnTo>
                    <a:pt x="94" y="33"/>
                  </a:lnTo>
                  <a:lnTo>
                    <a:pt x="91" y="27"/>
                  </a:lnTo>
                  <a:lnTo>
                    <a:pt x="104" y="20"/>
                  </a:lnTo>
                  <a:lnTo>
                    <a:pt x="127" y="33"/>
                  </a:lnTo>
                  <a:lnTo>
                    <a:pt x="141" y="34"/>
                  </a:lnTo>
                  <a:lnTo>
                    <a:pt x="152" y="41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53" name="Freeform 2001"/>
            <p:cNvSpPr>
              <a:spLocks/>
            </p:cNvSpPr>
            <p:nvPr/>
          </p:nvSpPr>
          <p:spPr bwMode="auto">
            <a:xfrm>
              <a:off x="4735" y="2782"/>
              <a:ext cx="114" cy="130"/>
            </a:xfrm>
            <a:custGeom>
              <a:avLst/>
              <a:gdLst>
                <a:gd name="T0" fmla="*/ 300 w 100"/>
                <a:gd name="T1" fmla="*/ 1066 h 119"/>
                <a:gd name="T2" fmla="*/ 371 w 100"/>
                <a:gd name="T3" fmla="*/ 925 h 119"/>
                <a:gd name="T4" fmla="*/ 300 w 100"/>
                <a:gd name="T5" fmla="*/ 775 h 119"/>
                <a:gd name="T6" fmla="*/ 2 w 100"/>
                <a:gd name="T7" fmla="*/ 685 h 119"/>
                <a:gd name="T8" fmla="*/ 156 w 100"/>
                <a:gd name="T9" fmla="*/ 634 h 119"/>
                <a:gd name="T10" fmla="*/ 300 w 100"/>
                <a:gd name="T11" fmla="*/ 531 h 119"/>
                <a:gd name="T12" fmla="*/ 300 w 100"/>
                <a:gd name="T13" fmla="*/ 399 h 119"/>
                <a:gd name="T14" fmla="*/ 522 w 100"/>
                <a:gd name="T15" fmla="*/ 271 h 119"/>
                <a:gd name="T16" fmla="*/ 625 w 100"/>
                <a:gd name="T17" fmla="*/ 123 h 119"/>
                <a:gd name="T18" fmla="*/ 770 w 100"/>
                <a:gd name="T19" fmla="*/ 165 h 119"/>
                <a:gd name="T20" fmla="*/ 881 w 100"/>
                <a:gd name="T21" fmla="*/ 79 h 119"/>
                <a:gd name="T22" fmla="*/ 1141 w 100"/>
                <a:gd name="T23" fmla="*/ 103 h 119"/>
                <a:gd name="T24" fmla="*/ 1874 w 100"/>
                <a:gd name="T25" fmla="*/ 123 h 119"/>
                <a:gd name="T26" fmla="*/ 2506 w 100"/>
                <a:gd name="T27" fmla="*/ 5 h 119"/>
                <a:gd name="T28" fmla="*/ 2653 w 100"/>
                <a:gd name="T29" fmla="*/ 3 h 119"/>
                <a:gd name="T30" fmla="*/ 2464 w 100"/>
                <a:gd name="T31" fmla="*/ 165 h 119"/>
                <a:gd name="T32" fmla="*/ 1989 w 100"/>
                <a:gd name="T33" fmla="*/ 208 h 119"/>
                <a:gd name="T34" fmla="*/ 1482 w 100"/>
                <a:gd name="T35" fmla="*/ 208 h 119"/>
                <a:gd name="T36" fmla="*/ 1004 w 100"/>
                <a:gd name="T37" fmla="*/ 190 h 119"/>
                <a:gd name="T38" fmla="*/ 659 w 100"/>
                <a:gd name="T39" fmla="*/ 190 h 119"/>
                <a:gd name="T40" fmla="*/ 625 w 100"/>
                <a:gd name="T41" fmla="*/ 373 h 119"/>
                <a:gd name="T42" fmla="*/ 878 w 100"/>
                <a:gd name="T43" fmla="*/ 461 h 119"/>
                <a:gd name="T44" fmla="*/ 1141 w 100"/>
                <a:gd name="T45" fmla="*/ 373 h 119"/>
                <a:gd name="T46" fmla="*/ 1375 w 100"/>
                <a:gd name="T47" fmla="*/ 399 h 119"/>
                <a:gd name="T48" fmla="*/ 1663 w 100"/>
                <a:gd name="T49" fmla="*/ 373 h 119"/>
                <a:gd name="T50" fmla="*/ 1874 w 100"/>
                <a:gd name="T51" fmla="*/ 335 h 119"/>
                <a:gd name="T52" fmla="*/ 1896 w 100"/>
                <a:gd name="T53" fmla="*/ 399 h 119"/>
                <a:gd name="T54" fmla="*/ 1488 w 100"/>
                <a:gd name="T55" fmla="*/ 461 h 119"/>
                <a:gd name="T56" fmla="*/ 1004 w 100"/>
                <a:gd name="T57" fmla="*/ 531 h 119"/>
                <a:gd name="T58" fmla="*/ 1488 w 100"/>
                <a:gd name="T59" fmla="*/ 742 h 119"/>
                <a:gd name="T60" fmla="*/ 1644 w 100"/>
                <a:gd name="T61" fmla="*/ 811 h 119"/>
                <a:gd name="T62" fmla="*/ 1745 w 100"/>
                <a:gd name="T63" fmla="*/ 858 h 119"/>
                <a:gd name="T64" fmla="*/ 1488 w 100"/>
                <a:gd name="T65" fmla="*/ 903 h 119"/>
                <a:gd name="T66" fmla="*/ 1375 w 100"/>
                <a:gd name="T67" fmla="*/ 966 h 119"/>
                <a:gd name="T68" fmla="*/ 1269 w 100"/>
                <a:gd name="T69" fmla="*/ 858 h 119"/>
                <a:gd name="T70" fmla="*/ 881 w 100"/>
                <a:gd name="T71" fmla="*/ 742 h 119"/>
                <a:gd name="T72" fmla="*/ 881 w 100"/>
                <a:gd name="T73" fmla="*/ 634 h 119"/>
                <a:gd name="T74" fmla="*/ 659 w 100"/>
                <a:gd name="T75" fmla="*/ 685 h 119"/>
                <a:gd name="T76" fmla="*/ 659 w 100"/>
                <a:gd name="T77" fmla="*/ 811 h 119"/>
                <a:gd name="T78" fmla="*/ 659 w 100"/>
                <a:gd name="T79" fmla="*/ 986 h 119"/>
                <a:gd name="T80" fmla="*/ 522 w 100"/>
                <a:gd name="T81" fmla="*/ 1066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"/>
                <a:gd name="T124" fmla="*/ 0 h 119"/>
                <a:gd name="T125" fmla="*/ 100 w 100"/>
                <a:gd name="T126" fmla="*/ 119 h 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" h="119">
                  <a:moveTo>
                    <a:pt x="18" y="119"/>
                  </a:moveTo>
                  <a:lnTo>
                    <a:pt x="11" y="117"/>
                  </a:lnTo>
                  <a:lnTo>
                    <a:pt x="11" y="112"/>
                  </a:lnTo>
                  <a:lnTo>
                    <a:pt x="14" y="102"/>
                  </a:lnTo>
                  <a:lnTo>
                    <a:pt x="11" y="90"/>
                  </a:lnTo>
                  <a:lnTo>
                    <a:pt x="11" y="85"/>
                  </a:lnTo>
                  <a:lnTo>
                    <a:pt x="2" y="85"/>
                  </a:lnTo>
                  <a:lnTo>
                    <a:pt x="2" y="75"/>
                  </a:lnTo>
                  <a:lnTo>
                    <a:pt x="0" y="74"/>
                  </a:lnTo>
                  <a:lnTo>
                    <a:pt x="6" y="70"/>
                  </a:lnTo>
                  <a:lnTo>
                    <a:pt x="9" y="65"/>
                  </a:lnTo>
                  <a:lnTo>
                    <a:pt x="11" y="59"/>
                  </a:lnTo>
                  <a:lnTo>
                    <a:pt x="9" y="52"/>
                  </a:lnTo>
                  <a:lnTo>
                    <a:pt x="11" y="43"/>
                  </a:lnTo>
                  <a:lnTo>
                    <a:pt x="18" y="41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9" y="18"/>
                  </a:lnTo>
                  <a:lnTo>
                    <a:pt x="33" y="14"/>
                  </a:lnTo>
                  <a:lnTo>
                    <a:pt x="34" y="9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56" y="12"/>
                  </a:lnTo>
                  <a:lnTo>
                    <a:pt x="70" y="14"/>
                  </a:lnTo>
                  <a:lnTo>
                    <a:pt x="86" y="14"/>
                  </a:lnTo>
                  <a:lnTo>
                    <a:pt x="95" y="5"/>
                  </a:lnTo>
                  <a:lnTo>
                    <a:pt x="98" y="0"/>
                  </a:lnTo>
                  <a:lnTo>
                    <a:pt x="100" y="3"/>
                  </a:lnTo>
                  <a:lnTo>
                    <a:pt x="98" y="12"/>
                  </a:lnTo>
                  <a:lnTo>
                    <a:pt x="93" y="18"/>
                  </a:lnTo>
                  <a:lnTo>
                    <a:pt x="89" y="23"/>
                  </a:lnTo>
                  <a:lnTo>
                    <a:pt x="75" y="23"/>
                  </a:lnTo>
                  <a:lnTo>
                    <a:pt x="70" y="23"/>
                  </a:lnTo>
                  <a:lnTo>
                    <a:pt x="56" y="23"/>
                  </a:lnTo>
                  <a:lnTo>
                    <a:pt x="47" y="21"/>
                  </a:lnTo>
                  <a:lnTo>
                    <a:pt x="39" y="21"/>
                  </a:lnTo>
                  <a:lnTo>
                    <a:pt x="33" y="21"/>
                  </a:lnTo>
                  <a:lnTo>
                    <a:pt x="25" y="21"/>
                  </a:lnTo>
                  <a:lnTo>
                    <a:pt x="24" y="29"/>
                  </a:lnTo>
                  <a:lnTo>
                    <a:pt x="24" y="41"/>
                  </a:lnTo>
                  <a:lnTo>
                    <a:pt x="29" y="43"/>
                  </a:lnTo>
                  <a:lnTo>
                    <a:pt x="33" y="50"/>
                  </a:lnTo>
                  <a:lnTo>
                    <a:pt x="38" y="50"/>
                  </a:lnTo>
                  <a:lnTo>
                    <a:pt x="43" y="41"/>
                  </a:lnTo>
                  <a:lnTo>
                    <a:pt x="48" y="43"/>
                  </a:lnTo>
                  <a:lnTo>
                    <a:pt x="52" y="43"/>
                  </a:lnTo>
                  <a:lnTo>
                    <a:pt x="56" y="41"/>
                  </a:lnTo>
                  <a:lnTo>
                    <a:pt x="63" y="41"/>
                  </a:lnTo>
                  <a:lnTo>
                    <a:pt x="66" y="37"/>
                  </a:lnTo>
                  <a:lnTo>
                    <a:pt x="70" y="37"/>
                  </a:lnTo>
                  <a:lnTo>
                    <a:pt x="75" y="41"/>
                  </a:lnTo>
                  <a:lnTo>
                    <a:pt x="72" y="43"/>
                  </a:lnTo>
                  <a:lnTo>
                    <a:pt x="66" y="43"/>
                  </a:lnTo>
                  <a:lnTo>
                    <a:pt x="57" y="50"/>
                  </a:lnTo>
                  <a:lnTo>
                    <a:pt x="47" y="59"/>
                  </a:lnTo>
                  <a:lnTo>
                    <a:pt x="39" y="59"/>
                  </a:lnTo>
                  <a:lnTo>
                    <a:pt x="57" y="75"/>
                  </a:lnTo>
                  <a:lnTo>
                    <a:pt x="57" y="81"/>
                  </a:lnTo>
                  <a:lnTo>
                    <a:pt x="56" y="88"/>
                  </a:lnTo>
                  <a:lnTo>
                    <a:pt x="61" y="88"/>
                  </a:lnTo>
                  <a:lnTo>
                    <a:pt x="61" y="94"/>
                  </a:lnTo>
                  <a:lnTo>
                    <a:pt x="66" y="94"/>
                  </a:lnTo>
                  <a:lnTo>
                    <a:pt x="66" y="99"/>
                  </a:lnTo>
                  <a:lnTo>
                    <a:pt x="57" y="99"/>
                  </a:lnTo>
                  <a:lnTo>
                    <a:pt x="52" y="102"/>
                  </a:lnTo>
                  <a:lnTo>
                    <a:pt x="52" y="104"/>
                  </a:lnTo>
                  <a:lnTo>
                    <a:pt x="43" y="104"/>
                  </a:lnTo>
                  <a:lnTo>
                    <a:pt x="47" y="94"/>
                  </a:lnTo>
                  <a:lnTo>
                    <a:pt x="34" y="85"/>
                  </a:lnTo>
                  <a:lnTo>
                    <a:pt x="34" y="81"/>
                  </a:lnTo>
                  <a:lnTo>
                    <a:pt x="38" y="75"/>
                  </a:lnTo>
                  <a:lnTo>
                    <a:pt x="34" y="70"/>
                  </a:lnTo>
                  <a:lnTo>
                    <a:pt x="33" y="74"/>
                  </a:lnTo>
                  <a:lnTo>
                    <a:pt x="25" y="75"/>
                  </a:lnTo>
                  <a:lnTo>
                    <a:pt x="25" y="79"/>
                  </a:lnTo>
                  <a:lnTo>
                    <a:pt x="25" y="88"/>
                  </a:lnTo>
                  <a:lnTo>
                    <a:pt x="25" y="99"/>
                  </a:lnTo>
                  <a:lnTo>
                    <a:pt x="25" y="108"/>
                  </a:lnTo>
                  <a:lnTo>
                    <a:pt x="25" y="119"/>
                  </a:lnTo>
                  <a:lnTo>
                    <a:pt x="20" y="117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54" name="Freeform 2002"/>
            <p:cNvSpPr>
              <a:spLocks/>
            </p:cNvSpPr>
            <p:nvPr/>
          </p:nvSpPr>
          <p:spPr bwMode="auto">
            <a:xfrm>
              <a:off x="4495" y="2915"/>
              <a:ext cx="163" cy="52"/>
            </a:xfrm>
            <a:custGeom>
              <a:avLst/>
              <a:gdLst>
                <a:gd name="T0" fmla="*/ 3784 w 143"/>
                <a:gd name="T1" fmla="*/ 590 h 47"/>
                <a:gd name="T2" fmla="*/ 3529 w 143"/>
                <a:gd name="T3" fmla="*/ 562 h 47"/>
                <a:gd name="T4" fmla="*/ 3195 w 143"/>
                <a:gd name="T5" fmla="*/ 467 h 47"/>
                <a:gd name="T6" fmla="*/ 3021 w 143"/>
                <a:gd name="T7" fmla="*/ 517 h 47"/>
                <a:gd name="T8" fmla="*/ 2803 w 143"/>
                <a:gd name="T9" fmla="*/ 467 h 47"/>
                <a:gd name="T10" fmla="*/ 2585 w 143"/>
                <a:gd name="T11" fmla="*/ 467 h 47"/>
                <a:gd name="T12" fmla="*/ 2325 w 143"/>
                <a:gd name="T13" fmla="*/ 462 h 47"/>
                <a:gd name="T14" fmla="*/ 2087 w 143"/>
                <a:gd name="T15" fmla="*/ 418 h 47"/>
                <a:gd name="T16" fmla="*/ 1643 w 143"/>
                <a:gd name="T17" fmla="*/ 342 h 47"/>
                <a:gd name="T18" fmla="*/ 1304 w 143"/>
                <a:gd name="T19" fmla="*/ 364 h 47"/>
                <a:gd name="T20" fmla="*/ 976 w 143"/>
                <a:gd name="T21" fmla="*/ 309 h 47"/>
                <a:gd name="T22" fmla="*/ 478 w 143"/>
                <a:gd name="T23" fmla="*/ 252 h 47"/>
                <a:gd name="T24" fmla="*/ 545 w 143"/>
                <a:gd name="T25" fmla="*/ 228 h 47"/>
                <a:gd name="T26" fmla="*/ 231 w 143"/>
                <a:gd name="T27" fmla="*/ 188 h 47"/>
                <a:gd name="T28" fmla="*/ 0 w 143"/>
                <a:gd name="T29" fmla="*/ 154 h 47"/>
                <a:gd name="T30" fmla="*/ 120 w 143"/>
                <a:gd name="T31" fmla="*/ 154 h 47"/>
                <a:gd name="T32" fmla="*/ 178 w 143"/>
                <a:gd name="T33" fmla="*/ 154 h 47"/>
                <a:gd name="T34" fmla="*/ 342 w 143"/>
                <a:gd name="T35" fmla="*/ 76 h 47"/>
                <a:gd name="T36" fmla="*/ 419 w 143"/>
                <a:gd name="T37" fmla="*/ 0 h 47"/>
                <a:gd name="T38" fmla="*/ 807 w 143"/>
                <a:gd name="T39" fmla="*/ 4 h 47"/>
                <a:gd name="T40" fmla="*/ 807 w 143"/>
                <a:gd name="T41" fmla="*/ 0 h 47"/>
                <a:gd name="T42" fmla="*/ 976 w 143"/>
                <a:gd name="T43" fmla="*/ 0 h 47"/>
                <a:gd name="T44" fmla="*/ 1113 w 143"/>
                <a:gd name="T45" fmla="*/ 4 h 47"/>
                <a:gd name="T46" fmla="*/ 1169 w 143"/>
                <a:gd name="T47" fmla="*/ 76 h 47"/>
                <a:gd name="T48" fmla="*/ 1304 w 143"/>
                <a:gd name="T49" fmla="*/ 4 h 47"/>
                <a:gd name="T50" fmla="*/ 1446 w 143"/>
                <a:gd name="T51" fmla="*/ 154 h 47"/>
                <a:gd name="T52" fmla="*/ 2040 w 143"/>
                <a:gd name="T53" fmla="*/ 188 h 47"/>
                <a:gd name="T54" fmla="*/ 2157 w 143"/>
                <a:gd name="T55" fmla="*/ 188 h 47"/>
                <a:gd name="T56" fmla="*/ 2201 w 143"/>
                <a:gd name="T57" fmla="*/ 103 h 47"/>
                <a:gd name="T58" fmla="*/ 2434 w 143"/>
                <a:gd name="T59" fmla="*/ 103 h 47"/>
                <a:gd name="T60" fmla="*/ 2459 w 143"/>
                <a:gd name="T61" fmla="*/ 154 h 47"/>
                <a:gd name="T62" fmla="*/ 2509 w 143"/>
                <a:gd name="T63" fmla="*/ 154 h 47"/>
                <a:gd name="T64" fmla="*/ 2803 w 143"/>
                <a:gd name="T65" fmla="*/ 154 h 47"/>
                <a:gd name="T66" fmla="*/ 2920 w 143"/>
                <a:gd name="T67" fmla="*/ 188 h 47"/>
                <a:gd name="T68" fmla="*/ 3091 w 143"/>
                <a:gd name="T69" fmla="*/ 309 h 47"/>
                <a:gd name="T70" fmla="*/ 3306 w 143"/>
                <a:gd name="T71" fmla="*/ 364 h 47"/>
                <a:gd name="T72" fmla="*/ 3408 w 143"/>
                <a:gd name="T73" fmla="*/ 342 h 47"/>
                <a:gd name="T74" fmla="*/ 3604 w 143"/>
                <a:gd name="T75" fmla="*/ 342 h 47"/>
                <a:gd name="T76" fmla="*/ 3784 w 143"/>
                <a:gd name="T77" fmla="*/ 364 h 47"/>
                <a:gd name="T78" fmla="*/ 3654 w 143"/>
                <a:gd name="T79" fmla="*/ 418 h 47"/>
                <a:gd name="T80" fmla="*/ 3654 w 143"/>
                <a:gd name="T81" fmla="*/ 467 h 47"/>
                <a:gd name="T82" fmla="*/ 3784 w 143"/>
                <a:gd name="T83" fmla="*/ 562 h 47"/>
                <a:gd name="T84" fmla="*/ 3784 w 143"/>
                <a:gd name="T85" fmla="*/ 590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47"/>
                <a:gd name="T131" fmla="*/ 143 w 143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47">
                  <a:moveTo>
                    <a:pt x="143" y="47"/>
                  </a:moveTo>
                  <a:lnTo>
                    <a:pt x="134" y="44"/>
                  </a:lnTo>
                  <a:lnTo>
                    <a:pt x="121" y="38"/>
                  </a:lnTo>
                  <a:lnTo>
                    <a:pt x="114" y="42"/>
                  </a:lnTo>
                  <a:lnTo>
                    <a:pt x="106" y="38"/>
                  </a:lnTo>
                  <a:lnTo>
                    <a:pt x="98" y="38"/>
                  </a:lnTo>
                  <a:lnTo>
                    <a:pt x="88" y="37"/>
                  </a:lnTo>
                  <a:lnTo>
                    <a:pt x="79" y="33"/>
                  </a:lnTo>
                  <a:lnTo>
                    <a:pt x="61" y="27"/>
                  </a:lnTo>
                  <a:lnTo>
                    <a:pt x="50" y="29"/>
                  </a:lnTo>
                  <a:lnTo>
                    <a:pt x="36" y="24"/>
                  </a:lnTo>
                  <a:lnTo>
                    <a:pt x="18" y="20"/>
                  </a:lnTo>
                  <a:lnTo>
                    <a:pt x="21" y="18"/>
                  </a:lnTo>
                  <a:lnTo>
                    <a:pt x="9" y="15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16" y="0"/>
                  </a:lnTo>
                  <a:lnTo>
                    <a:pt x="31" y="4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4"/>
                  </a:lnTo>
                  <a:lnTo>
                    <a:pt x="45" y="6"/>
                  </a:lnTo>
                  <a:lnTo>
                    <a:pt x="50" y="4"/>
                  </a:lnTo>
                  <a:lnTo>
                    <a:pt x="54" y="13"/>
                  </a:lnTo>
                  <a:lnTo>
                    <a:pt x="77" y="15"/>
                  </a:lnTo>
                  <a:lnTo>
                    <a:pt x="82" y="15"/>
                  </a:lnTo>
                  <a:lnTo>
                    <a:pt x="84" y="9"/>
                  </a:lnTo>
                  <a:lnTo>
                    <a:pt x="91" y="9"/>
                  </a:lnTo>
                  <a:lnTo>
                    <a:pt x="93" y="13"/>
                  </a:lnTo>
                  <a:lnTo>
                    <a:pt x="96" y="13"/>
                  </a:lnTo>
                  <a:lnTo>
                    <a:pt x="106" y="13"/>
                  </a:lnTo>
                  <a:lnTo>
                    <a:pt x="111" y="15"/>
                  </a:lnTo>
                  <a:lnTo>
                    <a:pt x="117" y="24"/>
                  </a:lnTo>
                  <a:lnTo>
                    <a:pt x="125" y="29"/>
                  </a:lnTo>
                  <a:lnTo>
                    <a:pt x="129" y="27"/>
                  </a:lnTo>
                  <a:lnTo>
                    <a:pt x="136" y="27"/>
                  </a:lnTo>
                  <a:lnTo>
                    <a:pt x="143" y="29"/>
                  </a:lnTo>
                  <a:lnTo>
                    <a:pt x="139" y="33"/>
                  </a:lnTo>
                  <a:lnTo>
                    <a:pt x="139" y="38"/>
                  </a:lnTo>
                  <a:lnTo>
                    <a:pt x="143" y="44"/>
                  </a:lnTo>
                  <a:lnTo>
                    <a:pt x="143" y="47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55" name="Freeform 2003"/>
            <p:cNvSpPr>
              <a:spLocks/>
            </p:cNvSpPr>
            <p:nvPr/>
          </p:nvSpPr>
          <p:spPr bwMode="auto">
            <a:xfrm>
              <a:off x="4814" y="2961"/>
              <a:ext cx="70" cy="34"/>
            </a:xfrm>
            <a:custGeom>
              <a:avLst/>
              <a:gdLst>
                <a:gd name="T0" fmla="*/ 238 w 61"/>
                <a:gd name="T1" fmla="*/ 146 h 32"/>
                <a:gd name="T2" fmla="*/ 0 w 61"/>
                <a:gd name="T3" fmla="*/ 146 h 32"/>
                <a:gd name="T4" fmla="*/ 3 w 61"/>
                <a:gd name="T5" fmla="*/ 117 h 32"/>
                <a:gd name="T6" fmla="*/ 180 w 61"/>
                <a:gd name="T7" fmla="*/ 89 h 32"/>
                <a:gd name="T8" fmla="*/ 430 w 61"/>
                <a:gd name="T9" fmla="*/ 62 h 32"/>
                <a:gd name="T10" fmla="*/ 746 w 61"/>
                <a:gd name="T11" fmla="*/ 52 h 32"/>
                <a:gd name="T12" fmla="*/ 893 w 61"/>
                <a:gd name="T13" fmla="*/ 5 h 32"/>
                <a:gd name="T14" fmla="*/ 1304 w 61"/>
                <a:gd name="T15" fmla="*/ 0 h 32"/>
                <a:gd name="T16" fmla="*/ 1915 w 61"/>
                <a:gd name="T17" fmla="*/ 0 h 32"/>
                <a:gd name="T18" fmla="*/ 1670 w 61"/>
                <a:gd name="T19" fmla="*/ 5 h 32"/>
                <a:gd name="T20" fmla="*/ 1632 w 61"/>
                <a:gd name="T21" fmla="*/ 5 h 32"/>
                <a:gd name="T22" fmla="*/ 1422 w 61"/>
                <a:gd name="T23" fmla="*/ 45 h 32"/>
                <a:gd name="T24" fmla="*/ 746 w 61"/>
                <a:gd name="T25" fmla="*/ 89 h 32"/>
                <a:gd name="T26" fmla="*/ 430 w 61"/>
                <a:gd name="T27" fmla="*/ 133 h 32"/>
                <a:gd name="T28" fmla="*/ 359 w 61"/>
                <a:gd name="T29" fmla="*/ 133 h 32"/>
                <a:gd name="T30" fmla="*/ 238 w 61"/>
                <a:gd name="T31" fmla="*/ 146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32"/>
                <a:gd name="T50" fmla="*/ 61 w 61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32">
                  <a:moveTo>
                    <a:pt x="8" y="32"/>
                  </a:moveTo>
                  <a:lnTo>
                    <a:pt x="0" y="32"/>
                  </a:lnTo>
                  <a:lnTo>
                    <a:pt x="3" y="25"/>
                  </a:lnTo>
                  <a:lnTo>
                    <a:pt x="6" y="20"/>
                  </a:lnTo>
                  <a:lnTo>
                    <a:pt x="14" y="14"/>
                  </a:lnTo>
                  <a:lnTo>
                    <a:pt x="24" y="11"/>
                  </a:lnTo>
                  <a:lnTo>
                    <a:pt x="29" y="5"/>
                  </a:lnTo>
                  <a:lnTo>
                    <a:pt x="43" y="0"/>
                  </a:lnTo>
                  <a:lnTo>
                    <a:pt x="61" y="0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45" y="9"/>
                  </a:lnTo>
                  <a:lnTo>
                    <a:pt x="24" y="20"/>
                  </a:lnTo>
                  <a:lnTo>
                    <a:pt x="14" y="29"/>
                  </a:lnTo>
                  <a:lnTo>
                    <a:pt x="11" y="29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1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56" name="Freeform 2004"/>
            <p:cNvSpPr>
              <a:spLocks/>
            </p:cNvSpPr>
            <p:nvPr/>
          </p:nvSpPr>
          <p:spPr bwMode="auto">
            <a:xfrm>
              <a:off x="4890" y="2774"/>
              <a:ext cx="26" cy="54"/>
            </a:xfrm>
            <a:custGeom>
              <a:avLst/>
              <a:gdLst>
                <a:gd name="T0" fmla="*/ 203 w 23"/>
                <a:gd name="T1" fmla="*/ 561 h 49"/>
                <a:gd name="T2" fmla="*/ 111 w 23"/>
                <a:gd name="T3" fmla="*/ 466 h 49"/>
                <a:gd name="T4" fmla="*/ 2 w 23"/>
                <a:gd name="T5" fmla="*/ 361 h 49"/>
                <a:gd name="T6" fmla="*/ 2 w 23"/>
                <a:gd name="T7" fmla="*/ 328 h 49"/>
                <a:gd name="T8" fmla="*/ 0 w 23"/>
                <a:gd name="T9" fmla="*/ 270 h 49"/>
                <a:gd name="T10" fmla="*/ 0 w 23"/>
                <a:gd name="T11" fmla="*/ 201 h 49"/>
                <a:gd name="T12" fmla="*/ 2 w 23"/>
                <a:gd name="T13" fmla="*/ 99 h 49"/>
                <a:gd name="T14" fmla="*/ 159 w 23"/>
                <a:gd name="T15" fmla="*/ 0 h 49"/>
                <a:gd name="T16" fmla="*/ 111 w 23"/>
                <a:gd name="T17" fmla="*/ 67 h 49"/>
                <a:gd name="T18" fmla="*/ 159 w 23"/>
                <a:gd name="T19" fmla="*/ 176 h 49"/>
                <a:gd name="T20" fmla="*/ 2 w 23"/>
                <a:gd name="T21" fmla="*/ 201 h 49"/>
                <a:gd name="T22" fmla="*/ 111 w 23"/>
                <a:gd name="T23" fmla="*/ 222 h 49"/>
                <a:gd name="T24" fmla="*/ 159 w 23"/>
                <a:gd name="T25" fmla="*/ 201 h 49"/>
                <a:gd name="T26" fmla="*/ 203 w 23"/>
                <a:gd name="T27" fmla="*/ 201 h 49"/>
                <a:gd name="T28" fmla="*/ 203 w 23"/>
                <a:gd name="T29" fmla="*/ 176 h 49"/>
                <a:gd name="T30" fmla="*/ 417 w 23"/>
                <a:gd name="T31" fmla="*/ 120 h 49"/>
                <a:gd name="T32" fmla="*/ 417 w 23"/>
                <a:gd name="T33" fmla="*/ 201 h 49"/>
                <a:gd name="T34" fmla="*/ 203 w 23"/>
                <a:gd name="T35" fmla="*/ 270 h 49"/>
                <a:gd name="T36" fmla="*/ 478 w 23"/>
                <a:gd name="T37" fmla="*/ 361 h 49"/>
                <a:gd name="T38" fmla="*/ 159 w 23"/>
                <a:gd name="T39" fmla="*/ 328 h 49"/>
                <a:gd name="T40" fmla="*/ 159 w 23"/>
                <a:gd name="T41" fmla="*/ 361 h 49"/>
                <a:gd name="T42" fmla="*/ 203 w 23"/>
                <a:gd name="T43" fmla="*/ 561 h 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"/>
                <a:gd name="T67" fmla="*/ 0 h 49"/>
                <a:gd name="T68" fmla="*/ 23 w 23"/>
                <a:gd name="T69" fmla="*/ 49 h 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" h="49">
                  <a:moveTo>
                    <a:pt x="10" y="49"/>
                  </a:moveTo>
                  <a:lnTo>
                    <a:pt x="5" y="41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9"/>
                  </a:lnTo>
                  <a:lnTo>
                    <a:pt x="8" y="0"/>
                  </a:lnTo>
                  <a:lnTo>
                    <a:pt x="5" y="5"/>
                  </a:lnTo>
                  <a:lnTo>
                    <a:pt x="8" y="15"/>
                  </a:lnTo>
                  <a:lnTo>
                    <a:pt x="2" y="18"/>
                  </a:lnTo>
                  <a:lnTo>
                    <a:pt x="5" y="20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9" y="11"/>
                  </a:lnTo>
                  <a:lnTo>
                    <a:pt x="19" y="18"/>
                  </a:lnTo>
                  <a:lnTo>
                    <a:pt x="10" y="24"/>
                  </a:lnTo>
                  <a:lnTo>
                    <a:pt x="23" y="32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57" name="Freeform 2005"/>
            <p:cNvSpPr>
              <a:spLocks/>
            </p:cNvSpPr>
            <p:nvPr/>
          </p:nvSpPr>
          <p:spPr bwMode="auto">
            <a:xfrm>
              <a:off x="4896" y="2864"/>
              <a:ext cx="52" cy="17"/>
            </a:xfrm>
            <a:custGeom>
              <a:avLst/>
              <a:gdLst>
                <a:gd name="T0" fmla="*/ 590 w 47"/>
                <a:gd name="T1" fmla="*/ 339 h 15"/>
                <a:gd name="T2" fmla="*/ 403 w 47"/>
                <a:gd name="T3" fmla="*/ 186 h 15"/>
                <a:gd name="T4" fmla="*/ 342 w 47"/>
                <a:gd name="T5" fmla="*/ 113 h 15"/>
                <a:gd name="T6" fmla="*/ 342 w 47"/>
                <a:gd name="T7" fmla="*/ 186 h 15"/>
                <a:gd name="T8" fmla="*/ 228 w 47"/>
                <a:gd name="T9" fmla="*/ 186 h 15"/>
                <a:gd name="T10" fmla="*/ 228 w 47"/>
                <a:gd name="T11" fmla="*/ 113 h 15"/>
                <a:gd name="T12" fmla="*/ 126 w 47"/>
                <a:gd name="T13" fmla="*/ 186 h 15"/>
                <a:gd name="T14" fmla="*/ 76 w 47"/>
                <a:gd name="T15" fmla="*/ 113 h 15"/>
                <a:gd name="T16" fmla="*/ 3 w 47"/>
                <a:gd name="T17" fmla="*/ 186 h 15"/>
                <a:gd name="T18" fmla="*/ 0 w 47"/>
                <a:gd name="T19" fmla="*/ 113 h 15"/>
                <a:gd name="T20" fmla="*/ 76 w 47"/>
                <a:gd name="T21" fmla="*/ 0 h 15"/>
                <a:gd name="T22" fmla="*/ 228 w 47"/>
                <a:gd name="T23" fmla="*/ 0 h 15"/>
                <a:gd name="T24" fmla="*/ 281 w 47"/>
                <a:gd name="T25" fmla="*/ 0 h 15"/>
                <a:gd name="T26" fmla="*/ 342 w 47"/>
                <a:gd name="T27" fmla="*/ 0 h 15"/>
                <a:gd name="T28" fmla="*/ 403 w 47"/>
                <a:gd name="T29" fmla="*/ 0 h 15"/>
                <a:gd name="T30" fmla="*/ 467 w 47"/>
                <a:gd name="T31" fmla="*/ 0 h 15"/>
                <a:gd name="T32" fmla="*/ 545 w 47"/>
                <a:gd name="T33" fmla="*/ 113 h 15"/>
                <a:gd name="T34" fmla="*/ 590 w 47"/>
                <a:gd name="T35" fmla="*/ 186 h 15"/>
                <a:gd name="T36" fmla="*/ 590 w 47"/>
                <a:gd name="T37" fmla="*/ 339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15"/>
                <a:gd name="T59" fmla="*/ 47 w 47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15">
                  <a:moveTo>
                    <a:pt x="47" y="15"/>
                  </a:moveTo>
                  <a:lnTo>
                    <a:pt x="32" y="9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18" y="9"/>
                  </a:lnTo>
                  <a:lnTo>
                    <a:pt x="18" y="5"/>
                  </a:lnTo>
                  <a:lnTo>
                    <a:pt x="11" y="9"/>
                  </a:lnTo>
                  <a:lnTo>
                    <a:pt x="6" y="5"/>
                  </a:lnTo>
                  <a:lnTo>
                    <a:pt x="3" y="9"/>
                  </a:lnTo>
                  <a:lnTo>
                    <a:pt x="0" y="5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3" y="5"/>
                  </a:lnTo>
                  <a:lnTo>
                    <a:pt x="47" y="9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58" name="Freeform 2006"/>
            <p:cNvSpPr>
              <a:spLocks/>
            </p:cNvSpPr>
            <p:nvPr/>
          </p:nvSpPr>
          <p:spPr bwMode="auto">
            <a:xfrm>
              <a:off x="4751" y="2957"/>
              <a:ext cx="59" cy="14"/>
            </a:xfrm>
            <a:custGeom>
              <a:avLst/>
              <a:gdLst>
                <a:gd name="T0" fmla="*/ 571 w 52"/>
                <a:gd name="T1" fmla="*/ 14 h 14"/>
                <a:gd name="T2" fmla="*/ 347 w 52"/>
                <a:gd name="T3" fmla="*/ 14 h 14"/>
                <a:gd name="T4" fmla="*/ 262 w 52"/>
                <a:gd name="T5" fmla="*/ 10 h 14"/>
                <a:gd name="T6" fmla="*/ 0 w 52"/>
                <a:gd name="T7" fmla="*/ 10 h 14"/>
                <a:gd name="T8" fmla="*/ 0 w 52"/>
                <a:gd name="T9" fmla="*/ 7 h 14"/>
                <a:gd name="T10" fmla="*/ 108 w 52"/>
                <a:gd name="T11" fmla="*/ 5 h 14"/>
                <a:gd name="T12" fmla="*/ 262 w 52"/>
                <a:gd name="T13" fmla="*/ 2 h 14"/>
                <a:gd name="T14" fmla="*/ 491 w 52"/>
                <a:gd name="T15" fmla="*/ 5 h 14"/>
                <a:gd name="T16" fmla="*/ 575 w 52"/>
                <a:gd name="T17" fmla="*/ 7 h 14"/>
                <a:gd name="T18" fmla="*/ 676 w 52"/>
                <a:gd name="T19" fmla="*/ 5 h 14"/>
                <a:gd name="T20" fmla="*/ 987 w 52"/>
                <a:gd name="T21" fmla="*/ 7 h 14"/>
                <a:gd name="T22" fmla="*/ 1035 w 52"/>
                <a:gd name="T23" fmla="*/ 5 h 14"/>
                <a:gd name="T24" fmla="*/ 1081 w 52"/>
                <a:gd name="T25" fmla="*/ 5 h 14"/>
                <a:gd name="T26" fmla="*/ 1081 w 52"/>
                <a:gd name="T27" fmla="*/ 2 h 14"/>
                <a:gd name="T28" fmla="*/ 1174 w 52"/>
                <a:gd name="T29" fmla="*/ 0 h 14"/>
                <a:gd name="T30" fmla="*/ 1224 w 52"/>
                <a:gd name="T31" fmla="*/ 2 h 14"/>
                <a:gd name="T32" fmla="*/ 1081 w 52"/>
                <a:gd name="T33" fmla="*/ 7 h 14"/>
                <a:gd name="T34" fmla="*/ 814 w 52"/>
                <a:gd name="T35" fmla="*/ 10 h 14"/>
                <a:gd name="T36" fmla="*/ 767 w 52"/>
                <a:gd name="T37" fmla="*/ 14 h 14"/>
                <a:gd name="T38" fmla="*/ 575 w 52"/>
                <a:gd name="T39" fmla="*/ 10 h 14"/>
                <a:gd name="T40" fmla="*/ 571 w 52"/>
                <a:gd name="T41" fmla="*/ 14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14"/>
                <a:gd name="T65" fmla="*/ 52 w 52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14">
                  <a:moveTo>
                    <a:pt x="24" y="14"/>
                  </a:moveTo>
                  <a:lnTo>
                    <a:pt x="15" y="14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4" y="5"/>
                  </a:lnTo>
                  <a:lnTo>
                    <a:pt x="11" y="2"/>
                  </a:lnTo>
                  <a:lnTo>
                    <a:pt x="20" y="5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42" y="7"/>
                  </a:lnTo>
                  <a:lnTo>
                    <a:pt x="43" y="5"/>
                  </a:lnTo>
                  <a:lnTo>
                    <a:pt x="47" y="5"/>
                  </a:lnTo>
                  <a:lnTo>
                    <a:pt x="47" y="2"/>
                  </a:lnTo>
                  <a:lnTo>
                    <a:pt x="49" y="0"/>
                  </a:lnTo>
                  <a:lnTo>
                    <a:pt x="52" y="2"/>
                  </a:lnTo>
                  <a:lnTo>
                    <a:pt x="47" y="7"/>
                  </a:lnTo>
                  <a:lnTo>
                    <a:pt x="34" y="10"/>
                  </a:lnTo>
                  <a:lnTo>
                    <a:pt x="33" y="14"/>
                  </a:lnTo>
                  <a:lnTo>
                    <a:pt x="25" y="10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59" name="Freeform 2007"/>
            <p:cNvSpPr>
              <a:spLocks/>
            </p:cNvSpPr>
            <p:nvPr/>
          </p:nvSpPr>
          <p:spPr bwMode="auto">
            <a:xfrm>
              <a:off x="4698" y="2957"/>
              <a:ext cx="43" cy="14"/>
            </a:xfrm>
            <a:custGeom>
              <a:avLst/>
              <a:gdLst>
                <a:gd name="T0" fmla="*/ 0 w 37"/>
                <a:gd name="T1" fmla="*/ 14 h 14"/>
                <a:gd name="T2" fmla="*/ 0 w 37"/>
                <a:gd name="T3" fmla="*/ 7 h 14"/>
                <a:gd name="T4" fmla="*/ 216 w 37"/>
                <a:gd name="T5" fmla="*/ 5 h 14"/>
                <a:gd name="T6" fmla="*/ 536 w 37"/>
                <a:gd name="T7" fmla="*/ 5 h 14"/>
                <a:gd name="T8" fmla="*/ 618 w 37"/>
                <a:gd name="T9" fmla="*/ 7 h 14"/>
                <a:gd name="T10" fmla="*/ 764 w 37"/>
                <a:gd name="T11" fmla="*/ 7 h 14"/>
                <a:gd name="T12" fmla="*/ 841 w 37"/>
                <a:gd name="T13" fmla="*/ 5 h 14"/>
                <a:gd name="T14" fmla="*/ 618 w 37"/>
                <a:gd name="T15" fmla="*/ 2 h 14"/>
                <a:gd name="T16" fmla="*/ 841 w 37"/>
                <a:gd name="T17" fmla="*/ 0 h 14"/>
                <a:gd name="T18" fmla="*/ 977 w 37"/>
                <a:gd name="T19" fmla="*/ 2 h 14"/>
                <a:gd name="T20" fmla="*/ 1135 w 37"/>
                <a:gd name="T21" fmla="*/ 2 h 14"/>
                <a:gd name="T22" fmla="*/ 1357 w 37"/>
                <a:gd name="T23" fmla="*/ 5 h 14"/>
                <a:gd name="T24" fmla="*/ 1461 w 37"/>
                <a:gd name="T25" fmla="*/ 2 h 14"/>
                <a:gd name="T26" fmla="*/ 1577 w 37"/>
                <a:gd name="T27" fmla="*/ 10 h 14"/>
                <a:gd name="T28" fmla="*/ 1135 w 37"/>
                <a:gd name="T29" fmla="*/ 10 h 14"/>
                <a:gd name="T30" fmla="*/ 1135 w 37"/>
                <a:gd name="T31" fmla="*/ 7 h 14"/>
                <a:gd name="T32" fmla="*/ 977 w 37"/>
                <a:gd name="T33" fmla="*/ 7 h 14"/>
                <a:gd name="T34" fmla="*/ 841 w 37"/>
                <a:gd name="T35" fmla="*/ 14 h 14"/>
                <a:gd name="T36" fmla="*/ 618 w 37"/>
                <a:gd name="T37" fmla="*/ 14 h 14"/>
                <a:gd name="T38" fmla="*/ 0 w 37"/>
                <a:gd name="T39" fmla="*/ 14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"/>
                <a:gd name="T61" fmla="*/ 0 h 14"/>
                <a:gd name="T62" fmla="*/ 37 w 37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" h="14">
                  <a:moveTo>
                    <a:pt x="0" y="14"/>
                  </a:moveTo>
                  <a:lnTo>
                    <a:pt x="0" y="7"/>
                  </a:lnTo>
                  <a:lnTo>
                    <a:pt x="5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2" y="5"/>
                  </a:lnTo>
                  <a:lnTo>
                    <a:pt x="34" y="2"/>
                  </a:lnTo>
                  <a:lnTo>
                    <a:pt x="37" y="10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20" y="14"/>
                  </a:lnTo>
                  <a:lnTo>
                    <a:pt x="1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60" name="Freeform 2011"/>
            <p:cNvSpPr>
              <a:spLocks/>
            </p:cNvSpPr>
            <p:nvPr/>
          </p:nvSpPr>
          <p:spPr bwMode="auto">
            <a:xfrm>
              <a:off x="4866" y="2868"/>
              <a:ext cx="20" cy="13"/>
            </a:xfrm>
            <a:custGeom>
              <a:avLst/>
              <a:gdLst>
                <a:gd name="T0" fmla="*/ 133 w 18"/>
                <a:gd name="T1" fmla="*/ 693 h 11"/>
                <a:gd name="T2" fmla="*/ 0 w 18"/>
                <a:gd name="T3" fmla="*/ 1 h 11"/>
                <a:gd name="T4" fmla="*/ 0 w 18"/>
                <a:gd name="T5" fmla="*/ 0 h 11"/>
                <a:gd name="T6" fmla="*/ 224 w 18"/>
                <a:gd name="T7" fmla="*/ 0 h 11"/>
                <a:gd name="T8" fmla="*/ 249 w 18"/>
                <a:gd name="T9" fmla="*/ 586 h 11"/>
                <a:gd name="T10" fmla="*/ 133 w 18"/>
                <a:gd name="T11" fmla="*/ 69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1"/>
                <a:gd name="T20" fmla="*/ 18 w 1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1">
                  <a:moveTo>
                    <a:pt x="10" y="1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9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61" name="Freeform 2022"/>
            <p:cNvSpPr>
              <a:spLocks/>
            </p:cNvSpPr>
            <p:nvPr/>
          </p:nvSpPr>
          <p:spPr bwMode="auto">
            <a:xfrm>
              <a:off x="3313" y="2131"/>
              <a:ext cx="166" cy="157"/>
            </a:xfrm>
            <a:custGeom>
              <a:avLst/>
              <a:gdLst>
                <a:gd name="T0" fmla="*/ 1114 w 146"/>
                <a:gd name="T1" fmla="*/ 5 h 144"/>
                <a:gd name="T2" fmla="*/ 1312 w 146"/>
                <a:gd name="T3" fmla="*/ 0 h 144"/>
                <a:gd name="T4" fmla="*/ 1530 w 146"/>
                <a:gd name="T5" fmla="*/ 2 h 144"/>
                <a:gd name="T6" fmla="*/ 1862 w 146"/>
                <a:gd name="T7" fmla="*/ 5 h 144"/>
                <a:gd name="T8" fmla="*/ 2084 w 146"/>
                <a:gd name="T9" fmla="*/ 5 h 144"/>
                <a:gd name="T10" fmla="*/ 2099 w 146"/>
                <a:gd name="T11" fmla="*/ 82 h 144"/>
                <a:gd name="T12" fmla="*/ 2207 w 146"/>
                <a:gd name="T13" fmla="*/ 137 h 144"/>
                <a:gd name="T14" fmla="*/ 2347 w 146"/>
                <a:gd name="T15" fmla="*/ 210 h 144"/>
                <a:gd name="T16" fmla="*/ 2492 w 146"/>
                <a:gd name="T17" fmla="*/ 210 h 144"/>
                <a:gd name="T18" fmla="*/ 2669 w 146"/>
                <a:gd name="T19" fmla="*/ 210 h 144"/>
                <a:gd name="T20" fmla="*/ 2694 w 146"/>
                <a:gd name="T21" fmla="*/ 250 h 144"/>
                <a:gd name="T22" fmla="*/ 2557 w 146"/>
                <a:gd name="T23" fmla="*/ 267 h 144"/>
                <a:gd name="T24" fmla="*/ 2669 w 146"/>
                <a:gd name="T25" fmla="*/ 346 h 144"/>
                <a:gd name="T26" fmla="*/ 2492 w 146"/>
                <a:gd name="T27" fmla="*/ 377 h 144"/>
                <a:gd name="T28" fmla="*/ 2492 w 146"/>
                <a:gd name="T29" fmla="*/ 421 h 144"/>
                <a:gd name="T30" fmla="*/ 2407 w 146"/>
                <a:gd name="T31" fmla="*/ 449 h 144"/>
                <a:gd name="T32" fmla="*/ 2407 w 146"/>
                <a:gd name="T33" fmla="*/ 532 h 144"/>
                <a:gd name="T34" fmla="*/ 2669 w 146"/>
                <a:gd name="T35" fmla="*/ 582 h 144"/>
                <a:gd name="T36" fmla="*/ 2694 w 146"/>
                <a:gd name="T37" fmla="*/ 648 h 144"/>
                <a:gd name="T38" fmla="*/ 3027 w 146"/>
                <a:gd name="T39" fmla="*/ 722 h 144"/>
                <a:gd name="T40" fmla="*/ 3173 w 146"/>
                <a:gd name="T41" fmla="*/ 751 h 144"/>
                <a:gd name="T42" fmla="*/ 3343 w 146"/>
                <a:gd name="T43" fmla="*/ 867 h 144"/>
                <a:gd name="T44" fmla="*/ 3343 w 146"/>
                <a:gd name="T45" fmla="*/ 878 h 144"/>
                <a:gd name="T46" fmla="*/ 3343 w 146"/>
                <a:gd name="T47" fmla="*/ 957 h 144"/>
                <a:gd name="T48" fmla="*/ 3483 w 146"/>
                <a:gd name="T49" fmla="*/ 977 h 144"/>
                <a:gd name="T50" fmla="*/ 3483 w 146"/>
                <a:gd name="T51" fmla="*/ 1053 h 144"/>
                <a:gd name="T52" fmla="*/ 3608 w 146"/>
                <a:gd name="T53" fmla="*/ 1136 h 144"/>
                <a:gd name="T54" fmla="*/ 3550 w 146"/>
                <a:gd name="T55" fmla="*/ 1136 h 144"/>
                <a:gd name="T56" fmla="*/ 3401 w 146"/>
                <a:gd name="T57" fmla="*/ 1136 h 144"/>
                <a:gd name="T58" fmla="*/ 3173 w 146"/>
                <a:gd name="T59" fmla="*/ 1136 h 144"/>
                <a:gd name="T60" fmla="*/ 3112 w 146"/>
                <a:gd name="T61" fmla="*/ 1207 h 144"/>
                <a:gd name="T62" fmla="*/ 3036 w 146"/>
                <a:gd name="T63" fmla="*/ 1252 h 144"/>
                <a:gd name="T64" fmla="*/ 2347 w 146"/>
                <a:gd name="T65" fmla="*/ 1252 h 144"/>
                <a:gd name="T66" fmla="*/ 1862 w 146"/>
                <a:gd name="T67" fmla="*/ 1187 h 144"/>
                <a:gd name="T68" fmla="*/ 1862 w 146"/>
                <a:gd name="T69" fmla="*/ 1065 h 144"/>
                <a:gd name="T70" fmla="*/ 1638 w 146"/>
                <a:gd name="T71" fmla="*/ 1053 h 144"/>
                <a:gd name="T72" fmla="*/ 1624 w 146"/>
                <a:gd name="T73" fmla="*/ 1042 h 144"/>
                <a:gd name="T74" fmla="*/ 1312 w 146"/>
                <a:gd name="T75" fmla="*/ 977 h 144"/>
                <a:gd name="T76" fmla="*/ 578 w 146"/>
                <a:gd name="T77" fmla="*/ 819 h 144"/>
                <a:gd name="T78" fmla="*/ 217 w 146"/>
                <a:gd name="T79" fmla="*/ 804 h 144"/>
                <a:gd name="T80" fmla="*/ 0 w 146"/>
                <a:gd name="T81" fmla="*/ 627 h 144"/>
                <a:gd name="T82" fmla="*/ 508 w 146"/>
                <a:gd name="T83" fmla="*/ 532 h 144"/>
                <a:gd name="T84" fmla="*/ 747 w 146"/>
                <a:gd name="T85" fmla="*/ 449 h 144"/>
                <a:gd name="T86" fmla="*/ 849 w 146"/>
                <a:gd name="T87" fmla="*/ 377 h 144"/>
                <a:gd name="T88" fmla="*/ 849 w 146"/>
                <a:gd name="T89" fmla="*/ 267 h 144"/>
                <a:gd name="T90" fmla="*/ 849 w 146"/>
                <a:gd name="T91" fmla="*/ 193 h 144"/>
                <a:gd name="T92" fmla="*/ 849 w 146"/>
                <a:gd name="T93" fmla="*/ 137 h 144"/>
                <a:gd name="T94" fmla="*/ 1086 w 146"/>
                <a:gd name="T95" fmla="*/ 82 h 144"/>
                <a:gd name="T96" fmla="*/ 1114 w 146"/>
                <a:gd name="T97" fmla="*/ 5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6"/>
                <a:gd name="T148" fmla="*/ 0 h 144"/>
                <a:gd name="T149" fmla="*/ 146 w 146"/>
                <a:gd name="T150" fmla="*/ 144 h 1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6" h="144">
                  <a:moveTo>
                    <a:pt x="46" y="5"/>
                  </a:moveTo>
                  <a:lnTo>
                    <a:pt x="53" y="0"/>
                  </a:lnTo>
                  <a:lnTo>
                    <a:pt x="62" y="2"/>
                  </a:lnTo>
                  <a:lnTo>
                    <a:pt x="76" y="5"/>
                  </a:lnTo>
                  <a:lnTo>
                    <a:pt x="84" y="5"/>
                  </a:lnTo>
                  <a:lnTo>
                    <a:pt x="85" y="10"/>
                  </a:lnTo>
                  <a:lnTo>
                    <a:pt x="89" y="16"/>
                  </a:lnTo>
                  <a:lnTo>
                    <a:pt x="94" y="25"/>
                  </a:lnTo>
                  <a:lnTo>
                    <a:pt x="100" y="25"/>
                  </a:lnTo>
                  <a:lnTo>
                    <a:pt x="107" y="25"/>
                  </a:lnTo>
                  <a:lnTo>
                    <a:pt x="109" y="29"/>
                  </a:lnTo>
                  <a:lnTo>
                    <a:pt x="103" y="30"/>
                  </a:lnTo>
                  <a:lnTo>
                    <a:pt x="107" y="39"/>
                  </a:lnTo>
                  <a:lnTo>
                    <a:pt x="100" y="43"/>
                  </a:lnTo>
                  <a:lnTo>
                    <a:pt x="100" y="49"/>
                  </a:lnTo>
                  <a:lnTo>
                    <a:pt x="98" y="52"/>
                  </a:lnTo>
                  <a:lnTo>
                    <a:pt x="98" y="61"/>
                  </a:lnTo>
                  <a:lnTo>
                    <a:pt x="107" y="68"/>
                  </a:lnTo>
                  <a:lnTo>
                    <a:pt x="109" y="75"/>
                  </a:lnTo>
                  <a:lnTo>
                    <a:pt x="121" y="83"/>
                  </a:lnTo>
                  <a:lnTo>
                    <a:pt x="128" y="87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5" y="110"/>
                  </a:lnTo>
                  <a:lnTo>
                    <a:pt x="141" y="114"/>
                  </a:lnTo>
                  <a:lnTo>
                    <a:pt x="141" y="121"/>
                  </a:lnTo>
                  <a:lnTo>
                    <a:pt x="146" y="130"/>
                  </a:lnTo>
                  <a:lnTo>
                    <a:pt x="144" y="130"/>
                  </a:lnTo>
                  <a:lnTo>
                    <a:pt x="137" y="130"/>
                  </a:lnTo>
                  <a:lnTo>
                    <a:pt x="128" y="130"/>
                  </a:lnTo>
                  <a:lnTo>
                    <a:pt x="126" y="139"/>
                  </a:lnTo>
                  <a:lnTo>
                    <a:pt x="123" y="144"/>
                  </a:lnTo>
                  <a:lnTo>
                    <a:pt x="94" y="144"/>
                  </a:lnTo>
                  <a:lnTo>
                    <a:pt x="76" y="137"/>
                  </a:lnTo>
                  <a:lnTo>
                    <a:pt x="76" y="124"/>
                  </a:lnTo>
                  <a:lnTo>
                    <a:pt x="67" y="121"/>
                  </a:lnTo>
                  <a:lnTo>
                    <a:pt x="66" y="119"/>
                  </a:lnTo>
                  <a:lnTo>
                    <a:pt x="53" y="114"/>
                  </a:lnTo>
                  <a:lnTo>
                    <a:pt x="23" y="95"/>
                  </a:lnTo>
                  <a:lnTo>
                    <a:pt x="9" y="92"/>
                  </a:lnTo>
                  <a:lnTo>
                    <a:pt x="0" y="72"/>
                  </a:lnTo>
                  <a:lnTo>
                    <a:pt x="20" y="61"/>
                  </a:lnTo>
                  <a:lnTo>
                    <a:pt x="30" y="52"/>
                  </a:lnTo>
                  <a:lnTo>
                    <a:pt x="34" y="43"/>
                  </a:lnTo>
                  <a:lnTo>
                    <a:pt x="34" y="30"/>
                  </a:lnTo>
                  <a:lnTo>
                    <a:pt x="34" y="23"/>
                  </a:lnTo>
                  <a:lnTo>
                    <a:pt x="34" y="16"/>
                  </a:lnTo>
                  <a:lnTo>
                    <a:pt x="43" y="10"/>
                  </a:lnTo>
                  <a:lnTo>
                    <a:pt x="46" y="5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62" name="Freeform 2023"/>
            <p:cNvSpPr>
              <a:spLocks/>
            </p:cNvSpPr>
            <p:nvPr/>
          </p:nvSpPr>
          <p:spPr bwMode="auto">
            <a:xfrm>
              <a:off x="3390" y="2081"/>
              <a:ext cx="354" cy="284"/>
            </a:xfrm>
            <a:custGeom>
              <a:avLst/>
              <a:gdLst>
                <a:gd name="T0" fmla="*/ 2078 w 309"/>
                <a:gd name="T1" fmla="*/ 237 h 259"/>
                <a:gd name="T2" fmla="*/ 2362 w 309"/>
                <a:gd name="T3" fmla="*/ 412 h 259"/>
                <a:gd name="T4" fmla="*/ 3167 w 309"/>
                <a:gd name="T5" fmla="*/ 537 h 259"/>
                <a:gd name="T6" fmla="*/ 4345 w 309"/>
                <a:gd name="T7" fmla="*/ 501 h 259"/>
                <a:gd name="T8" fmla="*/ 4341 w 309"/>
                <a:gd name="T9" fmla="*/ 537 h 259"/>
                <a:gd name="T10" fmla="*/ 4542 w 309"/>
                <a:gd name="T11" fmla="*/ 537 h 259"/>
                <a:gd name="T12" fmla="*/ 4895 w 309"/>
                <a:gd name="T13" fmla="*/ 412 h 259"/>
                <a:gd name="T14" fmla="*/ 5483 w 309"/>
                <a:gd name="T15" fmla="*/ 277 h 259"/>
                <a:gd name="T16" fmla="*/ 5974 w 309"/>
                <a:gd name="T17" fmla="*/ 311 h 259"/>
                <a:gd name="T18" fmla="*/ 7680 w 309"/>
                <a:gd name="T19" fmla="*/ 537 h 259"/>
                <a:gd name="T20" fmla="*/ 7824 w 309"/>
                <a:gd name="T21" fmla="*/ 836 h 259"/>
                <a:gd name="T22" fmla="*/ 7824 w 309"/>
                <a:gd name="T23" fmla="*/ 973 h 259"/>
                <a:gd name="T24" fmla="*/ 7680 w 309"/>
                <a:gd name="T25" fmla="*/ 1097 h 259"/>
                <a:gd name="T26" fmla="*/ 7680 w 309"/>
                <a:gd name="T27" fmla="*/ 1179 h 259"/>
                <a:gd name="T28" fmla="*/ 7932 w 309"/>
                <a:gd name="T29" fmla="*/ 1479 h 259"/>
                <a:gd name="T30" fmla="*/ 8396 w 309"/>
                <a:gd name="T31" fmla="*/ 1586 h 259"/>
                <a:gd name="T32" fmla="*/ 8153 w 309"/>
                <a:gd name="T33" fmla="*/ 1793 h 259"/>
                <a:gd name="T34" fmla="*/ 8780 w 309"/>
                <a:gd name="T35" fmla="*/ 1981 h 259"/>
                <a:gd name="T36" fmla="*/ 9087 w 309"/>
                <a:gd name="T37" fmla="*/ 2195 h 259"/>
                <a:gd name="T38" fmla="*/ 9272 w 309"/>
                <a:gd name="T39" fmla="*/ 2280 h 259"/>
                <a:gd name="T40" fmla="*/ 9193 w 309"/>
                <a:gd name="T41" fmla="*/ 2305 h 259"/>
                <a:gd name="T42" fmla="*/ 8821 w 309"/>
                <a:gd name="T43" fmla="*/ 2377 h 259"/>
                <a:gd name="T44" fmla="*/ 8576 w 309"/>
                <a:gd name="T45" fmla="*/ 2491 h 259"/>
                <a:gd name="T46" fmla="*/ 8353 w 309"/>
                <a:gd name="T47" fmla="*/ 2567 h 259"/>
                <a:gd name="T48" fmla="*/ 7478 w 309"/>
                <a:gd name="T49" fmla="*/ 2514 h 259"/>
                <a:gd name="T50" fmla="*/ 6534 w 309"/>
                <a:gd name="T51" fmla="*/ 2466 h 259"/>
                <a:gd name="T52" fmla="*/ 6114 w 309"/>
                <a:gd name="T53" fmla="*/ 2222 h 259"/>
                <a:gd name="T54" fmla="*/ 5697 w 309"/>
                <a:gd name="T55" fmla="*/ 2280 h 259"/>
                <a:gd name="T56" fmla="*/ 5329 w 309"/>
                <a:gd name="T57" fmla="*/ 2347 h 259"/>
                <a:gd name="T58" fmla="*/ 4605 w 309"/>
                <a:gd name="T59" fmla="*/ 2267 h 259"/>
                <a:gd name="T60" fmla="*/ 4156 w 309"/>
                <a:gd name="T61" fmla="*/ 2140 h 259"/>
                <a:gd name="T62" fmla="*/ 3580 w 309"/>
                <a:gd name="T63" fmla="*/ 1977 h 259"/>
                <a:gd name="T64" fmla="*/ 3311 w 309"/>
                <a:gd name="T65" fmla="*/ 1885 h 259"/>
                <a:gd name="T66" fmla="*/ 3063 w 309"/>
                <a:gd name="T67" fmla="*/ 1705 h 259"/>
                <a:gd name="T68" fmla="*/ 2637 w 309"/>
                <a:gd name="T69" fmla="*/ 1705 h 259"/>
                <a:gd name="T70" fmla="*/ 2520 w 309"/>
                <a:gd name="T71" fmla="*/ 1660 h 259"/>
                <a:gd name="T72" fmla="*/ 2362 w 309"/>
                <a:gd name="T73" fmla="*/ 1748 h 259"/>
                <a:gd name="T74" fmla="*/ 2202 w 309"/>
                <a:gd name="T75" fmla="*/ 1586 h 259"/>
                <a:gd name="T76" fmla="*/ 2037 w 309"/>
                <a:gd name="T77" fmla="*/ 1479 h 259"/>
                <a:gd name="T78" fmla="*/ 1814 w 309"/>
                <a:gd name="T79" fmla="*/ 1319 h 259"/>
                <a:gd name="T80" fmla="*/ 1258 w 309"/>
                <a:gd name="T81" fmla="*/ 1209 h 259"/>
                <a:gd name="T82" fmla="*/ 953 w 309"/>
                <a:gd name="T83" fmla="*/ 1067 h 259"/>
                <a:gd name="T84" fmla="*/ 974 w 309"/>
                <a:gd name="T85" fmla="*/ 940 h 259"/>
                <a:gd name="T86" fmla="*/ 1206 w 309"/>
                <a:gd name="T87" fmla="*/ 852 h 259"/>
                <a:gd name="T88" fmla="*/ 1258 w 309"/>
                <a:gd name="T89" fmla="*/ 738 h 259"/>
                <a:gd name="T90" fmla="*/ 974 w 309"/>
                <a:gd name="T91" fmla="*/ 713 h 259"/>
                <a:gd name="T92" fmla="*/ 648 w 309"/>
                <a:gd name="T93" fmla="*/ 631 h 259"/>
                <a:gd name="T94" fmla="*/ 494 w 309"/>
                <a:gd name="T95" fmla="*/ 501 h 259"/>
                <a:gd name="T96" fmla="*/ 286 w 309"/>
                <a:gd name="T97" fmla="*/ 333 h 259"/>
                <a:gd name="T98" fmla="*/ 218 w 309"/>
                <a:gd name="T99" fmla="*/ 216 h 259"/>
                <a:gd name="T100" fmla="*/ 218 w 309"/>
                <a:gd name="T101" fmla="*/ 0 h 259"/>
                <a:gd name="T102" fmla="*/ 1206 w 309"/>
                <a:gd name="T103" fmla="*/ 180 h 2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9"/>
                <a:gd name="T157" fmla="*/ 0 h 259"/>
                <a:gd name="T158" fmla="*/ 309 w 309"/>
                <a:gd name="T159" fmla="*/ 259 h 2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9" h="259">
                  <a:moveTo>
                    <a:pt x="51" y="15"/>
                  </a:moveTo>
                  <a:lnTo>
                    <a:pt x="70" y="24"/>
                  </a:lnTo>
                  <a:lnTo>
                    <a:pt x="68" y="27"/>
                  </a:lnTo>
                  <a:lnTo>
                    <a:pt x="79" y="42"/>
                  </a:lnTo>
                  <a:lnTo>
                    <a:pt x="91" y="45"/>
                  </a:lnTo>
                  <a:lnTo>
                    <a:pt x="106" y="53"/>
                  </a:lnTo>
                  <a:lnTo>
                    <a:pt x="129" y="56"/>
                  </a:lnTo>
                  <a:lnTo>
                    <a:pt x="145" y="51"/>
                  </a:lnTo>
                  <a:lnTo>
                    <a:pt x="149" y="51"/>
                  </a:lnTo>
                  <a:lnTo>
                    <a:pt x="144" y="53"/>
                  </a:lnTo>
                  <a:lnTo>
                    <a:pt x="144" y="56"/>
                  </a:lnTo>
                  <a:lnTo>
                    <a:pt x="152" y="53"/>
                  </a:lnTo>
                  <a:lnTo>
                    <a:pt x="149" y="45"/>
                  </a:lnTo>
                  <a:lnTo>
                    <a:pt x="163" y="42"/>
                  </a:lnTo>
                  <a:lnTo>
                    <a:pt x="172" y="27"/>
                  </a:lnTo>
                  <a:lnTo>
                    <a:pt x="183" y="27"/>
                  </a:lnTo>
                  <a:lnTo>
                    <a:pt x="197" y="24"/>
                  </a:lnTo>
                  <a:lnTo>
                    <a:pt x="200" y="31"/>
                  </a:lnTo>
                  <a:lnTo>
                    <a:pt x="220" y="37"/>
                  </a:lnTo>
                  <a:lnTo>
                    <a:pt x="257" y="53"/>
                  </a:lnTo>
                  <a:lnTo>
                    <a:pt x="261" y="71"/>
                  </a:lnTo>
                  <a:lnTo>
                    <a:pt x="261" y="83"/>
                  </a:lnTo>
                  <a:lnTo>
                    <a:pt x="257" y="94"/>
                  </a:lnTo>
                  <a:lnTo>
                    <a:pt x="261" y="98"/>
                  </a:lnTo>
                  <a:lnTo>
                    <a:pt x="256" y="99"/>
                  </a:lnTo>
                  <a:lnTo>
                    <a:pt x="257" y="109"/>
                  </a:lnTo>
                  <a:lnTo>
                    <a:pt x="261" y="112"/>
                  </a:lnTo>
                  <a:lnTo>
                    <a:pt x="257" y="118"/>
                  </a:lnTo>
                  <a:lnTo>
                    <a:pt x="265" y="132"/>
                  </a:lnTo>
                  <a:lnTo>
                    <a:pt x="265" y="147"/>
                  </a:lnTo>
                  <a:lnTo>
                    <a:pt x="279" y="150"/>
                  </a:lnTo>
                  <a:lnTo>
                    <a:pt x="280" y="159"/>
                  </a:lnTo>
                  <a:lnTo>
                    <a:pt x="275" y="166"/>
                  </a:lnTo>
                  <a:lnTo>
                    <a:pt x="272" y="179"/>
                  </a:lnTo>
                  <a:lnTo>
                    <a:pt x="284" y="197"/>
                  </a:lnTo>
                  <a:lnTo>
                    <a:pt x="293" y="199"/>
                  </a:lnTo>
                  <a:lnTo>
                    <a:pt x="302" y="208"/>
                  </a:lnTo>
                  <a:lnTo>
                    <a:pt x="304" y="220"/>
                  </a:lnTo>
                  <a:lnTo>
                    <a:pt x="309" y="220"/>
                  </a:lnTo>
                  <a:lnTo>
                    <a:pt x="309" y="228"/>
                  </a:lnTo>
                  <a:lnTo>
                    <a:pt x="307" y="228"/>
                  </a:lnTo>
                  <a:lnTo>
                    <a:pt x="307" y="231"/>
                  </a:lnTo>
                  <a:lnTo>
                    <a:pt x="302" y="231"/>
                  </a:lnTo>
                  <a:lnTo>
                    <a:pt x="295" y="237"/>
                  </a:lnTo>
                  <a:lnTo>
                    <a:pt x="290" y="237"/>
                  </a:lnTo>
                  <a:lnTo>
                    <a:pt x="286" y="249"/>
                  </a:lnTo>
                  <a:lnTo>
                    <a:pt x="286" y="259"/>
                  </a:lnTo>
                  <a:lnTo>
                    <a:pt x="279" y="255"/>
                  </a:lnTo>
                  <a:lnTo>
                    <a:pt x="265" y="251"/>
                  </a:lnTo>
                  <a:lnTo>
                    <a:pt x="249" y="251"/>
                  </a:lnTo>
                  <a:lnTo>
                    <a:pt x="234" y="249"/>
                  </a:lnTo>
                  <a:lnTo>
                    <a:pt x="218" y="246"/>
                  </a:lnTo>
                  <a:lnTo>
                    <a:pt x="211" y="231"/>
                  </a:lnTo>
                  <a:lnTo>
                    <a:pt x="204" y="222"/>
                  </a:lnTo>
                  <a:lnTo>
                    <a:pt x="195" y="226"/>
                  </a:lnTo>
                  <a:lnTo>
                    <a:pt x="189" y="228"/>
                  </a:lnTo>
                  <a:lnTo>
                    <a:pt x="183" y="231"/>
                  </a:lnTo>
                  <a:lnTo>
                    <a:pt x="177" y="235"/>
                  </a:lnTo>
                  <a:lnTo>
                    <a:pt x="166" y="231"/>
                  </a:lnTo>
                  <a:lnTo>
                    <a:pt x="154" y="226"/>
                  </a:lnTo>
                  <a:lnTo>
                    <a:pt x="145" y="220"/>
                  </a:lnTo>
                  <a:lnTo>
                    <a:pt x="139" y="214"/>
                  </a:lnTo>
                  <a:lnTo>
                    <a:pt x="129" y="211"/>
                  </a:lnTo>
                  <a:lnTo>
                    <a:pt x="120" y="197"/>
                  </a:lnTo>
                  <a:lnTo>
                    <a:pt x="117" y="190"/>
                  </a:lnTo>
                  <a:lnTo>
                    <a:pt x="111" y="188"/>
                  </a:lnTo>
                  <a:lnTo>
                    <a:pt x="106" y="175"/>
                  </a:lnTo>
                  <a:lnTo>
                    <a:pt x="102" y="170"/>
                  </a:lnTo>
                  <a:lnTo>
                    <a:pt x="97" y="175"/>
                  </a:lnTo>
                  <a:lnTo>
                    <a:pt x="88" y="170"/>
                  </a:lnTo>
                  <a:lnTo>
                    <a:pt x="88" y="166"/>
                  </a:lnTo>
                  <a:lnTo>
                    <a:pt x="84" y="166"/>
                  </a:lnTo>
                  <a:lnTo>
                    <a:pt x="84" y="175"/>
                  </a:lnTo>
                  <a:lnTo>
                    <a:pt x="79" y="175"/>
                  </a:lnTo>
                  <a:lnTo>
                    <a:pt x="74" y="166"/>
                  </a:lnTo>
                  <a:lnTo>
                    <a:pt x="74" y="159"/>
                  </a:lnTo>
                  <a:lnTo>
                    <a:pt x="68" y="156"/>
                  </a:lnTo>
                  <a:lnTo>
                    <a:pt x="68" y="147"/>
                  </a:lnTo>
                  <a:lnTo>
                    <a:pt x="68" y="145"/>
                  </a:lnTo>
                  <a:lnTo>
                    <a:pt x="61" y="132"/>
                  </a:lnTo>
                  <a:lnTo>
                    <a:pt x="54" y="129"/>
                  </a:lnTo>
                  <a:lnTo>
                    <a:pt x="42" y="121"/>
                  </a:lnTo>
                  <a:lnTo>
                    <a:pt x="40" y="114"/>
                  </a:lnTo>
                  <a:lnTo>
                    <a:pt x="31" y="107"/>
                  </a:lnTo>
                  <a:lnTo>
                    <a:pt x="31" y="98"/>
                  </a:lnTo>
                  <a:lnTo>
                    <a:pt x="33" y="94"/>
                  </a:lnTo>
                  <a:lnTo>
                    <a:pt x="33" y="89"/>
                  </a:lnTo>
                  <a:lnTo>
                    <a:pt x="40" y="85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0" y="71"/>
                  </a:lnTo>
                  <a:lnTo>
                    <a:pt x="33" y="71"/>
                  </a:lnTo>
                  <a:lnTo>
                    <a:pt x="27" y="71"/>
                  </a:lnTo>
                  <a:lnTo>
                    <a:pt x="22" y="62"/>
                  </a:lnTo>
                  <a:lnTo>
                    <a:pt x="18" y="56"/>
                  </a:lnTo>
                  <a:lnTo>
                    <a:pt x="17" y="51"/>
                  </a:lnTo>
                  <a:lnTo>
                    <a:pt x="13" y="42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8" y="22"/>
                  </a:lnTo>
                  <a:lnTo>
                    <a:pt x="0" y="8"/>
                  </a:lnTo>
                  <a:lnTo>
                    <a:pt x="8" y="0"/>
                  </a:lnTo>
                  <a:lnTo>
                    <a:pt x="18" y="15"/>
                  </a:lnTo>
                  <a:lnTo>
                    <a:pt x="40" y="18"/>
                  </a:lnTo>
                  <a:lnTo>
                    <a:pt x="51" y="15"/>
                  </a:lnTo>
                  <a:close/>
                </a:path>
              </a:pathLst>
            </a:custGeom>
            <a:solidFill>
              <a:schemeClr val="bg1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63" name="Freeform 2025"/>
            <p:cNvSpPr>
              <a:spLocks/>
            </p:cNvSpPr>
            <p:nvPr/>
          </p:nvSpPr>
          <p:spPr bwMode="auto">
            <a:xfrm>
              <a:off x="3239" y="2213"/>
              <a:ext cx="22" cy="74"/>
            </a:xfrm>
            <a:custGeom>
              <a:avLst/>
              <a:gdLst>
                <a:gd name="T0" fmla="*/ 22 w 19"/>
                <a:gd name="T1" fmla="*/ 2 h 67"/>
                <a:gd name="T2" fmla="*/ 39 w 19"/>
                <a:gd name="T3" fmla="*/ 2 h 67"/>
                <a:gd name="T4" fmla="*/ 39 w 19"/>
                <a:gd name="T5" fmla="*/ 0 h 67"/>
                <a:gd name="T6" fmla="*/ 52 w 19"/>
                <a:gd name="T7" fmla="*/ 0 h 67"/>
                <a:gd name="T8" fmla="*/ 52 w 19"/>
                <a:gd name="T9" fmla="*/ 2 h 67"/>
                <a:gd name="T10" fmla="*/ 39 w 19"/>
                <a:gd name="T11" fmla="*/ 21 h 67"/>
                <a:gd name="T12" fmla="*/ 39 w 19"/>
                <a:gd name="T13" fmla="*/ 31 h 67"/>
                <a:gd name="T14" fmla="*/ 34 w 19"/>
                <a:gd name="T15" fmla="*/ 31 h 67"/>
                <a:gd name="T16" fmla="*/ 34 w 19"/>
                <a:gd name="T17" fmla="*/ 40 h 67"/>
                <a:gd name="T18" fmla="*/ 39 w 19"/>
                <a:gd name="T19" fmla="*/ 52 h 67"/>
                <a:gd name="T20" fmla="*/ 39 w 19"/>
                <a:gd name="T21" fmla="*/ 75 h 67"/>
                <a:gd name="T22" fmla="*/ 39 w 19"/>
                <a:gd name="T23" fmla="*/ 98 h 67"/>
                <a:gd name="T24" fmla="*/ 39 w 19"/>
                <a:gd name="T25" fmla="*/ 125 h 67"/>
                <a:gd name="T26" fmla="*/ 22 w 19"/>
                <a:gd name="T27" fmla="*/ 137 h 67"/>
                <a:gd name="T28" fmla="*/ 22 w 19"/>
                <a:gd name="T29" fmla="*/ 108 h 67"/>
                <a:gd name="T30" fmla="*/ 14 w 19"/>
                <a:gd name="T31" fmla="*/ 91 h 67"/>
                <a:gd name="T32" fmla="*/ 0 w 19"/>
                <a:gd name="T33" fmla="*/ 75 h 67"/>
                <a:gd name="T34" fmla="*/ 3 w 19"/>
                <a:gd name="T35" fmla="*/ 62 h 67"/>
                <a:gd name="T36" fmla="*/ 0 w 19"/>
                <a:gd name="T37" fmla="*/ 52 h 67"/>
                <a:gd name="T38" fmla="*/ 3 w 19"/>
                <a:gd name="T39" fmla="*/ 49 h 67"/>
                <a:gd name="T40" fmla="*/ 14 w 19"/>
                <a:gd name="T41" fmla="*/ 31 h 67"/>
                <a:gd name="T42" fmla="*/ 22 w 19"/>
                <a:gd name="T43" fmla="*/ 2 h 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"/>
                <a:gd name="T67" fmla="*/ 0 h 67"/>
                <a:gd name="T68" fmla="*/ 19 w 19"/>
                <a:gd name="T69" fmla="*/ 67 h 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" h="67">
                  <a:moveTo>
                    <a:pt x="8" y="2"/>
                  </a:moveTo>
                  <a:lnTo>
                    <a:pt x="14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2" y="20"/>
                  </a:lnTo>
                  <a:lnTo>
                    <a:pt x="14" y="26"/>
                  </a:lnTo>
                  <a:lnTo>
                    <a:pt x="14" y="38"/>
                  </a:lnTo>
                  <a:lnTo>
                    <a:pt x="14" y="49"/>
                  </a:lnTo>
                  <a:lnTo>
                    <a:pt x="14" y="62"/>
                  </a:lnTo>
                  <a:lnTo>
                    <a:pt x="8" y="67"/>
                  </a:lnTo>
                  <a:lnTo>
                    <a:pt x="8" y="54"/>
                  </a:lnTo>
                  <a:lnTo>
                    <a:pt x="5" y="45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0" y="26"/>
                  </a:lnTo>
                  <a:lnTo>
                    <a:pt x="3" y="24"/>
                  </a:lnTo>
                  <a:lnTo>
                    <a:pt x="5" y="15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06E2B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64" name="Freeform 2028"/>
            <p:cNvSpPr>
              <a:spLocks/>
            </p:cNvSpPr>
            <p:nvPr/>
          </p:nvSpPr>
          <p:spPr bwMode="auto">
            <a:xfrm>
              <a:off x="4880" y="1960"/>
              <a:ext cx="165" cy="201"/>
            </a:xfrm>
            <a:custGeom>
              <a:avLst/>
              <a:gdLst>
                <a:gd name="T0" fmla="*/ 186 w 144"/>
                <a:gd name="T1" fmla="*/ 336 h 184"/>
                <a:gd name="T2" fmla="*/ 165 w 144"/>
                <a:gd name="T3" fmla="*/ 320 h 184"/>
                <a:gd name="T4" fmla="*/ 173 w 144"/>
                <a:gd name="T5" fmla="*/ 298 h 184"/>
                <a:gd name="T6" fmla="*/ 143 w 144"/>
                <a:gd name="T7" fmla="*/ 293 h 184"/>
                <a:gd name="T8" fmla="*/ 91 w 144"/>
                <a:gd name="T9" fmla="*/ 309 h 184"/>
                <a:gd name="T10" fmla="*/ 60 w 144"/>
                <a:gd name="T11" fmla="*/ 316 h 184"/>
                <a:gd name="T12" fmla="*/ 52 w 144"/>
                <a:gd name="T13" fmla="*/ 316 h 184"/>
                <a:gd name="T14" fmla="*/ 52 w 144"/>
                <a:gd name="T15" fmla="*/ 334 h 184"/>
                <a:gd name="T16" fmla="*/ 22 w 144"/>
                <a:gd name="T17" fmla="*/ 324 h 184"/>
                <a:gd name="T18" fmla="*/ 0 w 144"/>
                <a:gd name="T19" fmla="*/ 316 h 184"/>
                <a:gd name="T20" fmla="*/ 22 w 144"/>
                <a:gd name="T21" fmla="*/ 302 h 184"/>
                <a:gd name="T22" fmla="*/ 44 w 144"/>
                <a:gd name="T23" fmla="*/ 282 h 184"/>
                <a:gd name="T24" fmla="*/ 52 w 144"/>
                <a:gd name="T25" fmla="*/ 265 h 184"/>
                <a:gd name="T26" fmla="*/ 72 w 144"/>
                <a:gd name="T27" fmla="*/ 265 h 184"/>
                <a:gd name="T28" fmla="*/ 91 w 144"/>
                <a:gd name="T29" fmla="*/ 265 h 184"/>
                <a:gd name="T30" fmla="*/ 146 w 144"/>
                <a:gd name="T31" fmla="*/ 248 h 184"/>
                <a:gd name="T32" fmla="*/ 165 w 144"/>
                <a:gd name="T33" fmla="*/ 262 h 184"/>
                <a:gd name="T34" fmla="*/ 186 w 144"/>
                <a:gd name="T35" fmla="*/ 248 h 184"/>
                <a:gd name="T36" fmla="*/ 180 w 144"/>
                <a:gd name="T37" fmla="*/ 227 h 184"/>
                <a:gd name="T38" fmla="*/ 186 w 144"/>
                <a:gd name="T39" fmla="*/ 185 h 184"/>
                <a:gd name="T40" fmla="*/ 207 w 144"/>
                <a:gd name="T41" fmla="*/ 185 h 184"/>
                <a:gd name="T42" fmla="*/ 202 w 144"/>
                <a:gd name="T43" fmla="*/ 197 h 184"/>
                <a:gd name="T44" fmla="*/ 217 w 144"/>
                <a:gd name="T45" fmla="*/ 203 h 184"/>
                <a:gd name="T46" fmla="*/ 252 w 144"/>
                <a:gd name="T47" fmla="*/ 190 h 184"/>
                <a:gd name="T48" fmla="*/ 280 w 144"/>
                <a:gd name="T49" fmla="*/ 157 h 184"/>
                <a:gd name="T50" fmla="*/ 281 w 144"/>
                <a:gd name="T51" fmla="*/ 104 h 184"/>
                <a:gd name="T52" fmla="*/ 280 w 144"/>
                <a:gd name="T53" fmla="*/ 79 h 184"/>
                <a:gd name="T54" fmla="*/ 268 w 144"/>
                <a:gd name="T55" fmla="*/ 66 h 184"/>
                <a:gd name="T56" fmla="*/ 280 w 144"/>
                <a:gd name="T57" fmla="*/ 34 h 184"/>
                <a:gd name="T58" fmla="*/ 281 w 144"/>
                <a:gd name="T59" fmla="*/ 16 h 184"/>
                <a:gd name="T60" fmla="*/ 299 w 144"/>
                <a:gd name="T61" fmla="*/ 27 h 184"/>
                <a:gd name="T62" fmla="*/ 307 w 144"/>
                <a:gd name="T63" fmla="*/ 16 h 184"/>
                <a:gd name="T64" fmla="*/ 290 w 144"/>
                <a:gd name="T65" fmla="*/ 0 h 184"/>
                <a:gd name="T66" fmla="*/ 314 w 144"/>
                <a:gd name="T67" fmla="*/ 4 h 184"/>
                <a:gd name="T68" fmla="*/ 339 w 144"/>
                <a:gd name="T69" fmla="*/ 44 h 184"/>
                <a:gd name="T70" fmla="*/ 360 w 144"/>
                <a:gd name="T71" fmla="*/ 81 h 184"/>
                <a:gd name="T72" fmla="*/ 368 w 144"/>
                <a:gd name="T73" fmla="*/ 104 h 184"/>
                <a:gd name="T74" fmla="*/ 368 w 144"/>
                <a:gd name="T75" fmla="*/ 137 h 184"/>
                <a:gd name="T76" fmla="*/ 341 w 144"/>
                <a:gd name="T77" fmla="*/ 141 h 184"/>
                <a:gd name="T78" fmla="*/ 360 w 144"/>
                <a:gd name="T79" fmla="*/ 197 h 184"/>
                <a:gd name="T80" fmla="*/ 375 w 144"/>
                <a:gd name="T81" fmla="*/ 245 h 184"/>
                <a:gd name="T82" fmla="*/ 360 w 144"/>
                <a:gd name="T83" fmla="*/ 265 h 184"/>
                <a:gd name="T84" fmla="*/ 341 w 144"/>
                <a:gd name="T85" fmla="*/ 256 h 184"/>
                <a:gd name="T86" fmla="*/ 330 w 144"/>
                <a:gd name="T87" fmla="*/ 262 h 184"/>
                <a:gd name="T88" fmla="*/ 321 w 144"/>
                <a:gd name="T89" fmla="*/ 262 h 184"/>
                <a:gd name="T90" fmla="*/ 314 w 144"/>
                <a:gd name="T91" fmla="*/ 282 h 184"/>
                <a:gd name="T92" fmla="*/ 290 w 144"/>
                <a:gd name="T93" fmla="*/ 273 h 184"/>
                <a:gd name="T94" fmla="*/ 280 w 144"/>
                <a:gd name="T95" fmla="*/ 293 h 184"/>
                <a:gd name="T96" fmla="*/ 244 w 144"/>
                <a:gd name="T97" fmla="*/ 298 h 184"/>
                <a:gd name="T98" fmla="*/ 219 w 144"/>
                <a:gd name="T99" fmla="*/ 287 h 184"/>
                <a:gd name="T100" fmla="*/ 217 w 144"/>
                <a:gd name="T101" fmla="*/ 274 h 184"/>
                <a:gd name="T102" fmla="*/ 231 w 144"/>
                <a:gd name="T103" fmla="*/ 298 h 184"/>
                <a:gd name="T104" fmla="*/ 207 w 144"/>
                <a:gd name="T105" fmla="*/ 316 h 1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4"/>
                <a:gd name="T160" fmla="*/ 0 h 184"/>
                <a:gd name="T161" fmla="*/ 144 w 144"/>
                <a:gd name="T162" fmla="*/ 184 h 1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4" h="184">
                  <a:moveTo>
                    <a:pt x="78" y="184"/>
                  </a:moveTo>
                  <a:lnTo>
                    <a:pt x="71" y="181"/>
                  </a:lnTo>
                  <a:lnTo>
                    <a:pt x="64" y="175"/>
                  </a:lnTo>
                  <a:lnTo>
                    <a:pt x="64" y="172"/>
                  </a:lnTo>
                  <a:lnTo>
                    <a:pt x="64" y="167"/>
                  </a:lnTo>
                  <a:lnTo>
                    <a:pt x="66" y="161"/>
                  </a:lnTo>
                  <a:lnTo>
                    <a:pt x="64" y="157"/>
                  </a:lnTo>
                  <a:lnTo>
                    <a:pt x="55" y="157"/>
                  </a:lnTo>
                  <a:lnTo>
                    <a:pt x="48" y="161"/>
                  </a:lnTo>
                  <a:lnTo>
                    <a:pt x="34" y="167"/>
                  </a:lnTo>
                  <a:lnTo>
                    <a:pt x="23" y="172"/>
                  </a:lnTo>
                  <a:lnTo>
                    <a:pt x="23" y="170"/>
                  </a:lnTo>
                  <a:lnTo>
                    <a:pt x="20" y="167"/>
                  </a:lnTo>
                  <a:lnTo>
                    <a:pt x="20" y="170"/>
                  </a:lnTo>
                  <a:lnTo>
                    <a:pt x="20" y="175"/>
                  </a:lnTo>
                  <a:lnTo>
                    <a:pt x="20" y="179"/>
                  </a:lnTo>
                  <a:lnTo>
                    <a:pt x="14" y="175"/>
                  </a:lnTo>
                  <a:lnTo>
                    <a:pt x="9" y="175"/>
                  </a:lnTo>
                  <a:lnTo>
                    <a:pt x="0" y="179"/>
                  </a:lnTo>
                  <a:lnTo>
                    <a:pt x="0" y="170"/>
                  </a:lnTo>
                  <a:lnTo>
                    <a:pt x="5" y="167"/>
                  </a:lnTo>
                  <a:lnTo>
                    <a:pt x="9" y="163"/>
                  </a:lnTo>
                  <a:lnTo>
                    <a:pt x="14" y="161"/>
                  </a:lnTo>
                  <a:lnTo>
                    <a:pt x="17" y="152"/>
                  </a:lnTo>
                  <a:lnTo>
                    <a:pt x="23" y="148"/>
                  </a:lnTo>
                  <a:lnTo>
                    <a:pt x="20" y="143"/>
                  </a:lnTo>
                  <a:lnTo>
                    <a:pt x="28" y="141"/>
                  </a:lnTo>
                  <a:lnTo>
                    <a:pt x="28" y="143"/>
                  </a:lnTo>
                  <a:lnTo>
                    <a:pt x="32" y="143"/>
                  </a:lnTo>
                  <a:lnTo>
                    <a:pt x="34" y="143"/>
                  </a:lnTo>
                  <a:lnTo>
                    <a:pt x="55" y="137"/>
                  </a:lnTo>
                  <a:lnTo>
                    <a:pt x="57" y="134"/>
                  </a:lnTo>
                  <a:lnTo>
                    <a:pt x="61" y="137"/>
                  </a:lnTo>
                  <a:lnTo>
                    <a:pt x="64" y="141"/>
                  </a:lnTo>
                  <a:lnTo>
                    <a:pt x="66" y="137"/>
                  </a:lnTo>
                  <a:lnTo>
                    <a:pt x="71" y="134"/>
                  </a:lnTo>
                  <a:lnTo>
                    <a:pt x="66" y="129"/>
                  </a:lnTo>
                  <a:lnTo>
                    <a:pt x="70" y="123"/>
                  </a:lnTo>
                  <a:lnTo>
                    <a:pt x="75" y="110"/>
                  </a:lnTo>
                  <a:lnTo>
                    <a:pt x="71" y="100"/>
                  </a:lnTo>
                  <a:lnTo>
                    <a:pt x="80" y="94"/>
                  </a:lnTo>
                  <a:lnTo>
                    <a:pt x="80" y="100"/>
                  </a:lnTo>
                  <a:lnTo>
                    <a:pt x="78" y="103"/>
                  </a:lnTo>
                  <a:lnTo>
                    <a:pt x="78" y="105"/>
                  </a:lnTo>
                  <a:lnTo>
                    <a:pt x="80" y="110"/>
                  </a:lnTo>
                  <a:lnTo>
                    <a:pt x="84" y="110"/>
                  </a:lnTo>
                  <a:lnTo>
                    <a:pt x="85" y="109"/>
                  </a:lnTo>
                  <a:lnTo>
                    <a:pt x="98" y="103"/>
                  </a:lnTo>
                  <a:lnTo>
                    <a:pt x="103" y="85"/>
                  </a:lnTo>
                  <a:lnTo>
                    <a:pt x="107" y="85"/>
                  </a:lnTo>
                  <a:lnTo>
                    <a:pt x="107" y="71"/>
                  </a:lnTo>
                  <a:lnTo>
                    <a:pt x="108" y="56"/>
                  </a:lnTo>
                  <a:lnTo>
                    <a:pt x="107" y="38"/>
                  </a:lnTo>
                  <a:lnTo>
                    <a:pt x="107" y="42"/>
                  </a:lnTo>
                  <a:lnTo>
                    <a:pt x="103" y="38"/>
                  </a:lnTo>
                  <a:lnTo>
                    <a:pt x="103" y="35"/>
                  </a:lnTo>
                  <a:lnTo>
                    <a:pt x="103" y="24"/>
                  </a:lnTo>
                  <a:lnTo>
                    <a:pt x="107" y="18"/>
                  </a:lnTo>
                  <a:lnTo>
                    <a:pt x="103" y="11"/>
                  </a:lnTo>
                  <a:lnTo>
                    <a:pt x="108" y="9"/>
                  </a:lnTo>
                  <a:lnTo>
                    <a:pt x="112" y="18"/>
                  </a:lnTo>
                  <a:lnTo>
                    <a:pt x="116" y="15"/>
                  </a:lnTo>
                  <a:lnTo>
                    <a:pt x="118" y="15"/>
                  </a:lnTo>
                  <a:lnTo>
                    <a:pt x="118" y="9"/>
                  </a:lnTo>
                  <a:lnTo>
                    <a:pt x="112" y="9"/>
                  </a:lnTo>
                  <a:lnTo>
                    <a:pt x="112" y="0"/>
                  </a:lnTo>
                  <a:lnTo>
                    <a:pt x="116" y="4"/>
                  </a:lnTo>
                  <a:lnTo>
                    <a:pt x="121" y="4"/>
                  </a:lnTo>
                  <a:lnTo>
                    <a:pt x="123" y="18"/>
                  </a:lnTo>
                  <a:lnTo>
                    <a:pt x="130" y="24"/>
                  </a:lnTo>
                  <a:lnTo>
                    <a:pt x="135" y="35"/>
                  </a:lnTo>
                  <a:lnTo>
                    <a:pt x="139" y="44"/>
                  </a:lnTo>
                  <a:lnTo>
                    <a:pt x="141" y="44"/>
                  </a:lnTo>
                  <a:lnTo>
                    <a:pt x="141" y="56"/>
                  </a:lnTo>
                  <a:lnTo>
                    <a:pt x="135" y="62"/>
                  </a:lnTo>
                  <a:lnTo>
                    <a:pt x="141" y="73"/>
                  </a:lnTo>
                  <a:lnTo>
                    <a:pt x="135" y="73"/>
                  </a:lnTo>
                  <a:lnTo>
                    <a:pt x="132" y="76"/>
                  </a:lnTo>
                  <a:lnTo>
                    <a:pt x="132" y="85"/>
                  </a:lnTo>
                  <a:lnTo>
                    <a:pt x="139" y="105"/>
                  </a:lnTo>
                  <a:lnTo>
                    <a:pt x="139" y="125"/>
                  </a:lnTo>
                  <a:lnTo>
                    <a:pt x="144" y="132"/>
                  </a:lnTo>
                  <a:lnTo>
                    <a:pt x="139" y="134"/>
                  </a:lnTo>
                  <a:lnTo>
                    <a:pt x="139" y="143"/>
                  </a:lnTo>
                  <a:lnTo>
                    <a:pt x="130" y="148"/>
                  </a:lnTo>
                  <a:lnTo>
                    <a:pt x="132" y="137"/>
                  </a:lnTo>
                  <a:lnTo>
                    <a:pt x="127" y="134"/>
                  </a:lnTo>
                  <a:lnTo>
                    <a:pt x="127" y="141"/>
                  </a:lnTo>
                  <a:lnTo>
                    <a:pt x="127" y="143"/>
                  </a:lnTo>
                  <a:lnTo>
                    <a:pt x="123" y="141"/>
                  </a:lnTo>
                  <a:lnTo>
                    <a:pt x="121" y="143"/>
                  </a:lnTo>
                  <a:lnTo>
                    <a:pt x="121" y="152"/>
                  </a:lnTo>
                  <a:lnTo>
                    <a:pt x="118" y="157"/>
                  </a:lnTo>
                  <a:lnTo>
                    <a:pt x="112" y="147"/>
                  </a:lnTo>
                  <a:lnTo>
                    <a:pt x="108" y="148"/>
                  </a:lnTo>
                  <a:lnTo>
                    <a:pt x="107" y="157"/>
                  </a:lnTo>
                  <a:lnTo>
                    <a:pt x="102" y="155"/>
                  </a:lnTo>
                  <a:lnTo>
                    <a:pt x="93" y="161"/>
                  </a:lnTo>
                  <a:lnTo>
                    <a:pt x="94" y="155"/>
                  </a:lnTo>
                  <a:lnTo>
                    <a:pt x="85" y="155"/>
                  </a:lnTo>
                  <a:lnTo>
                    <a:pt x="85" y="148"/>
                  </a:lnTo>
                  <a:lnTo>
                    <a:pt x="84" y="148"/>
                  </a:lnTo>
                  <a:lnTo>
                    <a:pt x="84" y="157"/>
                  </a:lnTo>
                  <a:lnTo>
                    <a:pt x="89" y="161"/>
                  </a:lnTo>
                  <a:lnTo>
                    <a:pt x="89" y="167"/>
                  </a:lnTo>
                  <a:lnTo>
                    <a:pt x="80" y="170"/>
                  </a:lnTo>
                  <a:lnTo>
                    <a:pt x="78" y="184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65" name="Freeform 2031"/>
            <p:cNvSpPr>
              <a:spLocks/>
            </p:cNvSpPr>
            <p:nvPr/>
          </p:nvSpPr>
          <p:spPr bwMode="auto">
            <a:xfrm>
              <a:off x="4982" y="1856"/>
              <a:ext cx="92" cy="109"/>
            </a:xfrm>
            <a:custGeom>
              <a:avLst/>
              <a:gdLst>
                <a:gd name="T0" fmla="*/ 34 w 80"/>
                <a:gd name="T1" fmla="*/ 194 h 99"/>
                <a:gd name="T2" fmla="*/ 24 w 80"/>
                <a:gd name="T3" fmla="*/ 188 h 99"/>
                <a:gd name="T4" fmla="*/ 24 w 80"/>
                <a:gd name="T5" fmla="*/ 171 h 99"/>
                <a:gd name="T6" fmla="*/ 0 w 80"/>
                <a:gd name="T7" fmla="*/ 159 h 99"/>
                <a:gd name="T8" fmla="*/ 0 w 80"/>
                <a:gd name="T9" fmla="*/ 142 h 99"/>
                <a:gd name="T10" fmla="*/ 14 w 80"/>
                <a:gd name="T11" fmla="*/ 122 h 99"/>
                <a:gd name="T12" fmla="*/ 0 w 80"/>
                <a:gd name="T13" fmla="*/ 106 h 99"/>
                <a:gd name="T14" fmla="*/ 12 w 80"/>
                <a:gd name="T15" fmla="*/ 101 h 99"/>
                <a:gd name="T16" fmla="*/ 24 w 80"/>
                <a:gd name="T17" fmla="*/ 106 h 99"/>
                <a:gd name="T18" fmla="*/ 49 w 80"/>
                <a:gd name="T19" fmla="*/ 106 h 99"/>
                <a:gd name="T20" fmla="*/ 37 w 80"/>
                <a:gd name="T21" fmla="*/ 84 h 99"/>
                <a:gd name="T22" fmla="*/ 49 w 80"/>
                <a:gd name="T23" fmla="*/ 84 h 99"/>
                <a:gd name="T24" fmla="*/ 37 w 80"/>
                <a:gd name="T25" fmla="*/ 58 h 99"/>
                <a:gd name="T26" fmla="*/ 34 w 80"/>
                <a:gd name="T27" fmla="*/ 28 h 99"/>
                <a:gd name="T28" fmla="*/ 14 w 80"/>
                <a:gd name="T29" fmla="*/ 2 h 99"/>
                <a:gd name="T30" fmla="*/ 24 w 80"/>
                <a:gd name="T31" fmla="*/ 0 h 99"/>
                <a:gd name="T32" fmla="*/ 49 w 80"/>
                <a:gd name="T33" fmla="*/ 12 h 99"/>
                <a:gd name="T34" fmla="*/ 85 w 80"/>
                <a:gd name="T35" fmla="*/ 39 h 99"/>
                <a:gd name="T36" fmla="*/ 123 w 80"/>
                <a:gd name="T37" fmla="*/ 55 h 99"/>
                <a:gd name="T38" fmla="*/ 136 w 80"/>
                <a:gd name="T39" fmla="*/ 55 h 99"/>
                <a:gd name="T40" fmla="*/ 152 w 80"/>
                <a:gd name="T41" fmla="*/ 67 h 99"/>
                <a:gd name="T42" fmla="*/ 173 w 80"/>
                <a:gd name="T43" fmla="*/ 67 h 99"/>
                <a:gd name="T44" fmla="*/ 175 w 80"/>
                <a:gd name="T45" fmla="*/ 45 h 99"/>
                <a:gd name="T46" fmla="*/ 184 w 80"/>
                <a:gd name="T47" fmla="*/ 50 h 99"/>
                <a:gd name="T48" fmla="*/ 184 w 80"/>
                <a:gd name="T49" fmla="*/ 75 h 99"/>
                <a:gd name="T50" fmla="*/ 200 w 80"/>
                <a:gd name="T51" fmla="*/ 94 h 99"/>
                <a:gd name="T52" fmla="*/ 213 w 80"/>
                <a:gd name="T53" fmla="*/ 92 h 99"/>
                <a:gd name="T54" fmla="*/ 213 w 80"/>
                <a:gd name="T55" fmla="*/ 94 h 99"/>
                <a:gd name="T56" fmla="*/ 200 w 80"/>
                <a:gd name="T57" fmla="*/ 101 h 99"/>
                <a:gd name="T58" fmla="*/ 189 w 80"/>
                <a:gd name="T59" fmla="*/ 106 h 99"/>
                <a:gd name="T60" fmla="*/ 162 w 80"/>
                <a:gd name="T61" fmla="*/ 111 h 99"/>
                <a:gd name="T62" fmla="*/ 144 w 80"/>
                <a:gd name="T63" fmla="*/ 122 h 99"/>
                <a:gd name="T64" fmla="*/ 144 w 80"/>
                <a:gd name="T65" fmla="*/ 146 h 99"/>
                <a:gd name="T66" fmla="*/ 144 w 80"/>
                <a:gd name="T67" fmla="*/ 159 h 99"/>
                <a:gd name="T68" fmla="*/ 85 w 80"/>
                <a:gd name="T69" fmla="*/ 142 h 99"/>
                <a:gd name="T70" fmla="*/ 61 w 80"/>
                <a:gd name="T71" fmla="*/ 133 h 99"/>
                <a:gd name="T72" fmla="*/ 51 w 80"/>
                <a:gd name="T73" fmla="*/ 142 h 99"/>
                <a:gd name="T74" fmla="*/ 49 w 80"/>
                <a:gd name="T75" fmla="*/ 155 h 99"/>
                <a:gd name="T76" fmla="*/ 37 w 80"/>
                <a:gd name="T77" fmla="*/ 142 h 99"/>
                <a:gd name="T78" fmla="*/ 24 w 80"/>
                <a:gd name="T79" fmla="*/ 146 h 99"/>
                <a:gd name="T80" fmla="*/ 24 w 80"/>
                <a:gd name="T81" fmla="*/ 155 h 99"/>
                <a:gd name="T82" fmla="*/ 49 w 80"/>
                <a:gd name="T83" fmla="*/ 159 h 99"/>
                <a:gd name="T84" fmla="*/ 51 w 80"/>
                <a:gd name="T85" fmla="*/ 171 h 99"/>
                <a:gd name="T86" fmla="*/ 61 w 80"/>
                <a:gd name="T87" fmla="*/ 171 h 99"/>
                <a:gd name="T88" fmla="*/ 51 w 80"/>
                <a:gd name="T89" fmla="*/ 179 h 99"/>
                <a:gd name="T90" fmla="*/ 49 w 80"/>
                <a:gd name="T91" fmla="*/ 179 h 99"/>
                <a:gd name="T92" fmla="*/ 37 w 80"/>
                <a:gd name="T93" fmla="*/ 194 h 99"/>
                <a:gd name="T94" fmla="*/ 34 w 80"/>
                <a:gd name="T95" fmla="*/ 194 h 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"/>
                <a:gd name="T145" fmla="*/ 0 h 99"/>
                <a:gd name="T146" fmla="*/ 80 w 80"/>
                <a:gd name="T147" fmla="*/ 99 h 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" h="99">
                  <a:moveTo>
                    <a:pt x="13" y="99"/>
                  </a:moveTo>
                  <a:lnTo>
                    <a:pt x="9" y="95"/>
                  </a:lnTo>
                  <a:lnTo>
                    <a:pt x="9" y="86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5" y="63"/>
                  </a:lnTo>
                  <a:lnTo>
                    <a:pt x="0" y="54"/>
                  </a:lnTo>
                  <a:lnTo>
                    <a:pt x="4" y="52"/>
                  </a:lnTo>
                  <a:lnTo>
                    <a:pt x="9" y="54"/>
                  </a:lnTo>
                  <a:lnTo>
                    <a:pt x="18" y="54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14" y="30"/>
                  </a:lnTo>
                  <a:lnTo>
                    <a:pt x="13" y="1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8" y="5"/>
                  </a:lnTo>
                  <a:lnTo>
                    <a:pt x="32" y="20"/>
                  </a:lnTo>
                  <a:lnTo>
                    <a:pt x="46" y="28"/>
                  </a:lnTo>
                  <a:lnTo>
                    <a:pt x="51" y="28"/>
                  </a:lnTo>
                  <a:lnTo>
                    <a:pt x="57" y="34"/>
                  </a:lnTo>
                  <a:lnTo>
                    <a:pt x="64" y="34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69" y="38"/>
                  </a:lnTo>
                  <a:lnTo>
                    <a:pt x="75" y="48"/>
                  </a:lnTo>
                  <a:lnTo>
                    <a:pt x="80" y="47"/>
                  </a:lnTo>
                  <a:lnTo>
                    <a:pt x="80" y="48"/>
                  </a:lnTo>
                  <a:lnTo>
                    <a:pt x="75" y="52"/>
                  </a:lnTo>
                  <a:lnTo>
                    <a:pt x="71" y="54"/>
                  </a:lnTo>
                  <a:lnTo>
                    <a:pt x="61" y="57"/>
                  </a:lnTo>
                  <a:lnTo>
                    <a:pt x="55" y="63"/>
                  </a:lnTo>
                  <a:lnTo>
                    <a:pt x="55" y="75"/>
                  </a:lnTo>
                  <a:lnTo>
                    <a:pt x="55" y="81"/>
                  </a:lnTo>
                  <a:lnTo>
                    <a:pt x="32" y="72"/>
                  </a:lnTo>
                  <a:lnTo>
                    <a:pt x="23" y="68"/>
                  </a:lnTo>
                  <a:lnTo>
                    <a:pt x="19" y="72"/>
                  </a:lnTo>
                  <a:lnTo>
                    <a:pt x="18" y="78"/>
                  </a:lnTo>
                  <a:lnTo>
                    <a:pt x="14" y="72"/>
                  </a:lnTo>
                  <a:lnTo>
                    <a:pt x="9" y="75"/>
                  </a:lnTo>
                  <a:lnTo>
                    <a:pt x="9" y="78"/>
                  </a:lnTo>
                  <a:lnTo>
                    <a:pt x="18" y="81"/>
                  </a:lnTo>
                  <a:lnTo>
                    <a:pt x="19" y="86"/>
                  </a:lnTo>
                  <a:lnTo>
                    <a:pt x="23" y="86"/>
                  </a:lnTo>
                  <a:lnTo>
                    <a:pt x="19" y="92"/>
                  </a:lnTo>
                  <a:lnTo>
                    <a:pt x="18" y="92"/>
                  </a:lnTo>
                  <a:lnTo>
                    <a:pt x="14" y="99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66" name="Freeform 2035"/>
            <p:cNvSpPr>
              <a:spLocks/>
            </p:cNvSpPr>
            <p:nvPr/>
          </p:nvSpPr>
          <p:spPr bwMode="auto">
            <a:xfrm>
              <a:off x="3247" y="2209"/>
              <a:ext cx="73" cy="79"/>
            </a:xfrm>
            <a:custGeom>
              <a:avLst/>
              <a:gdLst>
                <a:gd name="T0" fmla="*/ 109 w 65"/>
                <a:gd name="T1" fmla="*/ 137 h 72"/>
                <a:gd name="T2" fmla="*/ 275 w 65"/>
                <a:gd name="T3" fmla="*/ 137 h 72"/>
                <a:gd name="T4" fmla="*/ 320 w 65"/>
                <a:gd name="T5" fmla="*/ 181 h 72"/>
                <a:gd name="T6" fmla="*/ 359 w 65"/>
                <a:gd name="T7" fmla="*/ 181 h 72"/>
                <a:gd name="T8" fmla="*/ 492 w 65"/>
                <a:gd name="T9" fmla="*/ 181 h 72"/>
                <a:gd name="T10" fmla="*/ 739 w 65"/>
                <a:gd name="T11" fmla="*/ 104 h 72"/>
                <a:gd name="T12" fmla="*/ 1022 w 65"/>
                <a:gd name="T13" fmla="*/ 0 h 72"/>
                <a:gd name="T14" fmla="*/ 1176 w 65"/>
                <a:gd name="T15" fmla="*/ 199 h 72"/>
                <a:gd name="T16" fmla="*/ 932 w 65"/>
                <a:gd name="T17" fmla="*/ 282 h 72"/>
                <a:gd name="T18" fmla="*/ 584 w 65"/>
                <a:gd name="T19" fmla="*/ 315 h 72"/>
                <a:gd name="T20" fmla="*/ 584 w 65"/>
                <a:gd name="T21" fmla="*/ 342 h 72"/>
                <a:gd name="T22" fmla="*/ 852 w 65"/>
                <a:gd name="T23" fmla="*/ 492 h 72"/>
                <a:gd name="T24" fmla="*/ 783 w 65"/>
                <a:gd name="T25" fmla="*/ 538 h 72"/>
                <a:gd name="T26" fmla="*/ 739 w 65"/>
                <a:gd name="T27" fmla="*/ 590 h 72"/>
                <a:gd name="T28" fmla="*/ 621 w 65"/>
                <a:gd name="T29" fmla="*/ 631 h 72"/>
                <a:gd name="T30" fmla="*/ 584 w 65"/>
                <a:gd name="T31" fmla="*/ 631 h 72"/>
                <a:gd name="T32" fmla="*/ 359 w 65"/>
                <a:gd name="T33" fmla="*/ 730 h 72"/>
                <a:gd name="T34" fmla="*/ 0 w 65"/>
                <a:gd name="T35" fmla="*/ 714 h 72"/>
                <a:gd name="T36" fmla="*/ 109 w 65"/>
                <a:gd name="T37" fmla="*/ 654 h 72"/>
                <a:gd name="T38" fmla="*/ 109 w 65"/>
                <a:gd name="T39" fmla="*/ 538 h 72"/>
                <a:gd name="T40" fmla="*/ 109 w 65"/>
                <a:gd name="T41" fmla="*/ 411 h 72"/>
                <a:gd name="T42" fmla="*/ 109 w 65"/>
                <a:gd name="T43" fmla="*/ 284 h 72"/>
                <a:gd name="T44" fmla="*/ 4 w 65"/>
                <a:gd name="T45" fmla="*/ 234 h 72"/>
                <a:gd name="T46" fmla="*/ 4 w 65"/>
                <a:gd name="T47" fmla="*/ 181 h 72"/>
                <a:gd name="T48" fmla="*/ 109 w 65"/>
                <a:gd name="T49" fmla="*/ 181 h 72"/>
                <a:gd name="T50" fmla="*/ 109 w 65"/>
                <a:gd name="T51" fmla="*/ 137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72"/>
                <a:gd name="T80" fmla="*/ 65 w 65"/>
                <a:gd name="T81" fmla="*/ 72 h 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72">
                  <a:moveTo>
                    <a:pt x="6" y="14"/>
                  </a:moveTo>
                  <a:lnTo>
                    <a:pt x="15" y="14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7" y="18"/>
                  </a:lnTo>
                  <a:lnTo>
                    <a:pt x="41" y="11"/>
                  </a:lnTo>
                  <a:lnTo>
                    <a:pt x="55" y="0"/>
                  </a:lnTo>
                  <a:lnTo>
                    <a:pt x="65" y="20"/>
                  </a:lnTo>
                  <a:lnTo>
                    <a:pt x="52" y="27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47" y="48"/>
                  </a:lnTo>
                  <a:lnTo>
                    <a:pt x="43" y="52"/>
                  </a:lnTo>
                  <a:lnTo>
                    <a:pt x="41" y="57"/>
                  </a:lnTo>
                  <a:lnTo>
                    <a:pt x="34" y="61"/>
                  </a:lnTo>
                  <a:lnTo>
                    <a:pt x="32" y="61"/>
                  </a:lnTo>
                  <a:lnTo>
                    <a:pt x="20" y="72"/>
                  </a:lnTo>
                  <a:lnTo>
                    <a:pt x="0" y="70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6" y="41"/>
                  </a:lnTo>
                  <a:lnTo>
                    <a:pt x="6" y="28"/>
                  </a:lnTo>
                  <a:lnTo>
                    <a:pt x="4" y="23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67" name="Freeform 2036"/>
            <p:cNvSpPr>
              <a:spLocks/>
            </p:cNvSpPr>
            <p:nvPr/>
          </p:nvSpPr>
          <p:spPr bwMode="auto">
            <a:xfrm>
              <a:off x="4441" y="2552"/>
              <a:ext cx="92" cy="78"/>
            </a:xfrm>
            <a:custGeom>
              <a:avLst/>
              <a:gdLst>
                <a:gd name="T0" fmla="*/ 1403 w 80"/>
                <a:gd name="T1" fmla="*/ 68 h 71"/>
                <a:gd name="T2" fmla="*/ 1403 w 80"/>
                <a:gd name="T3" fmla="*/ 109 h 71"/>
                <a:gd name="T4" fmla="*/ 1727 w 80"/>
                <a:gd name="T5" fmla="*/ 109 h 71"/>
                <a:gd name="T6" fmla="*/ 1788 w 80"/>
                <a:gd name="T7" fmla="*/ 145 h 71"/>
                <a:gd name="T8" fmla="*/ 1881 w 80"/>
                <a:gd name="T9" fmla="*/ 109 h 71"/>
                <a:gd name="T10" fmla="*/ 1881 w 80"/>
                <a:gd name="T11" fmla="*/ 4 h 71"/>
                <a:gd name="T12" fmla="*/ 2133 w 80"/>
                <a:gd name="T13" fmla="*/ 0 h 71"/>
                <a:gd name="T14" fmla="*/ 2301 w 80"/>
                <a:gd name="T15" fmla="*/ 68 h 71"/>
                <a:gd name="T16" fmla="*/ 2630 w 80"/>
                <a:gd name="T17" fmla="*/ 68 h 71"/>
                <a:gd name="T18" fmla="*/ 2630 w 80"/>
                <a:gd name="T19" fmla="*/ 109 h 71"/>
                <a:gd name="T20" fmla="*/ 2637 w 80"/>
                <a:gd name="T21" fmla="*/ 280 h 71"/>
                <a:gd name="T22" fmla="*/ 2637 w 80"/>
                <a:gd name="T23" fmla="*/ 408 h 71"/>
                <a:gd name="T24" fmla="*/ 2485 w 80"/>
                <a:gd name="T25" fmla="*/ 448 h 71"/>
                <a:gd name="T26" fmla="*/ 2301 w 80"/>
                <a:gd name="T27" fmla="*/ 449 h 71"/>
                <a:gd name="T28" fmla="*/ 2001 w 80"/>
                <a:gd name="T29" fmla="*/ 493 h 71"/>
                <a:gd name="T30" fmla="*/ 1788 w 80"/>
                <a:gd name="T31" fmla="*/ 506 h 71"/>
                <a:gd name="T32" fmla="*/ 1881 w 80"/>
                <a:gd name="T33" fmla="*/ 594 h 71"/>
                <a:gd name="T34" fmla="*/ 1881 w 80"/>
                <a:gd name="T35" fmla="*/ 653 h 71"/>
                <a:gd name="T36" fmla="*/ 1558 w 80"/>
                <a:gd name="T37" fmla="*/ 654 h 71"/>
                <a:gd name="T38" fmla="*/ 1137 w 80"/>
                <a:gd name="T39" fmla="*/ 737 h 71"/>
                <a:gd name="T40" fmla="*/ 882 w 80"/>
                <a:gd name="T41" fmla="*/ 713 h 71"/>
                <a:gd name="T42" fmla="*/ 803 w 80"/>
                <a:gd name="T43" fmla="*/ 713 h 71"/>
                <a:gd name="T44" fmla="*/ 803 w 80"/>
                <a:gd name="T45" fmla="*/ 653 h 71"/>
                <a:gd name="T46" fmla="*/ 653 w 80"/>
                <a:gd name="T47" fmla="*/ 605 h 71"/>
                <a:gd name="T48" fmla="*/ 607 w 80"/>
                <a:gd name="T49" fmla="*/ 653 h 71"/>
                <a:gd name="T50" fmla="*/ 374 w 80"/>
                <a:gd name="T51" fmla="*/ 594 h 71"/>
                <a:gd name="T52" fmla="*/ 374 w 80"/>
                <a:gd name="T53" fmla="*/ 506 h 71"/>
                <a:gd name="T54" fmla="*/ 150 w 80"/>
                <a:gd name="T55" fmla="*/ 345 h 71"/>
                <a:gd name="T56" fmla="*/ 0 w 80"/>
                <a:gd name="T57" fmla="*/ 237 h 71"/>
                <a:gd name="T58" fmla="*/ 302 w 80"/>
                <a:gd name="T59" fmla="*/ 192 h 71"/>
                <a:gd name="T60" fmla="*/ 302 w 80"/>
                <a:gd name="T61" fmla="*/ 68 h 71"/>
                <a:gd name="T62" fmla="*/ 653 w 80"/>
                <a:gd name="T63" fmla="*/ 4 h 71"/>
                <a:gd name="T64" fmla="*/ 1061 w 80"/>
                <a:gd name="T65" fmla="*/ 68 h 71"/>
                <a:gd name="T66" fmla="*/ 1137 w 80"/>
                <a:gd name="T67" fmla="*/ 4 h 71"/>
                <a:gd name="T68" fmla="*/ 1341 w 80"/>
                <a:gd name="T69" fmla="*/ 68 h 71"/>
                <a:gd name="T70" fmla="*/ 1403 w 80"/>
                <a:gd name="T71" fmla="*/ 68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"/>
                <a:gd name="T109" fmla="*/ 0 h 71"/>
                <a:gd name="T110" fmla="*/ 80 w 80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" h="71">
                  <a:moveTo>
                    <a:pt x="43" y="6"/>
                  </a:moveTo>
                  <a:lnTo>
                    <a:pt x="43" y="11"/>
                  </a:lnTo>
                  <a:lnTo>
                    <a:pt x="52" y="11"/>
                  </a:lnTo>
                  <a:lnTo>
                    <a:pt x="55" y="14"/>
                  </a:lnTo>
                  <a:lnTo>
                    <a:pt x="57" y="11"/>
                  </a:lnTo>
                  <a:lnTo>
                    <a:pt x="57" y="4"/>
                  </a:lnTo>
                  <a:lnTo>
                    <a:pt x="64" y="0"/>
                  </a:lnTo>
                  <a:lnTo>
                    <a:pt x="70" y="6"/>
                  </a:lnTo>
                  <a:lnTo>
                    <a:pt x="79" y="6"/>
                  </a:lnTo>
                  <a:lnTo>
                    <a:pt x="79" y="11"/>
                  </a:lnTo>
                  <a:lnTo>
                    <a:pt x="80" y="26"/>
                  </a:lnTo>
                  <a:lnTo>
                    <a:pt x="80" y="38"/>
                  </a:lnTo>
                  <a:lnTo>
                    <a:pt x="75" y="42"/>
                  </a:lnTo>
                  <a:lnTo>
                    <a:pt x="70" y="43"/>
                  </a:lnTo>
                  <a:lnTo>
                    <a:pt x="61" y="47"/>
                  </a:lnTo>
                  <a:lnTo>
                    <a:pt x="55" y="49"/>
                  </a:lnTo>
                  <a:lnTo>
                    <a:pt x="57" y="56"/>
                  </a:lnTo>
                  <a:lnTo>
                    <a:pt x="57" y="62"/>
                  </a:lnTo>
                  <a:lnTo>
                    <a:pt x="48" y="63"/>
                  </a:lnTo>
                  <a:lnTo>
                    <a:pt x="34" y="71"/>
                  </a:lnTo>
                  <a:lnTo>
                    <a:pt x="27" y="67"/>
                  </a:lnTo>
                  <a:lnTo>
                    <a:pt x="24" y="67"/>
                  </a:lnTo>
                  <a:lnTo>
                    <a:pt x="24" y="62"/>
                  </a:lnTo>
                  <a:lnTo>
                    <a:pt x="20" y="58"/>
                  </a:lnTo>
                  <a:lnTo>
                    <a:pt x="18" y="62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4" y="33"/>
                  </a:lnTo>
                  <a:lnTo>
                    <a:pt x="0" y="23"/>
                  </a:lnTo>
                  <a:lnTo>
                    <a:pt x="9" y="18"/>
                  </a:lnTo>
                  <a:lnTo>
                    <a:pt x="9" y="6"/>
                  </a:lnTo>
                  <a:lnTo>
                    <a:pt x="20" y="4"/>
                  </a:lnTo>
                  <a:lnTo>
                    <a:pt x="32" y="6"/>
                  </a:lnTo>
                  <a:lnTo>
                    <a:pt x="34" y="4"/>
                  </a:lnTo>
                  <a:lnTo>
                    <a:pt x="41" y="6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68" name="Freeform 2037"/>
            <p:cNvSpPr>
              <a:spLocks/>
            </p:cNvSpPr>
            <p:nvPr/>
          </p:nvSpPr>
          <p:spPr bwMode="auto">
            <a:xfrm>
              <a:off x="3526" y="2348"/>
              <a:ext cx="13" cy="28"/>
            </a:xfrm>
            <a:custGeom>
              <a:avLst/>
              <a:gdLst>
                <a:gd name="T0" fmla="*/ 2 w 11"/>
                <a:gd name="T1" fmla="*/ 140 h 26"/>
                <a:gd name="T2" fmla="*/ 0 w 11"/>
                <a:gd name="T3" fmla="*/ 50 h 26"/>
                <a:gd name="T4" fmla="*/ 2 w 11"/>
                <a:gd name="T5" fmla="*/ 6 h 26"/>
                <a:gd name="T6" fmla="*/ 300 w 11"/>
                <a:gd name="T7" fmla="*/ 0 h 26"/>
                <a:gd name="T8" fmla="*/ 693 w 11"/>
                <a:gd name="T9" fmla="*/ 6 h 26"/>
                <a:gd name="T10" fmla="*/ 693 w 11"/>
                <a:gd name="T11" fmla="*/ 84 h 26"/>
                <a:gd name="T12" fmla="*/ 693 w 11"/>
                <a:gd name="T13" fmla="*/ 140 h 26"/>
                <a:gd name="T14" fmla="*/ 586 w 11"/>
                <a:gd name="T15" fmla="*/ 163 h 26"/>
                <a:gd name="T16" fmla="*/ 300 w 11"/>
                <a:gd name="T17" fmla="*/ 140 h 26"/>
                <a:gd name="T18" fmla="*/ 2 w 11"/>
                <a:gd name="T19" fmla="*/ 1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6"/>
                <a:gd name="T32" fmla="*/ 11 w 11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6">
                  <a:moveTo>
                    <a:pt x="2" y="22"/>
                  </a:moveTo>
                  <a:lnTo>
                    <a:pt x="0" y="7"/>
                  </a:lnTo>
                  <a:lnTo>
                    <a:pt x="2" y="6"/>
                  </a:lnTo>
                  <a:lnTo>
                    <a:pt x="5" y="0"/>
                  </a:lnTo>
                  <a:lnTo>
                    <a:pt x="11" y="6"/>
                  </a:lnTo>
                  <a:lnTo>
                    <a:pt x="11" y="14"/>
                  </a:lnTo>
                  <a:lnTo>
                    <a:pt x="11" y="22"/>
                  </a:lnTo>
                  <a:lnTo>
                    <a:pt x="9" y="26"/>
                  </a:lnTo>
                  <a:lnTo>
                    <a:pt x="5" y="2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69" name="Freeform 2038"/>
            <p:cNvSpPr>
              <a:spLocks/>
            </p:cNvSpPr>
            <p:nvPr/>
          </p:nvSpPr>
          <p:spPr bwMode="auto">
            <a:xfrm>
              <a:off x="4735" y="1940"/>
              <a:ext cx="92" cy="133"/>
            </a:xfrm>
            <a:custGeom>
              <a:avLst/>
              <a:gdLst>
                <a:gd name="T0" fmla="*/ 2637 w 80"/>
                <a:gd name="T1" fmla="*/ 82 h 122"/>
                <a:gd name="T2" fmla="*/ 2637 w 80"/>
                <a:gd name="T3" fmla="*/ 106 h 122"/>
                <a:gd name="T4" fmla="*/ 2539 w 80"/>
                <a:gd name="T5" fmla="*/ 126 h 122"/>
                <a:gd name="T6" fmla="*/ 2485 w 80"/>
                <a:gd name="T7" fmla="*/ 207 h 122"/>
                <a:gd name="T8" fmla="*/ 2364 w 80"/>
                <a:gd name="T9" fmla="*/ 318 h 122"/>
                <a:gd name="T10" fmla="*/ 2485 w 80"/>
                <a:gd name="T11" fmla="*/ 318 h 122"/>
                <a:gd name="T12" fmla="*/ 2539 w 80"/>
                <a:gd name="T13" fmla="*/ 411 h 122"/>
                <a:gd name="T14" fmla="*/ 2364 w 80"/>
                <a:gd name="T15" fmla="*/ 459 h 122"/>
                <a:gd name="T16" fmla="*/ 2301 w 80"/>
                <a:gd name="T17" fmla="*/ 488 h 122"/>
                <a:gd name="T18" fmla="*/ 2056 w 80"/>
                <a:gd name="T19" fmla="*/ 533 h 122"/>
                <a:gd name="T20" fmla="*/ 2056 w 80"/>
                <a:gd name="T21" fmla="*/ 569 h 122"/>
                <a:gd name="T22" fmla="*/ 1788 w 80"/>
                <a:gd name="T23" fmla="*/ 580 h 122"/>
                <a:gd name="T24" fmla="*/ 1727 w 80"/>
                <a:gd name="T25" fmla="*/ 676 h 122"/>
                <a:gd name="T26" fmla="*/ 1727 w 80"/>
                <a:gd name="T27" fmla="*/ 737 h 122"/>
                <a:gd name="T28" fmla="*/ 1558 w 80"/>
                <a:gd name="T29" fmla="*/ 737 h 122"/>
                <a:gd name="T30" fmla="*/ 1788 w 80"/>
                <a:gd name="T31" fmla="*/ 770 h 122"/>
                <a:gd name="T32" fmla="*/ 2163 w 80"/>
                <a:gd name="T33" fmla="*/ 858 h 122"/>
                <a:gd name="T34" fmla="*/ 2301 w 80"/>
                <a:gd name="T35" fmla="*/ 858 h 122"/>
                <a:gd name="T36" fmla="*/ 2301 w 80"/>
                <a:gd name="T37" fmla="*/ 888 h 122"/>
                <a:gd name="T38" fmla="*/ 1788 w 80"/>
                <a:gd name="T39" fmla="*/ 954 h 122"/>
                <a:gd name="T40" fmla="*/ 1558 w 80"/>
                <a:gd name="T41" fmla="*/ 1030 h 122"/>
                <a:gd name="T42" fmla="*/ 1306 w 80"/>
                <a:gd name="T43" fmla="*/ 1055 h 122"/>
                <a:gd name="T44" fmla="*/ 1137 w 80"/>
                <a:gd name="T45" fmla="*/ 975 h 122"/>
                <a:gd name="T46" fmla="*/ 1124 w 80"/>
                <a:gd name="T47" fmla="*/ 975 h 122"/>
                <a:gd name="T48" fmla="*/ 1124 w 80"/>
                <a:gd name="T49" fmla="*/ 1055 h 122"/>
                <a:gd name="T50" fmla="*/ 960 w 80"/>
                <a:gd name="T51" fmla="*/ 1030 h 122"/>
                <a:gd name="T52" fmla="*/ 803 w 80"/>
                <a:gd name="T53" fmla="*/ 1030 h 122"/>
                <a:gd name="T54" fmla="*/ 835 w 80"/>
                <a:gd name="T55" fmla="*/ 968 h 122"/>
                <a:gd name="T56" fmla="*/ 607 w 80"/>
                <a:gd name="T57" fmla="*/ 968 h 122"/>
                <a:gd name="T58" fmla="*/ 653 w 80"/>
                <a:gd name="T59" fmla="*/ 888 h 122"/>
                <a:gd name="T60" fmla="*/ 803 w 80"/>
                <a:gd name="T61" fmla="*/ 875 h 122"/>
                <a:gd name="T62" fmla="*/ 835 w 80"/>
                <a:gd name="T63" fmla="*/ 875 h 122"/>
                <a:gd name="T64" fmla="*/ 653 w 80"/>
                <a:gd name="T65" fmla="*/ 858 h 122"/>
                <a:gd name="T66" fmla="*/ 653 w 80"/>
                <a:gd name="T67" fmla="*/ 770 h 122"/>
                <a:gd name="T68" fmla="*/ 803 w 80"/>
                <a:gd name="T69" fmla="*/ 737 h 122"/>
                <a:gd name="T70" fmla="*/ 653 w 80"/>
                <a:gd name="T71" fmla="*/ 689 h 122"/>
                <a:gd name="T72" fmla="*/ 607 w 80"/>
                <a:gd name="T73" fmla="*/ 689 h 122"/>
                <a:gd name="T74" fmla="*/ 302 w 80"/>
                <a:gd name="T75" fmla="*/ 676 h 122"/>
                <a:gd name="T76" fmla="*/ 302 w 80"/>
                <a:gd name="T77" fmla="*/ 689 h 122"/>
                <a:gd name="T78" fmla="*/ 199 w 80"/>
                <a:gd name="T79" fmla="*/ 689 h 122"/>
                <a:gd name="T80" fmla="*/ 0 w 80"/>
                <a:gd name="T81" fmla="*/ 676 h 122"/>
                <a:gd name="T82" fmla="*/ 199 w 80"/>
                <a:gd name="T83" fmla="*/ 533 h 122"/>
                <a:gd name="T84" fmla="*/ 607 w 80"/>
                <a:gd name="T85" fmla="*/ 459 h 122"/>
                <a:gd name="T86" fmla="*/ 803 w 80"/>
                <a:gd name="T87" fmla="*/ 411 h 122"/>
                <a:gd name="T88" fmla="*/ 835 w 80"/>
                <a:gd name="T89" fmla="*/ 370 h 122"/>
                <a:gd name="T90" fmla="*/ 835 w 80"/>
                <a:gd name="T91" fmla="*/ 291 h 122"/>
                <a:gd name="T92" fmla="*/ 1124 w 80"/>
                <a:gd name="T93" fmla="*/ 267 h 122"/>
                <a:gd name="T94" fmla="*/ 1270 w 80"/>
                <a:gd name="T95" fmla="*/ 318 h 122"/>
                <a:gd name="T96" fmla="*/ 1542 w 80"/>
                <a:gd name="T97" fmla="*/ 318 h 122"/>
                <a:gd name="T98" fmla="*/ 1727 w 80"/>
                <a:gd name="T99" fmla="*/ 318 h 122"/>
                <a:gd name="T100" fmla="*/ 1558 w 80"/>
                <a:gd name="T101" fmla="*/ 267 h 122"/>
                <a:gd name="T102" fmla="*/ 1558 w 80"/>
                <a:gd name="T103" fmla="*/ 229 h 122"/>
                <a:gd name="T104" fmla="*/ 1788 w 80"/>
                <a:gd name="T105" fmla="*/ 207 h 122"/>
                <a:gd name="T106" fmla="*/ 2001 w 80"/>
                <a:gd name="T107" fmla="*/ 190 h 122"/>
                <a:gd name="T108" fmla="*/ 2056 w 80"/>
                <a:gd name="T109" fmla="*/ 126 h 122"/>
                <a:gd name="T110" fmla="*/ 2301 w 80"/>
                <a:gd name="T111" fmla="*/ 82 h 122"/>
                <a:gd name="T112" fmla="*/ 2301 w 80"/>
                <a:gd name="T113" fmla="*/ 0 h 122"/>
                <a:gd name="T114" fmla="*/ 2485 w 80"/>
                <a:gd name="T115" fmla="*/ 4 h 122"/>
                <a:gd name="T116" fmla="*/ 2637 w 80"/>
                <a:gd name="T117" fmla="*/ 82 h 1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"/>
                <a:gd name="T178" fmla="*/ 0 h 122"/>
                <a:gd name="T179" fmla="*/ 80 w 80"/>
                <a:gd name="T180" fmla="*/ 122 h 1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" h="122">
                  <a:moveTo>
                    <a:pt x="80" y="10"/>
                  </a:moveTo>
                  <a:lnTo>
                    <a:pt x="80" y="13"/>
                  </a:lnTo>
                  <a:lnTo>
                    <a:pt x="77" y="15"/>
                  </a:lnTo>
                  <a:lnTo>
                    <a:pt x="75" y="24"/>
                  </a:lnTo>
                  <a:lnTo>
                    <a:pt x="72" y="37"/>
                  </a:lnTo>
                  <a:lnTo>
                    <a:pt x="75" y="37"/>
                  </a:lnTo>
                  <a:lnTo>
                    <a:pt x="77" y="47"/>
                  </a:lnTo>
                  <a:lnTo>
                    <a:pt x="72" y="53"/>
                  </a:lnTo>
                  <a:lnTo>
                    <a:pt x="70" y="56"/>
                  </a:lnTo>
                  <a:lnTo>
                    <a:pt x="63" y="62"/>
                  </a:lnTo>
                  <a:lnTo>
                    <a:pt x="63" y="65"/>
                  </a:lnTo>
                  <a:lnTo>
                    <a:pt x="55" y="67"/>
                  </a:lnTo>
                  <a:lnTo>
                    <a:pt x="52" y="77"/>
                  </a:lnTo>
                  <a:lnTo>
                    <a:pt x="52" y="84"/>
                  </a:lnTo>
                  <a:lnTo>
                    <a:pt x="48" y="84"/>
                  </a:lnTo>
                  <a:lnTo>
                    <a:pt x="55" y="89"/>
                  </a:lnTo>
                  <a:lnTo>
                    <a:pt x="66" y="98"/>
                  </a:lnTo>
                  <a:lnTo>
                    <a:pt x="70" y="98"/>
                  </a:lnTo>
                  <a:lnTo>
                    <a:pt x="70" y="103"/>
                  </a:lnTo>
                  <a:lnTo>
                    <a:pt x="55" y="109"/>
                  </a:lnTo>
                  <a:lnTo>
                    <a:pt x="48" y="118"/>
                  </a:lnTo>
                  <a:lnTo>
                    <a:pt x="39" y="122"/>
                  </a:lnTo>
                  <a:lnTo>
                    <a:pt x="34" y="114"/>
                  </a:lnTo>
                  <a:lnTo>
                    <a:pt x="33" y="114"/>
                  </a:lnTo>
                  <a:lnTo>
                    <a:pt x="33" y="122"/>
                  </a:lnTo>
                  <a:lnTo>
                    <a:pt x="29" y="118"/>
                  </a:lnTo>
                  <a:lnTo>
                    <a:pt x="24" y="118"/>
                  </a:lnTo>
                  <a:lnTo>
                    <a:pt x="25" y="112"/>
                  </a:lnTo>
                  <a:lnTo>
                    <a:pt x="18" y="112"/>
                  </a:lnTo>
                  <a:lnTo>
                    <a:pt x="20" y="103"/>
                  </a:lnTo>
                  <a:lnTo>
                    <a:pt x="24" y="100"/>
                  </a:lnTo>
                  <a:lnTo>
                    <a:pt x="25" y="100"/>
                  </a:lnTo>
                  <a:lnTo>
                    <a:pt x="20" y="98"/>
                  </a:lnTo>
                  <a:lnTo>
                    <a:pt x="20" y="89"/>
                  </a:lnTo>
                  <a:lnTo>
                    <a:pt x="24" y="84"/>
                  </a:lnTo>
                  <a:lnTo>
                    <a:pt x="20" y="80"/>
                  </a:lnTo>
                  <a:lnTo>
                    <a:pt x="18" y="80"/>
                  </a:lnTo>
                  <a:lnTo>
                    <a:pt x="9" y="77"/>
                  </a:lnTo>
                  <a:lnTo>
                    <a:pt x="9" y="80"/>
                  </a:lnTo>
                  <a:lnTo>
                    <a:pt x="6" y="80"/>
                  </a:lnTo>
                  <a:lnTo>
                    <a:pt x="0" y="77"/>
                  </a:lnTo>
                  <a:lnTo>
                    <a:pt x="6" y="62"/>
                  </a:lnTo>
                  <a:lnTo>
                    <a:pt x="18" y="53"/>
                  </a:lnTo>
                  <a:lnTo>
                    <a:pt x="24" y="47"/>
                  </a:lnTo>
                  <a:lnTo>
                    <a:pt x="25" y="42"/>
                  </a:lnTo>
                  <a:lnTo>
                    <a:pt x="25" y="33"/>
                  </a:lnTo>
                  <a:lnTo>
                    <a:pt x="33" y="30"/>
                  </a:lnTo>
                  <a:lnTo>
                    <a:pt x="38" y="37"/>
                  </a:lnTo>
                  <a:lnTo>
                    <a:pt x="47" y="37"/>
                  </a:lnTo>
                  <a:lnTo>
                    <a:pt x="52" y="37"/>
                  </a:lnTo>
                  <a:lnTo>
                    <a:pt x="48" y="30"/>
                  </a:lnTo>
                  <a:lnTo>
                    <a:pt x="48" y="27"/>
                  </a:lnTo>
                  <a:lnTo>
                    <a:pt x="55" y="24"/>
                  </a:lnTo>
                  <a:lnTo>
                    <a:pt x="61" y="22"/>
                  </a:lnTo>
                  <a:lnTo>
                    <a:pt x="63" y="15"/>
                  </a:lnTo>
                  <a:lnTo>
                    <a:pt x="70" y="10"/>
                  </a:lnTo>
                  <a:lnTo>
                    <a:pt x="70" y="0"/>
                  </a:lnTo>
                  <a:lnTo>
                    <a:pt x="75" y="4"/>
                  </a:lnTo>
                  <a:lnTo>
                    <a:pt x="80" y="10"/>
                  </a:lnTo>
                  <a:close/>
                </a:path>
              </a:pathLst>
            </a:custGeom>
            <a:solidFill>
              <a:schemeClr val="bg1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70" name="Freeform 2039"/>
            <p:cNvSpPr>
              <a:spLocks/>
            </p:cNvSpPr>
            <p:nvPr/>
          </p:nvSpPr>
          <p:spPr bwMode="auto">
            <a:xfrm>
              <a:off x="4784" y="2047"/>
              <a:ext cx="64" cy="101"/>
            </a:xfrm>
            <a:custGeom>
              <a:avLst/>
              <a:gdLst>
                <a:gd name="T0" fmla="*/ 163 w 56"/>
                <a:gd name="T1" fmla="*/ 209 h 92"/>
                <a:gd name="T2" fmla="*/ 363 w 56"/>
                <a:gd name="T3" fmla="*/ 98 h 92"/>
                <a:gd name="T4" fmla="*/ 767 w 56"/>
                <a:gd name="T5" fmla="*/ 5 h 92"/>
                <a:gd name="T6" fmla="*/ 767 w 56"/>
                <a:gd name="T7" fmla="*/ 0 h 92"/>
                <a:gd name="T8" fmla="*/ 1179 w 56"/>
                <a:gd name="T9" fmla="*/ 235 h 92"/>
                <a:gd name="T10" fmla="*/ 1446 w 56"/>
                <a:gd name="T11" fmla="*/ 407 h 92"/>
                <a:gd name="T12" fmla="*/ 1446 w 56"/>
                <a:gd name="T13" fmla="*/ 552 h 92"/>
                <a:gd name="T14" fmla="*/ 1575 w 56"/>
                <a:gd name="T15" fmla="*/ 592 h 92"/>
                <a:gd name="T16" fmla="*/ 1575 w 56"/>
                <a:gd name="T17" fmla="*/ 703 h 92"/>
                <a:gd name="T18" fmla="*/ 1446 w 56"/>
                <a:gd name="T19" fmla="*/ 782 h 92"/>
                <a:gd name="T20" fmla="*/ 1309 w 56"/>
                <a:gd name="T21" fmla="*/ 782 h 92"/>
                <a:gd name="T22" fmla="*/ 1206 w 56"/>
                <a:gd name="T23" fmla="*/ 782 h 92"/>
                <a:gd name="T24" fmla="*/ 1206 w 56"/>
                <a:gd name="T25" fmla="*/ 848 h 92"/>
                <a:gd name="T26" fmla="*/ 1034 w 56"/>
                <a:gd name="T27" fmla="*/ 788 h 92"/>
                <a:gd name="T28" fmla="*/ 1034 w 56"/>
                <a:gd name="T29" fmla="*/ 782 h 92"/>
                <a:gd name="T30" fmla="*/ 951 w 56"/>
                <a:gd name="T31" fmla="*/ 848 h 92"/>
                <a:gd name="T32" fmla="*/ 951 w 56"/>
                <a:gd name="T33" fmla="*/ 861 h 92"/>
                <a:gd name="T34" fmla="*/ 905 w 56"/>
                <a:gd name="T35" fmla="*/ 848 h 92"/>
                <a:gd name="T36" fmla="*/ 808 w 56"/>
                <a:gd name="T37" fmla="*/ 861 h 92"/>
                <a:gd name="T38" fmla="*/ 905 w 56"/>
                <a:gd name="T39" fmla="*/ 879 h 92"/>
                <a:gd name="T40" fmla="*/ 808 w 56"/>
                <a:gd name="T41" fmla="*/ 942 h 92"/>
                <a:gd name="T42" fmla="*/ 767 w 56"/>
                <a:gd name="T43" fmla="*/ 879 h 92"/>
                <a:gd name="T44" fmla="*/ 637 w 56"/>
                <a:gd name="T45" fmla="*/ 942 h 92"/>
                <a:gd name="T46" fmla="*/ 514 w 56"/>
                <a:gd name="T47" fmla="*/ 947 h 92"/>
                <a:gd name="T48" fmla="*/ 514 w 56"/>
                <a:gd name="T49" fmla="*/ 848 h 92"/>
                <a:gd name="T50" fmla="*/ 394 w 56"/>
                <a:gd name="T51" fmla="*/ 861 h 92"/>
                <a:gd name="T52" fmla="*/ 363 w 56"/>
                <a:gd name="T53" fmla="*/ 748 h 92"/>
                <a:gd name="T54" fmla="*/ 394 w 56"/>
                <a:gd name="T55" fmla="*/ 712 h 92"/>
                <a:gd name="T56" fmla="*/ 363 w 56"/>
                <a:gd name="T57" fmla="*/ 703 h 92"/>
                <a:gd name="T58" fmla="*/ 363 w 56"/>
                <a:gd name="T59" fmla="*/ 650 h 92"/>
                <a:gd name="T60" fmla="*/ 394 w 56"/>
                <a:gd name="T61" fmla="*/ 640 h 92"/>
                <a:gd name="T62" fmla="*/ 394 w 56"/>
                <a:gd name="T63" fmla="*/ 592 h 92"/>
                <a:gd name="T64" fmla="*/ 363 w 56"/>
                <a:gd name="T65" fmla="*/ 552 h 92"/>
                <a:gd name="T66" fmla="*/ 163 w 56"/>
                <a:gd name="T67" fmla="*/ 447 h 92"/>
                <a:gd name="T68" fmla="*/ 125 w 56"/>
                <a:gd name="T69" fmla="*/ 407 h 92"/>
                <a:gd name="T70" fmla="*/ 125 w 56"/>
                <a:gd name="T71" fmla="*/ 402 h 92"/>
                <a:gd name="T72" fmla="*/ 363 w 56"/>
                <a:gd name="T73" fmla="*/ 407 h 92"/>
                <a:gd name="T74" fmla="*/ 243 w 56"/>
                <a:gd name="T75" fmla="*/ 346 h 92"/>
                <a:gd name="T76" fmla="*/ 163 w 56"/>
                <a:gd name="T77" fmla="*/ 311 h 92"/>
                <a:gd name="T78" fmla="*/ 125 w 56"/>
                <a:gd name="T79" fmla="*/ 258 h 92"/>
                <a:gd name="T80" fmla="*/ 0 w 56"/>
                <a:gd name="T81" fmla="*/ 235 h 92"/>
                <a:gd name="T82" fmla="*/ 163 w 56"/>
                <a:gd name="T83" fmla="*/ 235 h 92"/>
                <a:gd name="T84" fmla="*/ 163 w 56"/>
                <a:gd name="T85" fmla="*/ 209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"/>
                <a:gd name="T130" fmla="*/ 0 h 92"/>
                <a:gd name="T131" fmla="*/ 56 w 56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" h="92">
                  <a:moveTo>
                    <a:pt x="6" y="20"/>
                  </a:moveTo>
                  <a:lnTo>
                    <a:pt x="13" y="10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41" y="23"/>
                  </a:lnTo>
                  <a:lnTo>
                    <a:pt x="52" y="39"/>
                  </a:lnTo>
                  <a:lnTo>
                    <a:pt x="52" y="54"/>
                  </a:lnTo>
                  <a:lnTo>
                    <a:pt x="56" y="57"/>
                  </a:lnTo>
                  <a:lnTo>
                    <a:pt x="56" y="67"/>
                  </a:lnTo>
                  <a:lnTo>
                    <a:pt x="52" y="75"/>
                  </a:lnTo>
                  <a:lnTo>
                    <a:pt x="46" y="75"/>
                  </a:lnTo>
                  <a:lnTo>
                    <a:pt x="43" y="75"/>
                  </a:lnTo>
                  <a:lnTo>
                    <a:pt x="43" y="81"/>
                  </a:lnTo>
                  <a:lnTo>
                    <a:pt x="37" y="77"/>
                  </a:lnTo>
                  <a:lnTo>
                    <a:pt x="37" y="75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6"/>
                  </a:lnTo>
                  <a:lnTo>
                    <a:pt x="29" y="90"/>
                  </a:lnTo>
                  <a:lnTo>
                    <a:pt x="27" y="86"/>
                  </a:lnTo>
                  <a:lnTo>
                    <a:pt x="23" y="90"/>
                  </a:lnTo>
                  <a:lnTo>
                    <a:pt x="18" y="92"/>
                  </a:lnTo>
                  <a:lnTo>
                    <a:pt x="18" y="81"/>
                  </a:lnTo>
                  <a:lnTo>
                    <a:pt x="14" y="83"/>
                  </a:lnTo>
                  <a:lnTo>
                    <a:pt x="13" y="72"/>
                  </a:lnTo>
                  <a:lnTo>
                    <a:pt x="14" y="68"/>
                  </a:lnTo>
                  <a:lnTo>
                    <a:pt x="13" y="67"/>
                  </a:lnTo>
                  <a:lnTo>
                    <a:pt x="13" y="63"/>
                  </a:lnTo>
                  <a:lnTo>
                    <a:pt x="14" y="61"/>
                  </a:lnTo>
                  <a:lnTo>
                    <a:pt x="14" y="57"/>
                  </a:lnTo>
                  <a:lnTo>
                    <a:pt x="13" y="54"/>
                  </a:lnTo>
                  <a:lnTo>
                    <a:pt x="6" y="43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13" y="39"/>
                  </a:lnTo>
                  <a:lnTo>
                    <a:pt x="9" y="34"/>
                  </a:lnTo>
                  <a:lnTo>
                    <a:pt x="6" y="30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71" name="Freeform 2040"/>
            <p:cNvSpPr>
              <a:spLocks/>
            </p:cNvSpPr>
            <p:nvPr/>
          </p:nvSpPr>
          <p:spPr bwMode="auto">
            <a:xfrm>
              <a:off x="3453" y="2274"/>
              <a:ext cx="26" cy="26"/>
            </a:xfrm>
            <a:custGeom>
              <a:avLst/>
              <a:gdLst>
                <a:gd name="T0" fmla="*/ 0 w 23"/>
                <a:gd name="T1" fmla="*/ 110 h 24"/>
                <a:gd name="T2" fmla="*/ 3 w 23"/>
                <a:gd name="T3" fmla="*/ 75 h 24"/>
                <a:gd name="T4" fmla="*/ 111 w 23"/>
                <a:gd name="T5" fmla="*/ 0 h 24"/>
                <a:gd name="T6" fmla="*/ 293 w 23"/>
                <a:gd name="T7" fmla="*/ 0 h 24"/>
                <a:gd name="T8" fmla="*/ 374 w 23"/>
                <a:gd name="T9" fmla="*/ 4 h 24"/>
                <a:gd name="T10" fmla="*/ 471 w 23"/>
                <a:gd name="T11" fmla="*/ 4 h 24"/>
                <a:gd name="T12" fmla="*/ 471 w 23"/>
                <a:gd name="T13" fmla="*/ 63 h 24"/>
                <a:gd name="T14" fmla="*/ 293 w 23"/>
                <a:gd name="T15" fmla="*/ 75 h 24"/>
                <a:gd name="T16" fmla="*/ 374 w 23"/>
                <a:gd name="T17" fmla="*/ 94 h 24"/>
                <a:gd name="T18" fmla="*/ 478 w 23"/>
                <a:gd name="T19" fmla="*/ 179 h 24"/>
                <a:gd name="T20" fmla="*/ 293 w 23"/>
                <a:gd name="T21" fmla="*/ 179 h 24"/>
                <a:gd name="T22" fmla="*/ 259 w 23"/>
                <a:gd name="T23" fmla="*/ 143 h 24"/>
                <a:gd name="T24" fmla="*/ 0 w 23"/>
                <a:gd name="T25" fmla="*/ 11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24"/>
                <a:gd name="T41" fmla="*/ 23 w 23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24">
                  <a:moveTo>
                    <a:pt x="0" y="15"/>
                  </a:moveTo>
                  <a:lnTo>
                    <a:pt x="3" y="1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14" y="10"/>
                  </a:lnTo>
                  <a:lnTo>
                    <a:pt x="18" y="13"/>
                  </a:lnTo>
                  <a:lnTo>
                    <a:pt x="23" y="24"/>
                  </a:lnTo>
                  <a:lnTo>
                    <a:pt x="14" y="24"/>
                  </a:lnTo>
                  <a:lnTo>
                    <a:pt x="12" y="1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72" name="Freeform 2041"/>
            <p:cNvSpPr>
              <a:spLocks/>
            </p:cNvSpPr>
            <p:nvPr/>
          </p:nvSpPr>
          <p:spPr bwMode="auto">
            <a:xfrm>
              <a:off x="4392" y="2407"/>
              <a:ext cx="139" cy="161"/>
            </a:xfrm>
            <a:custGeom>
              <a:avLst/>
              <a:gdLst>
                <a:gd name="T0" fmla="*/ 363 w 122"/>
                <a:gd name="T1" fmla="*/ 249 h 146"/>
                <a:gd name="T2" fmla="*/ 521 w 122"/>
                <a:gd name="T3" fmla="*/ 4 h 146"/>
                <a:gd name="T4" fmla="*/ 763 w 122"/>
                <a:gd name="T5" fmla="*/ 0 h 146"/>
                <a:gd name="T6" fmla="*/ 1032 w 122"/>
                <a:gd name="T7" fmla="*/ 99 h 146"/>
                <a:gd name="T8" fmla="*/ 1032 w 122"/>
                <a:gd name="T9" fmla="*/ 249 h 146"/>
                <a:gd name="T10" fmla="*/ 1637 w 122"/>
                <a:gd name="T11" fmla="*/ 319 h 146"/>
                <a:gd name="T12" fmla="*/ 1818 w 122"/>
                <a:gd name="T13" fmla="*/ 383 h 146"/>
                <a:gd name="T14" fmla="*/ 1865 w 122"/>
                <a:gd name="T15" fmla="*/ 545 h 146"/>
                <a:gd name="T16" fmla="*/ 1596 w 122"/>
                <a:gd name="T17" fmla="*/ 545 h 146"/>
                <a:gd name="T18" fmla="*/ 2023 w 122"/>
                <a:gd name="T19" fmla="*/ 751 h 146"/>
                <a:gd name="T20" fmla="*/ 2242 w 122"/>
                <a:gd name="T21" fmla="*/ 848 h 146"/>
                <a:gd name="T22" fmla="*/ 2626 w 122"/>
                <a:gd name="T23" fmla="*/ 1031 h 146"/>
                <a:gd name="T24" fmla="*/ 3064 w 122"/>
                <a:gd name="T25" fmla="*/ 1254 h 146"/>
                <a:gd name="T26" fmla="*/ 3178 w 122"/>
                <a:gd name="T27" fmla="*/ 1365 h 146"/>
                <a:gd name="T28" fmla="*/ 3178 w 122"/>
                <a:gd name="T29" fmla="*/ 1525 h 146"/>
                <a:gd name="T30" fmla="*/ 2910 w 122"/>
                <a:gd name="T31" fmla="*/ 1581 h 146"/>
                <a:gd name="T32" fmla="*/ 2626 w 122"/>
                <a:gd name="T33" fmla="*/ 1571 h 146"/>
                <a:gd name="T34" fmla="*/ 2554 w 122"/>
                <a:gd name="T35" fmla="*/ 1682 h 146"/>
                <a:gd name="T36" fmla="*/ 2242 w 122"/>
                <a:gd name="T37" fmla="*/ 1657 h 146"/>
                <a:gd name="T38" fmla="*/ 2319 w 122"/>
                <a:gd name="T39" fmla="*/ 1525 h 146"/>
                <a:gd name="T40" fmla="*/ 2319 w 122"/>
                <a:gd name="T41" fmla="*/ 1314 h 146"/>
                <a:gd name="T42" fmla="*/ 2242 w 122"/>
                <a:gd name="T43" fmla="*/ 1254 h 146"/>
                <a:gd name="T44" fmla="*/ 2023 w 122"/>
                <a:gd name="T45" fmla="*/ 1123 h 146"/>
                <a:gd name="T46" fmla="*/ 1960 w 122"/>
                <a:gd name="T47" fmla="*/ 1018 h 146"/>
                <a:gd name="T48" fmla="*/ 1596 w 122"/>
                <a:gd name="T49" fmla="*/ 822 h 146"/>
                <a:gd name="T50" fmla="*/ 1266 w 122"/>
                <a:gd name="T51" fmla="*/ 848 h 146"/>
                <a:gd name="T52" fmla="*/ 1032 w 122"/>
                <a:gd name="T53" fmla="*/ 889 h 146"/>
                <a:gd name="T54" fmla="*/ 763 w 122"/>
                <a:gd name="T55" fmla="*/ 889 h 146"/>
                <a:gd name="T56" fmla="*/ 521 w 122"/>
                <a:gd name="T57" fmla="*/ 935 h 146"/>
                <a:gd name="T58" fmla="*/ 414 w 122"/>
                <a:gd name="T59" fmla="*/ 769 h 146"/>
                <a:gd name="T60" fmla="*/ 414 w 122"/>
                <a:gd name="T61" fmla="*/ 613 h 146"/>
                <a:gd name="T62" fmla="*/ 231 w 122"/>
                <a:gd name="T63" fmla="*/ 590 h 146"/>
                <a:gd name="T64" fmla="*/ 231 w 122"/>
                <a:gd name="T65" fmla="*/ 485 h 146"/>
                <a:gd name="T66" fmla="*/ 0 w 122"/>
                <a:gd name="T67" fmla="*/ 440 h 146"/>
                <a:gd name="T68" fmla="*/ 2 w 122"/>
                <a:gd name="T69" fmla="*/ 334 h 146"/>
                <a:gd name="T70" fmla="*/ 156 w 122"/>
                <a:gd name="T71" fmla="*/ 275 h 146"/>
                <a:gd name="T72" fmla="*/ 363 w 122"/>
                <a:gd name="T73" fmla="*/ 205 h 1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2"/>
                <a:gd name="T112" fmla="*/ 0 h 146"/>
                <a:gd name="T113" fmla="*/ 122 w 122"/>
                <a:gd name="T114" fmla="*/ 146 h 1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2" h="146">
                  <a:moveTo>
                    <a:pt x="14" y="18"/>
                  </a:moveTo>
                  <a:lnTo>
                    <a:pt x="14" y="22"/>
                  </a:lnTo>
                  <a:lnTo>
                    <a:pt x="24" y="22"/>
                  </a:lnTo>
                  <a:lnTo>
                    <a:pt x="20" y="4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6"/>
                  </a:lnTo>
                  <a:lnTo>
                    <a:pt x="40" y="9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7" y="33"/>
                  </a:lnTo>
                  <a:lnTo>
                    <a:pt x="70" y="33"/>
                  </a:lnTo>
                  <a:lnTo>
                    <a:pt x="71" y="38"/>
                  </a:lnTo>
                  <a:lnTo>
                    <a:pt x="71" y="47"/>
                  </a:lnTo>
                  <a:lnTo>
                    <a:pt x="67" y="47"/>
                  </a:lnTo>
                  <a:lnTo>
                    <a:pt x="61" y="47"/>
                  </a:lnTo>
                  <a:lnTo>
                    <a:pt x="61" y="53"/>
                  </a:lnTo>
                  <a:lnTo>
                    <a:pt x="77" y="65"/>
                  </a:lnTo>
                  <a:lnTo>
                    <a:pt x="81" y="67"/>
                  </a:lnTo>
                  <a:lnTo>
                    <a:pt x="86" y="74"/>
                  </a:lnTo>
                  <a:lnTo>
                    <a:pt x="91" y="82"/>
                  </a:lnTo>
                  <a:lnTo>
                    <a:pt x="100" y="90"/>
                  </a:lnTo>
                  <a:lnTo>
                    <a:pt x="107" y="99"/>
                  </a:lnTo>
                  <a:lnTo>
                    <a:pt x="118" y="109"/>
                  </a:lnTo>
                  <a:lnTo>
                    <a:pt x="118" y="119"/>
                  </a:lnTo>
                  <a:lnTo>
                    <a:pt x="122" y="119"/>
                  </a:lnTo>
                  <a:lnTo>
                    <a:pt x="122" y="127"/>
                  </a:lnTo>
                  <a:lnTo>
                    <a:pt x="122" y="132"/>
                  </a:lnTo>
                  <a:lnTo>
                    <a:pt x="122" y="137"/>
                  </a:lnTo>
                  <a:lnTo>
                    <a:pt x="112" y="137"/>
                  </a:lnTo>
                  <a:lnTo>
                    <a:pt x="107" y="132"/>
                  </a:lnTo>
                  <a:lnTo>
                    <a:pt x="100" y="136"/>
                  </a:lnTo>
                  <a:lnTo>
                    <a:pt x="100" y="143"/>
                  </a:lnTo>
                  <a:lnTo>
                    <a:pt x="98" y="146"/>
                  </a:lnTo>
                  <a:lnTo>
                    <a:pt x="95" y="143"/>
                  </a:lnTo>
                  <a:lnTo>
                    <a:pt x="86" y="143"/>
                  </a:lnTo>
                  <a:lnTo>
                    <a:pt x="86" y="137"/>
                  </a:lnTo>
                  <a:lnTo>
                    <a:pt x="89" y="132"/>
                  </a:lnTo>
                  <a:lnTo>
                    <a:pt x="89" y="119"/>
                  </a:lnTo>
                  <a:lnTo>
                    <a:pt x="89" y="114"/>
                  </a:lnTo>
                  <a:lnTo>
                    <a:pt x="86" y="112"/>
                  </a:lnTo>
                  <a:lnTo>
                    <a:pt x="86" y="109"/>
                  </a:lnTo>
                  <a:lnTo>
                    <a:pt x="81" y="105"/>
                  </a:lnTo>
                  <a:lnTo>
                    <a:pt x="77" y="98"/>
                  </a:lnTo>
                  <a:lnTo>
                    <a:pt x="75" y="90"/>
                  </a:lnTo>
                  <a:lnTo>
                    <a:pt x="75" y="89"/>
                  </a:lnTo>
                  <a:lnTo>
                    <a:pt x="67" y="76"/>
                  </a:lnTo>
                  <a:lnTo>
                    <a:pt x="61" y="71"/>
                  </a:lnTo>
                  <a:lnTo>
                    <a:pt x="52" y="67"/>
                  </a:lnTo>
                  <a:lnTo>
                    <a:pt x="48" y="74"/>
                  </a:lnTo>
                  <a:lnTo>
                    <a:pt x="43" y="74"/>
                  </a:lnTo>
                  <a:lnTo>
                    <a:pt x="40" y="76"/>
                  </a:lnTo>
                  <a:lnTo>
                    <a:pt x="34" y="71"/>
                  </a:lnTo>
                  <a:lnTo>
                    <a:pt x="29" y="76"/>
                  </a:lnTo>
                  <a:lnTo>
                    <a:pt x="25" y="76"/>
                  </a:lnTo>
                  <a:lnTo>
                    <a:pt x="20" y="82"/>
                  </a:lnTo>
                  <a:lnTo>
                    <a:pt x="16" y="79"/>
                  </a:lnTo>
                  <a:lnTo>
                    <a:pt x="16" y="67"/>
                  </a:lnTo>
                  <a:lnTo>
                    <a:pt x="20" y="56"/>
                  </a:lnTo>
                  <a:lnTo>
                    <a:pt x="16" y="53"/>
                  </a:lnTo>
                  <a:lnTo>
                    <a:pt x="14" y="47"/>
                  </a:lnTo>
                  <a:lnTo>
                    <a:pt x="9" y="51"/>
                  </a:lnTo>
                  <a:lnTo>
                    <a:pt x="6" y="47"/>
                  </a:lnTo>
                  <a:lnTo>
                    <a:pt x="9" y="42"/>
                  </a:lnTo>
                  <a:lnTo>
                    <a:pt x="2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2" y="29"/>
                  </a:lnTo>
                  <a:lnTo>
                    <a:pt x="9" y="28"/>
                  </a:lnTo>
                  <a:lnTo>
                    <a:pt x="6" y="24"/>
                  </a:lnTo>
                  <a:lnTo>
                    <a:pt x="9" y="22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73" name="Freeform 2042"/>
            <p:cNvSpPr>
              <a:spLocks/>
            </p:cNvSpPr>
            <p:nvPr/>
          </p:nvSpPr>
          <p:spPr bwMode="auto">
            <a:xfrm>
              <a:off x="3248" y="2183"/>
              <a:ext cx="23" cy="33"/>
            </a:xfrm>
            <a:custGeom>
              <a:avLst/>
              <a:gdLst>
                <a:gd name="T0" fmla="*/ 302 w 20"/>
                <a:gd name="T1" fmla="*/ 114 h 29"/>
                <a:gd name="T2" fmla="*/ 653 w 20"/>
                <a:gd name="T3" fmla="*/ 0 h 29"/>
                <a:gd name="T4" fmla="*/ 653 w 20"/>
                <a:gd name="T5" fmla="*/ 148 h 29"/>
                <a:gd name="T6" fmla="*/ 653 w 20"/>
                <a:gd name="T7" fmla="*/ 320 h 29"/>
                <a:gd name="T8" fmla="*/ 494 w 20"/>
                <a:gd name="T9" fmla="*/ 471 h 29"/>
                <a:gd name="T10" fmla="*/ 494 w 20"/>
                <a:gd name="T11" fmla="*/ 513 h 29"/>
                <a:gd name="T12" fmla="*/ 374 w 20"/>
                <a:gd name="T13" fmla="*/ 687 h 29"/>
                <a:gd name="T14" fmla="*/ 199 w 20"/>
                <a:gd name="T15" fmla="*/ 687 h 29"/>
                <a:gd name="T16" fmla="*/ 199 w 20"/>
                <a:gd name="T17" fmla="*/ 745 h 29"/>
                <a:gd name="T18" fmla="*/ 0 w 20"/>
                <a:gd name="T19" fmla="*/ 745 h 29"/>
                <a:gd name="T20" fmla="*/ 0 w 20"/>
                <a:gd name="T21" fmla="*/ 604 h 29"/>
                <a:gd name="T22" fmla="*/ 150 w 20"/>
                <a:gd name="T23" fmla="*/ 471 h 29"/>
                <a:gd name="T24" fmla="*/ 199 w 20"/>
                <a:gd name="T25" fmla="*/ 247 h 29"/>
                <a:gd name="T26" fmla="*/ 302 w 20"/>
                <a:gd name="T27" fmla="*/ 114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29"/>
                <a:gd name="T44" fmla="*/ 20 w 20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29">
                  <a:moveTo>
                    <a:pt x="9" y="4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20" y="13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1" y="27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4" y="19"/>
                  </a:lnTo>
                  <a:lnTo>
                    <a:pt x="6" y="1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E06E2B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74" name="Freeform 2043"/>
            <p:cNvSpPr>
              <a:spLocks/>
            </p:cNvSpPr>
            <p:nvPr/>
          </p:nvSpPr>
          <p:spPr bwMode="auto">
            <a:xfrm>
              <a:off x="4411" y="2699"/>
              <a:ext cx="71" cy="91"/>
            </a:xfrm>
            <a:custGeom>
              <a:avLst/>
              <a:gdLst>
                <a:gd name="T0" fmla="*/ 0 w 62"/>
                <a:gd name="T1" fmla="*/ 1 h 83"/>
                <a:gd name="T2" fmla="*/ 1 w 62"/>
                <a:gd name="T3" fmla="*/ 0 h 83"/>
                <a:gd name="T4" fmla="*/ 416 w 62"/>
                <a:gd name="T5" fmla="*/ 72 h 83"/>
                <a:gd name="T6" fmla="*/ 328 w 62"/>
                <a:gd name="T7" fmla="*/ 137 h 83"/>
                <a:gd name="T8" fmla="*/ 494 w 62"/>
                <a:gd name="T9" fmla="*/ 137 h 83"/>
                <a:gd name="T10" fmla="*/ 606 w 62"/>
                <a:gd name="T11" fmla="*/ 72 h 83"/>
                <a:gd name="T12" fmla="*/ 694 w 62"/>
                <a:gd name="T13" fmla="*/ 104 h 83"/>
                <a:gd name="T14" fmla="*/ 742 w 62"/>
                <a:gd name="T15" fmla="*/ 72 h 83"/>
                <a:gd name="T16" fmla="*/ 831 w 62"/>
                <a:gd name="T17" fmla="*/ 72 h 83"/>
                <a:gd name="T18" fmla="*/ 1429 w 62"/>
                <a:gd name="T19" fmla="*/ 311 h 83"/>
                <a:gd name="T20" fmla="*/ 1429 w 62"/>
                <a:gd name="T21" fmla="*/ 450 h 83"/>
                <a:gd name="T22" fmla="*/ 1564 w 62"/>
                <a:gd name="T23" fmla="*/ 541 h 83"/>
                <a:gd name="T24" fmla="*/ 1564 w 62"/>
                <a:gd name="T25" fmla="*/ 601 h 83"/>
                <a:gd name="T26" fmla="*/ 1673 w 62"/>
                <a:gd name="T27" fmla="*/ 634 h 83"/>
                <a:gd name="T28" fmla="*/ 1848 w 62"/>
                <a:gd name="T29" fmla="*/ 835 h 83"/>
                <a:gd name="T30" fmla="*/ 1791 w 62"/>
                <a:gd name="T31" fmla="*/ 782 h 83"/>
                <a:gd name="T32" fmla="*/ 1564 w 62"/>
                <a:gd name="T33" fmla="*/ 804 h 83"/>
                <a:gd name="T34" fmla="*/ 1564 w 62"/>
                <a:gd name="T35" fmla="*/ 835 h 83"/>
                <a:gd name="T36" fmla="*/ 1259 w 62"/>
                <a:gd name="T37" fmla="*/ 762 h 83"/>
                <a:gd name="T38" fmla="*/ 952 w 62"/>
                <a:gd name="T39" fmla="*/ 695 h 83"/>
                <a:gd name="T40" fmla="*/ 606 w 62"/>
                <a:gd name="T41" fmla="*/ 589 h 83"/>
                <a:gd name="T42" fmla="*/ 494 w 62"/>
                <a:gd name="T43" fmla="*/ 524 h 83"/>
                <a:gd name="T44" fmla="*/ 250 w 62"/>
                <a:gd name="T45" fmla="*/ 436 h 83"/>
                <a:gd name="T46" fmla="*/ 250 w 62"/>
                <a:gd name="T47" fmla="*/ 375 h 83"/>
                <a:gd name="T48" fmla="*/ 250 w 62"/>
                <a:gd name="T49" fmla="*/ 285 h 83"/>
                <a:gd name="T50" fmla="*/ 145 w 62"/>
                <a:gd name="T51" fmla="*/ 251 h 83"/>
                <a:gd name="T52" fmla="*/ 1 w 62"/>
                <a:gd name="T53" fmla="*/ 137 h 83"/>
                <a:gd name="T54" fmla="*/ 0 w 62"/>
                <a:gd name="T55" fmla="*/ 1 h 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83"/>
                <a:gd name="T86" fmla="*/ 62 w 62"/>
                <a:gd name="T87" fmla="*/ 83 h 8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83">
                  <a:moveTo>
                    <a:pt x="0" y="1"/>
                  </a:moveTo>
                  <a:lnTo>
                    <a:pt x="1" y="0"/>
                  </a:lnTo>
                  <a:lnTo>
                    <a:pt x="14" y="7"/>
                  </a:lnTo>
                  <a:lnTo>
                    <a:pt x="11" y="14"/>
                  </a:lnTo>
                  <a:lnTo>
                    <a:pt x="17" y="14"/>
                  </a:lnTo>
                  <a:lnTo>
                    <a:pt x="20" y="7"/>
                  </a:lnTo>
                  <a:lnTo>
                    <a:pt x="23" y="11"/>
                  </a:lnTo>
                  <a:lnTo>
                    <a:pt x="25" y="7"/>
                  </a:lnTo>
                  <a:lnTo>
                    <a:pt x="28" y="7"/>
                  </a:lnTo>
                  <a:lnTo>
                    <a:pt x="48" y="31"/>
                  </a:lnTo>
                  <a:lnTo>
                    <a:pt x="48" y="45"/>
                  </a:lnTo>
                  <a:lnTo>
                    <a:pt x="52" y="54"/>
                  </a:lnTo>
                  <a:lnTo>
                    <a:pt x="52" y="61"/>
                  </a:lnTo>
                  <a:lnTo>
                    <a:pt x="57" y="63"/>
                  </a:lnTo>
                  <a:lnTo>
                    <a:pt x="62" y="83"/>
                  </a:lnTo>
                  <a:lnTo>
                    <a:pt x="60" y="78"/>
                  </a:lnTo>
                  <a:lnTo>
                    <a:pt x="52" y="81"/>
                  </a:lnTo>
                  <a:lnTo>
                    <a:pt x="52" y="83"/>
                  </a:lnTo>
                  <a:lnTo>
                    <a:pt x="43" y="76"/>
                  </a:lnTo>
                  <a:lnTo>
                    <a:pt x="32" y="69"/>
                  </a:lnTo>
                  <a:lnTo>
                    <a:pt x="20" y="58"/>
                  </a:lnTo>
                  <a:lnTo>
                    <a:pt x="17" y="52"/>
                  </a:lnTo>
                  <a:lnTo>
                    <a:pt x="9" y="43"/>
                  </a:lnTo>
                  <a:lnTo>
                    <a:pt x="9" y="38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1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75" name="Freeform 2044"/>
            <p:cNvSpPr>
              <a:spLocks/>
            </p:cNvSpPr>
            <p:nvPr/>
          </p:nvSpPr>
          <p:spPr bwMode="auto">
            <a:xfrm>
              <a:off x="4073" y="1756"/>
              <a:ext cx="545" cy="245"/>
            </a:xfrm>
            <a:custGeom>
              <a:avLst/>
              <a:gdLst>
                <a:gd name="T0" fmla="*/ 3928 w 477"/>
                <a:gd name="T1" fmla="*/ 0 h 224"/>
                <a:gd name="T2" fmla="*/ 5753 w 477"/>
                <a:gd name="T3" fmla="*/ 334 h 224"/>
                <a:gd name="T4" fmla="*/ 6870 w 477"/>
                <a:gd name="T5" fmla="*/ 240 h 224"/>
                <a:gd name="T6" fmla="*/ 7868 w 477"/>
                <a:gd name="T7" fmla="*/ 365 h 224"/>
                <a:gd name="T8" fmla="*/ 8276 w 477"/>
                <a:gd name="T9" fmla="*/ 476 h 224"/>
                <a:gd name="T10" fmla="*/ 9169 w 477"/>
                <a:gd name="T11" fmla="*/ 476 h 224"/>
                <a:gd name="T12" fmla="*/ 10246 w 477"/>
                <a:gd name="T13" fmla="*/ 165 h 224"/>
                <a:gd name="T14" fmla="*/ 11429 w 477"/>
                <a:gd name="T15" fmla="*/ 240 h 224"/>
                <a:gd name="T16" fmla="*/ 11407 w 477"/>
                <a:gd name="T17" fmla="*/ 539 h 224"/>
                <a:gd name="T18" fmla="*/ 11290 w 477"/>
                <a:gd name="T19" fmla="*/ 630 h 224"/>
                <a:gd name="T20" fmla="*/ 11638 w 477"/>
                <a:gd name="T21" fmla="*/ 689 h 224"/>
                <a:gd name="T22" fmla="*/ 12015 w 477"/>
                <a:gd name="T23" fmla="*/ 714 h 224"/>
                <a:gd name="T24" fmla="*/ 12425 w 477"/>
                <a:gd name="T25" fmla="*/ 599 h 224"/>
                <a:gd name="T26" fmla="*/ 12997 w 477"/>
                <a:gd name="T27" fmla="*/ 745 h 224"/>
                <a:gd name="T28" fmla="*/ 13372 w 477"/>
                <a:gd name="T29" fmla="*/ 891 h 224"/>
                <a:gd name="T30" fmla="*/ 12943 w 477"/>
                <a:gd name="T31" fmla="*/ 891 h 224"/>
                <a:gd name="T32" fmla="*/ 12425 w 477"/>
                <a:gd name="T33" fmla="*/ 987 h 224"/>
                <a:gd name="T34" fmla="*/ 12344 w 477"/>
                <a:gd name="T35" fmla="*/ 1024 h 224"/>
                <a:gd name="T36" fmla="*/ 12191 w 477"/>
                <a:gd name="T37" fmla="*/ 1008 h 224"/>
                <a:gd name="T38" fmla="*/ 11969 w 477"/>
                <a:gd name="T39" fmla="*/ 1073 h 224"/>
                <a:gd name="T40" fmla="*/ 11638 w 477"/>
                <a:gd name="T41" fmla="*/ 1223 h 224"/>
                <a:gd name="T42" fmla="*/ 11290 w 477"/>
                <a:gd name="T43" fmla="*/ 1340 h 224"/>
                <a:gd name="T44" fmla="*/ 10875 w 477"/>
                <a:gd name="T45" fmla="*/ 1369 h 224"/>
                <a:gd name="T46" fmla="*/ 10410 w 477"/>
                <a:gd name="T47" fmla="*/ 1340 h 224"/>
                <a:gd name="T48" fmla="*/ 10356 w 477"/>
                <a:gd name="T49" fmla="*/ 1477 h 224"/>
                <a:gd name="T50" fmla="*/ 10497 w 477"/>
                <a:gd name="T51" fmla="*/ 1663 h 224"/>
                <a:gd name="T52" fmla="*/ 10186 w 477"/>
                <a:gd name="T53" fmla="*/ 1811 h 224"/>
                <a:gd name="T54" fmla="*/ 9826 w 477"/>
                <a:gd name="T55" fmla="*/ 1916 h 224"/>
                <a:gd name="T56" fmla="*/ 8128 w 477"/>
                <a:gd name="T57" fmla="*/ 2097 h 224"/>
                <a:gd name="T58" fmla="*/ 7739 w 477"/>
                <a:gd name="T59" fmla="*/ 2090 h 224"/>
                <a:gd name="T60" fmla="*/ 6707 w 477"/>
                <a:gd name="T61" fmla="*/ 2010 h 224"/>
                <a:gd name="T62" fmla="*/ 5897 w 477"/>
                <a:gd name="T63" fmla="*/ 1932 h 224"/>
                <a:gd name="T64" fmla="*/ 4953 w 477"/>
                <a:gd name="T65" fmla="*/ 1981 h 224"/>
                <a:gd name="T66" fmla="*/ 4475 w 477"/>
                <a:gd name="T67" fmla="*/ 2010 h 224"/>
                <a:gd name="T68" fmla="*/ 3936 w 477"/>
                <a:gd name="T69" fmla="*/ 1750 h 224"/>
                <a:gd name="T70" fmla="*/ 3716 w 477"/>
                <a:gd name="T71" fmla="*/ 1705 h 224"/>
                <a:gd name="T72" fmla="*/ 2907 w 477"/>
                <a:gd name="T73" fmla="*/ 1564 h 224"/>
                <a:gd name="T74" fmla="*/ 2093 w 477"/>
                <a:gd name="T75" fmla="*/ 1532 h 224"/>
                <a:gd name="T76" fmla="*/ 1603 w 477"/>
                <a:gd name="T77" fmla="*/ 1395 h 224"/>
                <a:gd name="T78" fmla="*/ 1603 w 477"/>
                <a:gd name="T79" fmla="*/ 1292 h 224"/>
                <a:gd name="T80" fmla="*/ 1377 w 477"/>
                <a:gd name="T81" fmla="*/ 1093 h 224"/>
                <a:gd name="T82" fmla="*/ 941 w 477"/>
                <a:gd name="T83" fmla="*/ 1008 h 224"/>
                <a:gd name="T84" fmla="*/ 808 w 477"/>
                <a:gd name="T85" fmla="*/ 924 h 224"/>
                <a:gd name="T86" fmla="*/ 394 w 477"/>
                <a:gd name="T87" fmla="*/ 902 h 224"/>
                <a:gd name="T88" fmla="*/ 163 w 477"/>
                <a:gd name="T89" fmla="*/ 854 h 224"/>
                <a:gd name="T90" fmla="*/ 0 w 477"/>
                <a:gd name="T91" fmla="*/ 745 h 224"/>
                <a:gd name="T92" fmla="*/ 671 w 477"/>
                <a:gd name="T93" fmla="*/ 599 h 224"/>
                <a:gd name="T94" fmla="*/ 923 w 477"/>
                <a:gd name="T95" fmla="*/ 476 h 224"/>
                <a:gd name="T96" fmla="*/ 1205 w 477"/>
                <a:gd name="T97" fmla="*/ 377 h 224"/>
                <a:gd name="T98" fmla="*/ 1832 w 477"/>
                <a:gd name="T99" fmla="*/ 412 h 224"/>
                <a:gd name="T100" fmla="*/ 2391 w 477"/>
                <a:gd name="T101" fmla="*/ 476 h 224"/>
                <a:gd name="T102" fmla="*/ 3304 w 477"/>
                <a:gd name="T103" fmla="*/ 487 h 224"/>
                <a:gd name="T104" fmla="*/ 3928 w 477"/>
                <a:gd name="T105" fmla="*/ 377 h 224"/>
                <a:gd name="T106" fmla="*/ 3653 w 477"/>
                <a:gd name="T107" fmla="*/ 165 h 224"/>
                <a:gd name="T108" fmla="*/ 3928 w 477"/>
                <a:gd name="T109" fmla="*/ 63 h 2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7"/>
                <a:gd name="T166" fmla="*/ 0 h 224"/>
                <a:gd name="T167" fmla="*/ 477 w 477"/>
                <a:gd name="T168" fmla="*/ 224 h 2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7" h="224">
                  <a:moveTo>
                    <a:pt x="140" y="6"/>
                  </a:moveTo>
                  <a:lnTo>
                    <a:pt x="140" y="0"/>
                  </a:lnTo>
                  <a:lnTo>
                    <a:pt x="184" y="11"/>
                  </a:lnTo>
                  <a:lnTo>
                    <a:pt x="206" y="35"/>
                  </a:lnTo>
                  <a:lnTo>
                    <a:pt x="220" y="35"/>
                  </a:lnTo>
                  <a:lnTo>
                    <a:pt x="245" y="26"/>
                  </a:lnTo>
                  <a:lnTo>
                    <a:pt x="257" y="29"/>
                  </a:lnTo>
                  <a:lnTo>
                    <a:pt x="282" y="38"/>
                  </a:lnTo>
                  <a:lnTo>
                    <a:pt x="286" y="44"/>
                  </a:lnTo>
                  <a:lnTo>
                    <a:pt x="296" y="49"/>
                  </a:lnTo>
                  <a:lnTo>
                    <a:pt x="306" y="49"/>
                  </a:lnTo>
                  <a:lnTo>
                    <a:pt x="327" y="49"/>
                  </a:lnTo>
                  <a:lnTo>
                    <a:pt x="357" y="38"/>
                  </a:lnTo>
                  <a:lnTo>
                    <a:pt x="366" y="17"/>
                  </a:lnTo>
                  <a:lnTo>
                    <a:pt x="393" y="26"/>
                  </a:lnTo>
                  <a:lnTo>
                    <a:pt x="409" y="26"/>
                  </a:lnTo>
                  <a:lnTo>
                    <a:pt x="407" y="35"/>
                  </a:lnTo>
                  <a:lnTo>
                    <a:pt x="407" y="58"/>
                  </a:lnTo>
                  <a:lnTo>
                    <a:pt x="407" y="64"/>
                  </a:lnTo>
                  <a:lnTo>
                    <a:pt x="403" y="67"/>
                  </a:lnTo>
                  <a:lnTo>
                    <a:pt x="412" y="76"/>
                  </a:lnTo>
                  <a:lnTo>
                    <a:pt x="416" y="73"/>
                  </a:lnTo>
                  <a:lnTo>
                    <a:pt x="425" y="73"/>
                  </a:lnTo>
                  <a:lnTo>
                    <a:pt x="430" y="76"/>
                  </a:lnTo>
                  <a:lnTo>
                    <a:pt x="436" y="67"/>
                  </a:lnTo>
                  <a:lnTo>
                    <a:pt x="444" y="64"/>
                  </a:lnTo>
                  <a:lnTo>
                    <a:pt x="453" y="69"/>
                  </a:lnTo>
                  <a:lnTo>
                    <a:pt x="464" y="78"/>
                  </a:lnTo>
                  <a:lnTo>
                    <a:pt x="470" y="83"/>
                  </a:lnTo>
                  <a:lnTo>
                    <a:pt x="477" y="93"/>
                  </a:lnTo>
                  <a:lnTo>
                    <a:pt x="473" y="96"/>
                  </a:lnTo>
                  <a:lnTo>
                    <a:pt x="463" y="93"/>
                  </a:lnTo>
                  <a:lnTo>
                    <a:pt x="450" y="96"/>
                  </a:lnTo>
                  <a:lnTo>
                    <a:pt x="444" y="105"/>
                  </a:lnTo>
                  <a:lnTo>
                    <a:pt x="441" y="105"/>
                  </a:lnTo>
                  <a:lnTo>
                    <a:pt x="441" y="110"/>
                  </a:lnTo>
                  <a:lnTo>
                    <a:pt x="439" y="110"/>
                  </a:lnTo>
                  <a:lnTo>
                    <a:pt x="436" y="107"/>
                  </a:lnTo>
                  <a:lnTo>
                    <a:pt x="432" y="107"/>
                  </a:lnTo>
                  <a:lnTo>
                    <a:pt x="427" y="114"/>
                  </a:lnTo>
                  <a:lnTo>
                    <a:pt x="427" y="119"/>
                  </a:lnTo>
                  <a:lnTo>
                    <a:pt x="416" y="130"/>
                  </a:lnTo>
                  <a:lnTo>
                    <a:pt x="407" y="130"/>
                  </a:lnTo>
                  <a:lnTo>
                    <a:pt x="403" y="143"/>
                  </a:lnTo>
                  <a:lnTo>
                    <a:pt x="402" y="145"/>
                  </a:lnTo>
                  <a:lnTo>
                    <a:pt x="389" y="145"/>
                  </a:lnTo>
                  <a:lnTo>
                    <a:pt x="379" y="145"/>
                  </a:lnTo>
                  <a:lnTo>
                    <a:pt x="372" y="143"/>
                  </a:lnTo>
                  <a:lnTo>
                    <a:pt x="370" y="148"/>
                  </a:lnTo>
                  <a:lnTo>
                    <a:pt x="370" y="157"/>
                  </a:lnTo>
                  <a:lnTo>
                    <a:pt x="375" y="163"/>
                  </a:lnTo>
                  <a:lnTo>
                    <a:pt x="375" y="176"/>
                  </a:lnTo>
                  <a:lnTo>
                    <a:pt x="366" y="181"/>
                  </a:lnTo>
                  <a:lnTo>
                    <a:pt x="364" y="192"/>
                  </a:lnTo>
                  <a:lnTo>
                    <a:pt x="357" y="197"/>
                  </a:lnTo>
                  <a:lnTo>
                    <a:pt x="352" y="204"/>
                  </a:lnTo>
                  <a:lnTo>
                    <a:pt x="309" y="210"/>
                  </a:lnTo>
                  <a:lnTo>
                    <a:pt x="291" y="224"/>
                  </a:lnTo>
                  <a:lnTo>
                    <a:pt x="282" y="224"/>
                  </a:lnTo>
                  <a:lnTo>
                    <a:pt x="277" y="221"/>
                  </a:lnTo>
                  <a:lnTo>
                    <a:pt x="268" y="221"/>
                  </a:lnTo>
                  <a:lnTo>
                    <a:pt x="240" y="214"/>
                  </a:lnTo>
                  <a:lnTo>
                    <a:pt x="234" y="206"/>
                  </a:lnTo>
                  <a:lnTo>
                    <a:pt x="211" y="206"/>
                  </a:lnTo>
                  <a:lnTo>
                    <a:pt x="206" y="210"/>
                  </a:lnTo>
                  <a:lnTo>
                    <a:pt x="177" y="210"/>
                  </a:lnTo>
                  <a:lnTo>
                    <a:pt x="174" y="214"/>
                  </a:lnTo>
                  <a:lnTo>
                    <a:pt x="159" y="214"/>
                  </a:lnTo>
                  <a:lnTo>
                    <a:pt x="151" y="204"/>
                  </a:lnTo>
                  <a:lnTo>
                    <a:pt x="141" y="186"/>
                  </a:lnTo>
                  <a:lnTo>
                    <a:pt x="136" y="181"/>
                  </a:lnTo>
                  <a:lnTo>
                    <a:pt x="132" y="181"/>
                  </a:lnTo>
                  <a:lnTo>
                    <a:pt x="118" y="176"/>
                  </a:lnTo>
                  <a:lnTo>
                    <a:pt x="104" y="166"/>
                  </a:lnTo>
                  <a:lnTo>
                    <a:pt x="95" y="166"/>
                  </a:lnTo>
                  <a:lnTo>
                    <a:pt x="75" y="163"/>
                  </a:lnTo>
                  <a:lnTo>
                    <a:pt x="61" y="157"/>
                  </a:lnTo>
                  <a:lnTo>
                    <a:pt x="58" y="148"/>
                  </a:lnTo>
                  <a:lnTo>
                    <a:pt x="61" y="145"/>
                  </a:lnTo>
                  <a:lnTo>
                    <a:pt x="58" y="138"/>
                  </a:lnTo>
                  <a:lnTo>
                    <a:pt x="58" y="129"/>
                  </a:lnTo>
                  <a:lnTo>
                    <a:pt x="49" y="116"/>
                  </a:lnTo>
                  <a:lnTo>
                    <a:pt x="38" y="105"/>
                  </a:lnTo>
                  <a:lnTo>
                    <a:pt x="34" y="107"/>
                  </a:lnTo>
                  <a:lnTo>
                    <a:pt x="33" y="102"/>
                  </a:lnTo>
                  <a:lnTo>
                    <a:pt x="29" y="99"/>
                  </a:lnTo>
                  <a:lnTo>
                    <a:pt x="24" y="107"/>
                  </a:lnTo>
                  <a:lnTo>
                    <a:pt x="14" y="96"/>
                  </a:lnTo>
                  <a:lnTo>
                    <a:pt x="9" y="93"/>
                  </a:lnTo>
                  <a:lnTo>
                    <a:pt x="6" y="91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4" y="73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33" y="49"/>
                  </a:lnTo>
                  <a:lnTo>
                    <a:pt x="34" y="45"/>
                  </a:lnTo>
                  <a:lnTo>
                    <a:pt x="43" y="40"/>
                  </a:lnTo>
                  <a:lnTo>
                    <a:pt x="61" y="38"/>
                  </a:lnTo>
                  <a:lnTo>
                    <a:pt x="66" y="44"/>
                  </a:lnTo>
                  <a:lnTo>
                    <a:pt x="84" y="40"/>
                  </a:lnTo>
                  <a:lnTo>
                    <a:pt x="86" y="49"/>
                  </a:lnTo>
                  <a:lnTo>
                    <a:pt x="99" y="52"/>
                  </a:lnTo>
                  <a:lnTo>
                    <a:pt x="118" y="52"/>
                  </a:lnTo>
                  <a:lnTo>
                    <a:pt x="145" y="49"/>
                  </a:lnTo>
                  <a:lnTo>
                    <a:pt x="140" y="40"/>
                  </a:lnTo>
                  <a:lnTo>
                    <a:pt x="136" y="31"/>
                  </a:lnTo>
                  <a:lnTo>
                    <a:pt x="131" y="17"/>
                  </a:lnTo>
                  <a:lnTo>
                    <a:pt x="132" y="15"/>
                  </a:lnTo>
                  <a:lnTo>
                    <a:pt x="140" y="6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76" name="Freeform 2045"/>
            <p:cNvSpPr>
              <a:spLocks/>
            </p:cNvSpPr>
            <p:nvPr/>
          </p:nvSpPr>
          <p:spPr bwMode="auto">
            <a:xfrm>
              <a:off x="4025" y="2257"/>
              <a:ext cx="146" cy="78"/>
            </a:xfrm>
            <a:custGeom>
              <a:avLst/>
              <a:gdLst>
                <a:gd name="T0" fmla="*/ 427 w 127"/>
                <a:gd name="T1" fmla="*/ 0 h 71"/>
                <a:gd name="T2" fmla="*/ 690 w 127"/>
                <a:gd name="T3" fmla="*/ 4 h 71"/>
                <a:gd name="T4" fmla="*/ 1503 w 127"/>
                <a:gd name="T5" fmla="*/ 145 h 71"/>
                <a:gd name="T6" fmla="*/ 1718 w 127"/>
                <a:gd name="T7" fmla="*/ 255 h 71"/>
                <a:gd name="T8" fmla="*/ 1786 w 127"/>
                <a:gd name="T9" fmla="*/ 232 h 71"/>
                <a:gd name="T10" fmla="*/ 1987 w 127"/>
                <a:gd name="T11" fmla="*/ 232 h 71"/>
                <a:gd name="T12" fmla="*/ 2104 w 127"/>
                <a:gd name="T13" fmla="*/ 314 h 71"/>
                <a:gd name="T14" fmla="*/ 2397 w 127"/>
                <a:gd name="T15" fmla="*/ 345 h 71"/>
                <a:gd name="T16" fmla="*/ 2610 w 127"/>
                <a:gd name="T17" fmla="*/ 314 h 71"/>
                <a:gd name="T18" fmla="*/ 2610 w 127"/>
                <a:gd name="T19" fmla="*/ 408 h 71"/>
                <a:gd name="T20" fmla="*/ 2756 w 127"/>
                <a:gd name="T21" fmla="*/ 408 h 71"/>
                <a:gd name="T22" fmla="*/ 3197 w 127"/>
                <a:gd name="T23" fmla="*/ 457 h 71"/>
                <a:gd name="T24" fmla="*/ 3348 w 127"/>
                <a:gd name="T25" fmla="*/ 448 h 71"/>
                <a:gd name="T26" fmla="*/ 3616 w 127"/>
                <a:gd name="T27" fmla="*/ 457 h 71"/>
                <a:gd name="T28" fmla="*/ 4145 w 127"/>
                <a:gd name="T29" fmla="*/ 457 h 71"/>
                <a:gd name="T30" fmla="*/ 4122 w 127"/>
                <a:gd name="T31" fmla="*/ 551 h 71"/>
                <a:gd name="T32" fmla="*/ 4145 w 127"/>
                <a:gd name="T33" fmla="*/ 737 h 71"/>
                <a:gd name="T34" fmla="*/ 3675 w 127"/>
                <a:gd name="T35" fmla="*/ 737 h 71"/>
                <a:gd name="T36" fmla="*/ 3675 w 127"/>
                <a:gd name="T37" fmla="*/ 713 h 71"/>
                <a:gd name="T38" fmla="*/ 3478 w 127"/>
                <a:gd name="T39" fmla="*/ 713 h 71"/>
                <a:gd name="T40" fmla="*/ 3197 w 127"/>
                <a:gd name="T41" fmla="*/ 713 h 71"/>
                <a:gd name="T42" fmla="*/ 3168 w 127"/>
                <a:gd name="T43" fmla="*/ 713 h 71"/>
                <a:gd name="T44" fmla="*/ 2912 w 127"/>
                <a:gd name="T45" fmla="*/ 653 h 71"/>
                <a:gd name="T46" fmla="*/ 2756 w 127"/>
                <a:gd name="T47" fmla="*/ 671 h 71"/>
                <a:gd name="T48" fmla="*/ 2452 w 127"/>
                <a:gd name="T49" fmla="*/ 646 h 71"/>
                <a:gd name="T50" fmla="*/ 2397 w 127"/>
                <a:gd name="T51" fmla="*/ 594 h 71"/>
                <a:gd name="T52" fmla="*/ 1918 w 127"/>
                <a:gd name="T53" fmla="*/ 551 h 71"/>
                <a:gd name="T54" fmla="*/ 1328 w 127"/>
                <a:gd name="T55" fmla="*/ 493 h 71"/>
                <a:gd name="T56" fmla="*/ 984 w 127"/>
                <a:gd name="T57" fmla="*/ 457 h 71"/>
                <a:gd name="T58" fmla="*/ 600 w 127"/>
                <a:gd name="T59" fmla="*/ 408 h 71"/>
                <a:gd name="T60" fmla="*/ 212 w 127"/>
                <a:gd name="T61" fmla="*/ 345 h 71"/>
                <a:gd name="T62" fmla="*/ 0 w 127"/>
                <a:gd name="T63" fmla="*/ 286 h 71"/>
                <a:gd name="T64" fmla="*/ 212 w 127"/>
                <a:gd name="T65" fmla="*/ 255 h 71"/>
                <a:gd name="T66" fmla="*/ 139 w 127"/>
                <a:gd name="T67" fmla="*/ 192 h 71"/>
                <a:gd name="T68" fmla="*/ 212 w 127"/>
                <a:gd name="T69" fmla="*/ 132 h 71"/>
                <a:gd name="T70" fmla="*/ 427 w 127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7"/>
                <a:gd name="T109" fmla="*/ 0 h 71"/>
                <a:gd name="T110" fmla="*/ 127 w 127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7" h="71">
                  <a:moveTo>
                    <a:pt x="13" y="0"/>
                  </a:moveTo>
                  <a:lnTo>
                    <a:pt x="21" y="4"/>
                  </a:lnTo>
                  <a:lnTo>
                    <a:pt x="46" y="14"/>
                  </a:lnTo>
                  <a:lnTo>
                    <a:pt x="52" y="24"/>
                  </a:lnTo>
                  <a:lnTo>
                    <a:pt x="55" y="22"/>
                  </a:lnTo>
                  <a:lnTo>
                    <a:pt x="61" y="22"/>
                  </a:lnTo>
                  <a:lnTo>
                    <a:pt x="64" y="30"/>
                  </a:lnTo>
                  <a:lnTo>
                    <a:pt x="73" y="33"/>
                  </a:lnTo>
                  <a:lnTo>
                    <a:pt x="79" y="30"/>
                  </a:lnTo>
                  <a:lnTo>
                    <a:pt x="79" y="38"/>
                  </a:lnTo>
                  <a:lnTo>
                    <a:pt x="84" y="38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11" y="44"/>
                  </a:lnTo>
                  <a:lnTo>
                    <a:pt x="127" y="44"/>
                  </a:lnTo>
                  <a:lnTo>
                    <a:pt x="125" y="53"/>
                  </a:lnTo>
                  <a:lnTo>
                    <a:pt x="127" y="71"/>
                  </a:lnTo>
                  <a:lnTo>
                    <a:pt x="113" y="71"/>
                  </a:lnTo>
                  <a:lnTo>
                    <a:pt x="113" y="67"/>
                  </a:lnTo>
                  <a:lnTo>
                    <a:pt x="107" y="67"/>
                  </a:lnTo>
                  <a:lnTo>
                    <a:pt x="98" y="67"/>
                  </a:lnTo>
                  <a:lnTo>
                    <a:pt x="97" y="67"/>
                  </a:lnTo>
                  <a:lnTo>
                    <a:pt x="89" y="62"/>
                  </a:lnTo>
                  <a:lnTo>
                    <a:pt x="84" y="65"/>
                  </a:lnTo>
                  <a:lnTo>
                    <a:pt x="75" y="60"/>
                  </a:lnTo>
                  <a:lnTo>
                    <a:pt x="73" y="56"/>
                  </a:lnTo>
                  <a:lnTo>
                    <a:pt x="59" y="53"/>
                  </a:lnTo>
                  <a:lnTo>
                    <a:pt x="41" y="47"/>
                  </a:lnTo>
                  <a:lnTo>
                    <a:pt x="30" y="44"/>
                  </a:lnTo>
                  <a:lnTo>
                    <a:pt x="18" y="38"/>
                  </a:lnTo>
                  <a:lnTo>
                    <a:pt x="7" y="33"/>
                  </a:lnTo>
                  <a:lnTo>
                    <a:pt x="0" y="27"/>
                  </a:lnTo>
                  <a:lnTo>
                    <a:pt x="7" y="24"/>
                  </a:lnTo>
                  <a:lnTo>
                    <a:pt x="4" y="18"/>
                  </a:lnTo>
                  <a:lnTo>
                    <a:pt x="7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77" name="Freeform 2046"/>
            <p:cNvSpPr>
              <a:spLocks/>
            </p:cNvSpPr>
            <p:nvPr/>
          </p:nvSpPr>
          <p:spPr bwMode="auto">
            <a:xfrm>
              <a:off x="3559" y="2365"/>
              <a:ext cx="128" cy="152"/>
            </a:xfrm>
            <a:custGeom>
              <a:avLst/>
              <a:gdLst>
                <a:gd name="T0" fmla="*/ 1309 w 112"/>
                <a:gd name="T1" fmla="*/ 400 h 139"/>
                <a:gd name="T2" fmla="*/ 1309 w 112"/>
                <a:gd name="T3" fmla="*/ 284 h 139"/>
                <a:gd name="T4" fmla="*/ 1351 w 112"/>
                <a:gd name="T5" fmla="*/ 234 h 139"/>
                <a:gd name="T6" fmla="*/ 1351 w 112"/>
                <a:gd name="T7" fmla="*/ 182 h 139"/>
                <a:gd name="T8" fmla="*/ 1544 w 112"/>
                <a:gd name="T9" fmla="*/ 182 h 139"/>
                <a:gd name="T10" fmla="*/ 1606 w 112"/>
                <a:gd name="T11" fmla="*/ 182 h 139"/>
                <a:gd name="T12" fmla="*/ 1544 w 112"/>
                <a:gd name="T13" fmla="*/ 125 h 139"/>
                <a:gd name="T14" fmla="*/ 1419 w 112"/>
                <a:gd name="T15" fmla="*/ 125 h 139"/>
                <a:gd name="T16" fmla="*/ 1351 w 112"/>
                <a:gd name="T17" fmla="*/ 2 h 139"/>
                <a:gd name="T18" fmla="*/ 1419 w 112"/>
                <a:gd name="T19" fmla="*/ 0 h 139"/>
                <a:gd name="T20" fmla="*/ 1544 w 112"/>
                <a:gd name="T21" fmla="*/ 0 h 139"/>
                <a:gd name="T22" fmla="*/ 1835 w 112"/>
                <a:gd name="T23" fmla="*/ 150 h 139"/>
                <a:gd name="T24" fmla="*/ 2397 w 112"/>
                <a:gd name="T25" fmla="*/ 214 h 139"/>
                <a:gd name="T26" fmla="*/ 2634 w 112"/>
                <a:gd name="T27" fmla="*/ 234 h 139"/>
                <a:gd name="T28" fmla="*/ 3010 w 112"/>
                <a:gd name="T29" fmla="*/ 372 h 139"/>
                <a:gd name="T30" fmla="*/ 3163 w 112"/>
                <a:gd name="T31" fmla="*/ 400 h 139"/>
                <a:gd name="T32" fmla="*/ 3010 w 112"/>
                <a:gd name="T33" fmla="*/ 572 h 139"/>
                <a:gd name="T34" fmla="*/ 2634 w 112"/>
                <a:gd name="T35" fmla="*/ 724 h 139"/>
                <a:gd name="T36" fmla="*/ 2584 w 112"/>
                <a:gd name="T37" fmla="*/ 724 h 139"/>
                <a:gd name="T38" fmla="*/ 2533 w 112"/>
                <a:gd name="T39" fmla="*/ 708 h 139"/>
                <a:gd name="T40" fmla="*/ 2397 w 112"/>
                <a:gd name="T41" fmla="*/ 764 h 139"/>
                <a:gd name="T42" fmla="*/ 2351 w 112"/>
                <a:gd name="T43" fmla="*/ 855 h 139"/>
                <a:gd name="T44" fmla="*/ 2397 w 112"/>
                <a:gd name="T45" fmla="*/ 935 h 139"/>
                <a:gd name="T46" fmla="*/ 2010 w 112"/>
                <a:gd name="T47" fmla="*/ 977 h 139"/>
                <a:gd name="T48" fmla="*/ 1835 w 112"/>
                <a:gd name="T49" fmla="*/ 1022 h 139"/>
                <a:gd name="T50" fmla="*/ 1835 w 112"/>
                <a:gd name="T51" fmla="*/ 1074 h 139"/>
                <a:gd name="T52" fmla="*/ 1759 w 112"/>
                <a:gd name="T53" fmla="*/ 1107 h 139"/>
                <a:gd name="T54" fmla="*/ 1351 w 112"/>
                <a:gd name="T55" fmla="*/ 1121 h 139"/>
                <a:gd name="T56" fmla="*/ 1351 w 112"/>
                <a:gd name="T57" fmla="*/ 1211 h 139"/>
                <a:gd name="T58" fmla="*/ 1309 w 112"/>
                <a:gd name="T59" fmla="*/ 1239 h 139"/>
                <a:gd name="T60" fmla="*/ 1145 w 112"/>
                <a:gd name="T61" fmla="*/ 1239 h 139"/>
                <a:gd name="T62" fmla="*/ 707 w 112"/>
                <a:gd name="T63" fmla="*/ 1277 h 139"/>
                <a:gd name="T64" fmla="*/ 474 w 112"/>
                <a:gd name="T65" fmla="*/ 1303 h 139"/>
                <a:gd name="T66" fmla="*/ 0 w 112"/>
                <a:gd name="T67" fmla="*/ 935 h 139"/>
                <a:gd name="T68" fmla="*/ 1309 w 112"/>
                <a:gd name="T69" fmla="*/ 764 h 139"/>
                <a:gd name="T70" fmla="*/ 1419 w 112"/>
                <a:gd name="T71" fmla="*/ 487 h 139"/>
                <a:gd name="T72" fmla="*/ 1309 w 112"/>
                <a:gd name="T73" fmla="*/ 400 h 1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39"/>
                <a:gd name="T113" fmla="*/ 112 w 112"/>
                <a:gd name="T114" fmla="*/ 139 h 1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39">
                  <a:moveTo>
                    <a:pt x="46" y="43"/>
                  </a:moveTo>
                  <a:lnTo>
                    <a:pt x="46" y="31"/>
                  </a:lnTo>
                  <a:lnTo>
                    <a:pt x="48" y="25"/>
                  </a:lnTo>
                  <a:lnTo>
                    <a:pt x="48" y="20"/>
                  </a:lnTo>
                  <a:lnTo>
                    <a:pt x="55" y="20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1" y="14"/>
                  </a:lnTo>
                  <a:lnTo>
                    <a:pt x="48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5" y="16"/>
                  </a:lnTo>
                  <a:lnTo>
                    <a:pt x="85" y="23"/>
                  </a:lnTo>
                  <a:lnTo>
                    <a:pt x="94" y="25"/>
                  </a:lnTo>
                  <a:lnTo>
                    <a:pt x="107" y="40"/>
                  </a:lnTo>
                  <a:lnTo>
                    <a:pt x="112" y="43"/>
                  </a:lnTo>
                  <a:lnTo>
                    <a:pt x="107" y="61"/>
                  </a:lnTo>
                  <a:lnTo>
                    <a:pt x="94" y="78"/>
                  </a:lnTo>
                  <a:lnTo>
                    <a:pt x="92" y="78"/>
                  </a:lnTo>
                  <a:lnTo>
                    <a:pt x="89" y="76"/>
                  </a:lnTo>
                  <a:lnTo>
                    <a:pt x="85" y="82"/>
                  </a:lnTo>
                  <a:lnTo>
                    <a:pt x="83" y="92"/>
                  </a:lnTo>
                  <a:lnTo>
                    <a:pt x="85" y="101"/>
                  </a:lnTo>
                  <a:lnTo>
                    <a:pt x="71" y="104"/>
                  </a:lnTo>
                  <a:lnTo>
                    <a:pt x="65" y="110"/>
                  </a:lnTo>
                  <a:lnTo>
                    <a:pt x="65" y="115"/>
                  </a:lnTo>
                  <a:lnTo>
                    <a:pt x="62" y="119"/>
                  </a:lnTo>
                  <a:lnTo>
                    <a:pt x="48" y="121"/>
                  </a:lnTo>
                  <a:lnTo>
                    <a:pt x="48" y="130"/>
                  </a:lnTo>
                  <a:lnTo>
                    <a:pt x="46" y="133"/>
                  </a:lnTo>
                  <a:lnTo>
                    <a:pt x="40" y="133"/>
                  </a:lnTo>
                  <a:lnTo>
                    <a:pt x="25" y="137"/>
                  </a:lnTo>
                  <a:lnTo>
                    <a:pt x="17" y="139"/>
                  </a:lnTo>
                  <a:lnTo>
                    <a:pt x="0" y="101"/>
                  </a:lnTo>
                  <a:lnTo>
                    <a:pt x="46" y="82"/>
                  </a:lnTo>
                  <a:lnTo>
                    <a:pt x="51" y="52"/>
                  </a:lnTo>
                  <a:lnTo>
                    <a:pt x="46" y="43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78" name="Freeform 2047"/>
            <p:cNvSpPr>
              <a:spLocks/>
            </p:cNvSpPr>
            <p:nvPr/>
          </p:nvSpPr>
          <p:spPr bwMode="auto">
            <a:xfrm>
              <a:off x="3700" y="2127"/>
              <a:ext cx="271" cy="262"/>
            </a:xfrm>
            <a:custGeom>
              <a:avLst/>
              <a:gdLst>
                <a:gd name="T0" fmla="*/ 5542 w 237"/>
                <a:gd name="T1" fmla="*/ 0 h 240"/>
                <a:gd name="T2" fmla="*/ 6386 w 237"/>
                <a:gd name="T3" fmla="*/ 165 h 240"/>
                <a:gd name="T4" fmla="*/ 6681 w 237"/>
                <a:gd name="T5" fmla="*/ 297 h 240"/>
                <a:gd name="T6" fmla="*/ 5936 w 237"/>
                <a:gd name="T7" fmla="*/ 421 h 240"/>
                <a:gd name="T8" fmla="*/ 5293 w 237"/>
                <a:gd name="T9" fmla="*/ 386 h 240"/>
                <a:gd name="T10" fmla="*/ 5359 w 237"/>
                <a:gd name="T11" fmla="*/ 523 h 240"/>
                <a:gd name="T12" fmla="*/ 5542 w 237"/>
                <a:gd name="T13" fmla="*/ 681 h 240"/>
                <a:gd name="T14" fmla="*/ 5936 w 237"/>
                <a:gd name="T15" fmla="*/ 758 h 240"/>
                <a:gd name="T16" fmla="*/ 5781 w 237"/>
                <a:gd name="T17" fmla="*/ 834 h 240"/>
                <a:gd name="T18" fmla="*/ 5781 w 237"/>
                <a:gd name="T19" fmla="*/ 966 h 240"/>
                <a:gd name="T20" fmla="*/ 5426 w 237"/>
                <a:gd name="T21" fmla="*/ 1116 h 240"/>
                <a:gd name="T22" fmla="*/ 5293 w 237"/>
                <a:gd name="T23" fmla="*/ 1258 h 240"/>
                <a:gd name="T24" fmla="*/ 4894 w 237"/>
                <a:gd name="T25" fmla="*/ 1401 h 240"/>
                <a:gd name="T26" fmla="*/ 4745 w 237"/>
                <a:gd name="T27" fmla="*/ 1458 h 240"/>
                <a:gd name="T28" fmla="*/ 4110 w 237"/>
                <a:gd name="T29" fmla="*/ 1458 h 240"/>
                <a:gd name="T30" fmla="*/ 3970 w 237"/>
                <a:gd name="T31" fmla="*/ 1520 h 240"/>
                <a:gd name="T32" fmla="*/ 4102 w 237"/>
                <a:gd name="T33" fmla="*/ 1659 h 240"/>
                <a:gd name="T34" fmla="*/ 4217 w 237"/>
                <a:gd name="T35" fmla="*/ 1822 h 240"/>
                <a:gd name="T36" fmla="*/ 4513 w 237"/>
                <a:gd name="T37" fmla="*/ 2043 h 240"/>
                <a:gd name="T38" fmla="*/ 4287 w 237"/>
                <a:gd name="T39" fmla="*/ 2043 h 240"/>
                <a:gd name="T40" fmla="*/ 3970 w 237"/>
                <a:gd name="T41" fmla="*/ 2070 h 240"/>
                <a:gd name="T42" fmla="*/ 3540 w 237"/>
                <a:gd name="T43" fmla="*/ 2082 h 240"/>
                <a:gd name="T44" fmla="*/ 3401 w 237"/>
                <a:gd name="T45" fmla="*/ 2124 h 240"/>
                <a:gd name="T46" fmla="*/ 2868 w 237"/>
                <a:gd name="T47" fmla="*/ 2082 h 240"/>
                <a:gd name="T48" fmla="*/ 2749 w 237"/>
                <a:gd name="T49" fmla="*/ 1967 h 240"/>
                <a:gd name="T50" fmla="*/ 2466 w 237"/>
                <a:gd name="T51" fmla="*/ 1871 h 240"/>
                <a:gd name="T52" fmla="*/ 2135 w 237"/>
                <a:gd name="T53" fmla="*/ 1871 h 240"/>
                <a:gd name="T54" fmla="*/ 1677 w 237"/>
                <a:gd name="T55" fmla="*/ 1946 h 240"/>
                <a:gd name="T56" fmla="*/ 1331 w 237"/>
                <a:gd name="T57" fmla="*/ 1871 h 240"/>
                <a:gd name="T58" fmla="*/ 638 w 237"/>
                <a:gd name="T59" fmla="*/ 1907 h 240"/>
                <a:gd name="T60" fmla="*/ 398 w 237"/>
                <a:gd name="T61" fmla="*/ 1865 h 240"/>
                <a:gd name="T62" fmla="*/ 638 w 237"/>
                <a:gd name="T63" fmla="*/ 1747 h 240"/>
                <a:gd name="T64" fmla="*/ 1018 w 237"/>
                <a:gd name="T65" fmla="*/ 1706 h 240"/>
                <a:gd name="T66" fmla="*/ 1045 w 237"/>
                <a:gd name="T67" fmla="*/ 1659 h 240"/>
                <a:gd name="T68" fmla="*/ 914 w 237"/>
                <a:gd name="T69" fmla="*/ 1600 h 240"/>
                <a:gd name="T70" fmla="*/ 595 w 237"/>
                <a:gd name="T71" fmla="*/ 1401 h 240"/>
                <a:gd name="T72" fmla="*/ 0 w 237"/>
                <a:gd name="T73" fmla="*/ 1231 h 240"/>
                <a:gd name="T74" fmla="*/ 914 w 237"/>
                <a:gd name="T75" fmla="*/ 1275 h 240"/>
                <a:gd name="T76" fmla="*/ 1331 w 237"/>
                <a:gd name="T77" fmla="*/ 1258 h 240"/>
                <a:gd name="T78" fmla="*/ 2242 w 237"/>
                <a:gd name="T79" fmla="*/ 1175 h 240"/>
                <a:gd name="T80" fmla="*/ 2335 w 237"/>
                <a:gd name="T81" fmla="*/ 980 h 240"/>
                <a:gd name="T82" fmla="*/ 2466 w 237"/>
                <a:gd name="T83" fmla="*/ 966 h 240"/>
                <a:gd name="T84" fmla="*/ 2791 w 237"/>
                <a:gd name="T85" fmla="*/ 910 h 240"/>
                <a:gd name="T86" fmla="*/ 3053 w 237"/>
                <a:gd name="T87" fmla="*/ 910 h 240"/>
                <a:gd name="T88" fmla="*/ 3334 w 237"/>
                <a:gd name="T89" fmla="*/ 946 h 240"/>
                <a:gd name="T90" fmla="*/ 3401 w 237"/>
                <a:gd name="T91" fmla="*/ 811 h 240"/>
                <a:gd name="T92" fmla="*/ 3457 w 237"/>
                <a:gd name="T93" fmla="*/ 681 h 240"/>
                <a:gd name="T94" fmla="*/ 3649 w 237"/>
                <a:gd name="T95" fmla="*/ 583 h 240"/>
                <a:gd name="T96" fmla="*/ 3707 w 237"/>
                <a:gd name="T97" fmla="*/ 523 h 240"/>
                <a:gd name="T98" fmla="*/ 3970 w 237"/>
                <a:gd name="T99" fmla="*/ 439 h 240"/>
                <a:gd name="T100" fmla="*/ 4110 w 237"/>
                <a:gd name="T101" fmla="*/ 297 h 240"/>
                <a:gd name="T102" fmla="*/ 4110 w 237"/>
                <a:gd name="T103" fmla="*/ 90 h 240"/>
                <a:gd name="T104" fmla="*/ 4629 w 237"/>
                <a:gd name="T105" fmla="*/ 4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7"/>
                <a:gd name="T160" fmla="*/ 0 h 240"/>
                <a:gd name="T161" fmla="*/ 237 w 237"/>
                <a:gd name="T162" fmla="*/ 240 h 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7" h="240">
                  <a:moveTo>
                    <a:pt x="185" y="4"/>
                  </a:moveTo>
                  <a:lnTo>
                    <a:pt x="194" y="0"/>
                  </a:lnTo>
                  <a:lnTo>
                    <a:pt x="214" y="9"/>
                  </a:lnTo>
                  <a:lnTo>
                    <a:pt x="223" y="18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23" y="42"/>
                  </a:lnTo>
                  <a:lnTo>
                    <a:pt x="208" y="47"/>
                  </a:lnTo>
                  <a:lnTo>
                    <a:pt x="200" y="43"/>
                  </a:lnTo>
                  <a:lnTo>
                    <a:pt x="185" y="43"/>
                  </a:lnTo>
                  <a:lnTo>
                    <a:pt x="180" y="49"/>
                  </a:lnTo>
                  <a:lnTo>
                    <a:pt x="187" y="58"/>
                  </a:lnTo>
                  <a:lnTo>
                    <a:pt x="187" y="72"/>
                  </a:lnTo>
                  <a:lnTo>
                    <a:pt x="194" y="76"/>
                  </a:lnTo>
                  <a:lnTo>
                    <a:pt x="196" y="82"/>
                  </a:lnTo>
                  <a:lnTo>
                    <a:pt x="208" y="85"/>
                  </a:lnTo>
                  <a:lnTo>
                    <a:pt x="208" y="91"/>
                  </a:lnTo>
                  <a:lnTo>
                    <a:pt x="203" y="94"/>
                  </a:lnTo>
                  <a:lnTo>
                    <a:pt x="196" y="99"/>
                  </a:lnTo>
                  <a:lnTo>
                    <a:pt x="203" y="108"/>
                  </a:lnTo>
                  <a:lnTo>
                    <a:pt x="196" y="114"/>
                  </a:lnTo>
                  <a:lnTo>
                    <a:pt x="190" y="125"/>
                  </a:lnTo>
                  <a:lnTo>
                    <a:pt x="185" y="132"/>
                  </a:lnTo>
                  <a:lnTo>
                    <a:pt x="185" y="141"/>
                  </a:lnTo>
                  <a:lnTo>
                    <a:pt x="171" y="149"/>
                  </a:lnTo>
                  <a:lnTo>
                    <a:pt x="171" y="157"/>
                  </a:lnTo>
                  <a:lnTo>
                    <a:pt x="168" y="161"/>
                  </a:lnTo>
                  <a:lnTo>
                    <a:pt x="166" y="163"/>
                  </a:lnTo>
                  <a:lnTo>
                    <a:pt x="148" y="170"/>
                  </a:lnTo>
                  <a:lnTo>
                    <a:pt x="144" y="163"/>
                  </a:lnTo>
                  <a:lnTo>
                    <a:pt x="143" y="166"/>
                  </a:lnTo>
                  <a:lnTo>
                    <a:pt x="139" y="170"/>
                  </a:lnTo>
                  <a:lnTo>
                    <a:pt x="130" y="184"/>
                  </a:lnTo>
                  <a:lnTo>
                    <a:pt x="143" y="186"/>
                  </a:lnTo>
                  <a:lnTo>
                    <a:pt x="143" y="203"/>
                  </a:lnTo>
                  <a:lnTo>
                    <a:pt x="148" y="204"/>
                  </a:lnTo>
                  <a:lnTo>
                    <a:pt x="157" y="224"/>
                  </a:lnTo>
                  <a:lnTo>
                    <a:pt x="157" y="228"/>
                  </a:lnTo>
                  <a:lnTo>
                    <a:pt x="153" y="231"/>
                  </a:lnTo>
                  <a:lnTo>
                    <a:pt x="150" y="228"/>
                  </a:lnTo>
                  <a:lnTo>
                    <a:pt x="144" y="231"/>
                  </a:lnTo>
                  <a:lnTo>
                    <a:pt x="139" y="231"/>
                  </a:lnTo>
                  <a:lnTo>
                    <a:pt x="124" y="231"/>
                  </a:lnTo>
                  <a:lnTo>
                    <a:pt x="124" y="233"/>
                  </a:lnTo>
                  <a:lnTo>
                    <a:pt x="119" y="233"/>
                  </a:lnTo>
                  <a:lnTo>
                    <a:pt x="119" y="237"/>
                  </a:lnTo>
                  <a:lnTo>
                    <a:pt x="116" y="240"/>
                  </a:lnTo>
                  <a:lnTo>
                    <a:pt x="101" y="233"/>
                  </a:lnTo>
                  <a:lnTo>
                    <a:pt x="98" y="224"/>
                  </a:lnTo>
                  <a:lnTo>
                    <a:pt x="96" y="219"/>
                  </a:lnTo>
                  <a:lnTo>
                    <a:pt x="89" y="219"/>
                  </a:lnTo>
                  <a:lnTo>
                    <a:pt x="87" y="209"/>
                  </a:lnTo>
                  <a:lnTo>
                    <a:pt x="82" y="208"/>
                  </a:lnTo>
                  <a:lnTo>
                    <a:pt x="75" y="209"/>
                  </a:lnTo>
                  <a:lnTo>
                    <a:pt x="59" y="213"/>
                  </a:lnTo>
                  <a:lnTo>
                    <a:pt x="59" y="217"/>
                  </a:lnTo>
                  <a:lnTo>
                    <a:pt x="51" y="213"/>
                  </a:lnTo>
                  <a:lnTo>
                    <a:pt x="46" y="209"/>
                  </a:lnTo>
                  <a:lnTo>
                    <a:pt x="35" y="213"/>
                  </a:lnTo>
                  <a:lnTo>
                    <a:pt x="23" y="213"/>
                  </a:lnTo>
                  <a:lnTo>
                    <a:pt x="14" y="217"/>
                  </a:lnTo>
                  <a:lnTo>
                    <a:pt x="14" y="208"/>
                  </a:lnTo>
                  <a:lnTo>
                    <a:pt x="18" y="195"/>
                  </a:lnTo>
                  <a:lnTo>
                    <a:pt x="23" y="195"/>
                  </a:lnTo>
                  <a:lnTo>
                    <a:pt x="30" y="190"/>
                  </a:lnTo>
                  <a:lnTo>
                    <a:pt x="35" y="190"/>
                  </a:lnTo>
                  <a:lnTo>
                    <a:pt x="35" y="186"/>
                  </a:lnTo>
                  <a:lnTo>
                    <a:pt x="37" y="186"/>
                  </a:lnTo>
                  <a:lnTo>
                    <a:pt x="37" y="179"/>
                  </a:lnTo>
                  <a:lnTo>
                    <a:pt x="32" y="179"/>
                  </a:lnTo>
                  <a:lnTo>
                    <a:pt x="30" y="166"/>
                  </a:lnTo>
                  <a:lnTo>
                    <a:pt x="21" y="157"/>
                  </a:lnTo>
                  <a:lnTo>
                    <a:pt x="12" y="155"/>
                  </a:lnTo>
                  <a:lnTo>
                    <a:pt x="0" y="138"/>
                  </a:lnTo>
                  <a:lnTo>
                    <a:pt x="21" y="143"/>
                  </a:lnTo>
                  <a:lnTo>
                    <a:pt x="32" y="143"/>
                  </a:lnTo>
                  <a:lnTo>
                    <a:pt x="41" y="143"/>
                  </a:lnTo>
                  <a:lnTo>
                    <a:pt x="46" y="141"/>
                  </a:lnTo>
                  <a:lnTo>
                    <a:pt x="60" y="138"/>
                  </a:lnTo>
                  <a:lnTo>
                    <a:pt x="79" y="132"/>
                  </a:lnTo>
                  <a:lnTo>
                    <a:pt x="79" y="114"/>
                  </a:lnTo>
                  <a:lnTo>
                    <a:pt x="82" y="110"/>
                  </a:lnTo>
                  <a:lnTo>
                    <a:pt x="83" y="108"/>
                  </a:lnTo>
                  <a:lnTo>
                    <a:pt x="87" y="108"/>
                  </a:lnTo>
                  <a:lnTo>
                    <a:pt x="96" y="108"/>
                  </a:lnTo>
                  <a:lnTo>
                    <a:pt x="98" y="103"/>
                  </a:lnTo>
                  <a:lnTo>
                    <a:pt x="101" y="99"/>
                  </a:lnTo>
                  <a:lnTo>
                    <a:pt x="107" y="103"/>
                  </a:lnTo>
                  <a:lnTo>
                    <a:pt x="110" y="103"/>
                  </a:lnTo>
                  <a:lnTo>
                    <a:pt x="116" y="105"/>
                  </a:lnTo>
                  <a:lnTo>
                    <a:pt x="121" y="99"/>
                  </a:lnTo>
                  <a:lnTo>
                    <a:pt x="119" y="91"/>
                  </a:lnTo>
                  <a:lnTo>
                    <a:pt x="121" y="85"/>
                  </a:lnTo>
                  <a:lnTo>
                    <a:pt x="121" y="76"/>
                  </a:lnTo>
                  <a:lnTo>
                    <a:pt x="130" y="71"/>
                  </a:lnTo>
                  <a:lnTo>
                    <a:pt x="128" y="65"/>
                  </a:lnTo>
                  <a:lnTo>
                    <a:pt x="124" y="58"/>
                  </a:lnTo>
                  <a:lnTo>
                    <a:pt x="130" y="58"/>
                  </a:lnTo>
                  <a:lnTo>
                    <a:pt x="143" y="58"/>
                  </a:lnTo>
                  <a:lnTo>
                    <a:pt x="139" y="49"/>
                  </a:lnTo>
                  <a:lnTo>
                    <a:pt x="143" y="43"/>
                  </a:lnTo>
                  <a:lnTo>
                    <a:pt x="144" y="33"/>
                  </a:lnTo>
                  <a:lnTo>
                    <a:pt x="143" y="18"/>
                  </a:lnTo>
                  <a:lnTo>
                    <a:pt x="144" y="11"/>
                  </a:lnTo>
                  <a:lnTo>
                    <a:pt x="153" y="6"/>
                  </a:lnTo>
                  <a:lnTo>
                    <a:pt x="162" y="4"/>
                  </a:lnTo>
                  <a:lnTo>
                    <a:pt x="185" y="4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79" name="Freeform 2048"/>
            <p:cNvSpPr>
              <a:spLocks/>
            </p:cNvSpPr>
            <p:nvPr/>
          </p:nvSpPr>
          <p:spPr bwMode="auto">
            <a:xfrm>
              <a:off x="4741" y="2480"/>
              <a:ext cx="82" cy="112"/>
            </a:xfrm>
            <a:custGeom>
              <a:avLst/>
              <a:gdLst>
                <a:gd name="T0" fmla="*/ 1859 w 72"/>
                <a:gd name="T1" fmla="*/ 845 h 103"/>
                <a:gd name="T2" fmla="*/ 1809 w 72"/>
                <a:gd name="T3" fmla="*/ 795 h 103"/>
                <a:gd name="T4" fmla="*/ 1651 w 72"/>
                <a:gd name="T5" fmla="*/ 775 h 103"/>
                <a:gd name="T6" fmla="*/ 1571 w 72"/>
                <a:gd name="T7" fmla="*/ 731 h 103"/>
                <a:gd name="T8" fmla="*/ 1450 w 72"/>
                <a:gd name="T9" fmla="*/ 686 h 103"/>
                <a:gd name="T10" fmla="*/ 1329 w 72"/>
                <a:gd name="T11" fmla="*/ 672 h 103"/>
                <a:gd name="T12" fmla="*/ 1288 w 72"/>
                <a:gd name="T13" fmla="*/ 618 h 103"/>
                <a:gd name="T14" fmla="*/ 1257 w 72"/>
                <a:gd name="T15" fmla="*/ 656 h 103"/>
                <a:gd name="T16" fmla="*/ 1329 w 72"/>
                <a:gd name="T17" fmla="*/ 731 h 103"/>
                <a:gd name="T18" fmla="*/ 1288 w 72"/>
                <a:gd name="T19" fmla="*/ 731 h 103"/>
                <a:gd name="T20" fmla="*/ 1118 w 72"/>
                <a:gd name="T21" fmla="*/ 672 h 103"/>
                <a:gd name="T22" fmla="*/ 851 w 72"/>
                <a:gd name="T23" fmla="*/ 656 h 103"/>
                <a:gd name="T24" fmla="*/ 757 w 72"/>
                <a:gd name="T25" fmla="*/ 672 h 103"/>
                <a:gd name="T26" fmla="*/ 694 w 72"/>
                <a:gd name="T27" fmla="*/ 672 h 103"/>
                <a:gd name="T28" fmla="*/ 609 w 72"/>
                <a:gd name="T29" fmla="*/ 656 h 103"/>
                <a:gd name="T30" fmla="*/ 470 w 72"/>
                <a:gd name="T31" fmla="*/ 618 h 103"/>
                <a:gd name="T32" fmla="*/ 519 w 72"/>
                <a:gd name="T33" fmla="*/ 568 h 103"/>
                <a:gd name="T34" fmla="*/ 519 w 72"/>
                <a:gd name="T35" fmla="*/ 527 h 103"/>
                <a:gd name="T36" fmla="*/ 470 w 72"/>
                <a:gd name="T37" fmla="*/ 527 h 103"/>
                <a:gd name="T38" fmla="*/ 363 w 72"/>
                <a:gd name="T39" fmla="*/ 568 h 103"/>
                <a:gd name="T40" fmla="*/ 342 w 72"/>
                <a:gd name="T41" fmla="*/ 562 h 103"/>
                <a:gd name="T42" fmla="*/ 156 w 72"/>
                <a:gd name="T43" fmla="*/ 410 h 103"/>
                <a:gd name="T44" fmla="*/ 0 w 72"/>
                <a:gd name="T45" fmla="*/ 313 h 103"/>
                <a:gd name="T46" fmla="*/ 156 w 72"/>
                <a:gd name="T47" fmla="*/ 343 h 103"/>
                <a:gd name="T48" fmla="*/ 231 w 72"/>
                <a:gd name="T49" fmla="*/ 370 h 103"/>
                <a:gd name="T50" fmla="*/ 342 w 72"/>
                <a:gd name="T51" fmla="*/ 343 h 103"/>
                <a:gd name="T52" fmla="*/ 231 w 72"/>
                <a:gd name="T53" fmla="*/ 247 h 103"/>
                <a:gd name="T54" fmla="*/ 231 w 72"/>
                <a:gd name="T55" fmla="*/ 149 h 103"/>
                <a:gd name="T56" fmla="*/ 342 w 72"/>
                <a:gd name="T57" fmla="*/ 0 h 103"/>
                <a:gd name="T58" fmla="*/ 470 w 72"/>
                <a:gd name="T59" fmla="*/ 0 h 103"/>
                <a:gd name="T60" fmla="*/ 757 w 72"/>
                <a:gd name="T61" fmla="*/ 4 h 103"/>
                <a:gd name="T62" fmla="*/ 851 w 72"/>
                <a:gd name="T63" fmla="*/ 0 h 103"/>
                <a:gd name="T64" fmla="*/ 872 w 72"/>
                <a:gd name="T65" fmla="*/ 4 h 103"/>
                <a:gd name="T66" fmla="*/ 872 w 72"/>
                <a:gd name="T67" fmla="*/ 70 h 103"/>
                <a:gd name="T68" fmla="*/ 872 w 72"/>
                <a:gd name="T69" fmla="*/ 149 h 103"/>
                <a:gd name="T70" fmla="*/ 1104 w 72"/>
                <a:gd name="T71" fmla="*/ 191 h 103"/>
                <a:gd name="T72" fmla="*/ 1104 w 72"/>
                <a:gd name="T73" fmla="*/ 247 h 103"/>
                <a:gd name="T74" fmla="*/ 982 w 72"/>
                <a:gd name="T75" fmla="*/ 343 h 103"/>
                <a:gd name="T76" fmla="*/ 757 w 72"/>
                <a:gd name="T77" fmla="*/ 370 h 103"/>
                <a:gd name="T78" fmla="*/ 694 w 72"/>
                <a:gd name="T79" fmla="*/ 431 h 103"/>
                <a:gd name="T80" fmla="*/ 851 w 72"/>
                <a:gd name="T81" fmla="*/ 510 h 103"/>
                <a:gd name="T82" fmla="*/ 851 w 72"/>
                <a:gd name="T83" fmla="*/ 527 h 103"/>
                <a:gd name="T84" fmla="*/ 851 w 72"/>
                <a:gd name="T85" fmla="*/ 568 h 103"/>
                <a:gd name="T86" fmla="*/ 1104 w 72"/>
                <a:gd name="T87" fmla="*/ 618 h 103"/>
                <a:gd name="T88" fmla="*/ 1118 w 72"/>
                <a:gd name="T89" fmla="*/ 605 h 103"/>
                <a:gd name="T90" fmla="*/ 1118 w 72"/>
                <a:gd name="T91" fmla="*/ 568 h 103"/>
                <a:gd name="T92" fmla="*/ 1329 w 72"/>
                <a:gd name="T93" fmla="*/ 568 h 103"/>
                <a:gd name="T94" fmla="*/ 1450 w 72"/>
                <a:gd name="T95" fmla="*/ 656 h 103"/>
                <a:gd name="T96" fmla="*/ 1479 w 72"/>
                <a:gd name="T97" fmla="*/ 656 h 103"/>
                <a:gd name="T98" fmla="*/ 1479 w 72"/>
                <a:gd name="T99" fmla="*/ 618 h 103"/>
                <a:gd name="T100" fmla="*/ 1809 w 72"/>
                <a:gd name="T101" fmla="*/ 656 h 103"/>
                <a:gd name="T102" fmla="*/ 1651 w 72"/>
                <a:gd name="T103" fmla="*/ 672 h 103"/>
                <a:gd name="T104" fmla="*/ 1684 w 72"/>
                <a:gd name="T105" fmla="*/ 717 h 103"/>
                <a:gd name="T106" fmla="*/ 1859 w 72"/>
                <a:gd name="T107" fmla="*/ 731 h 103"/>
                <a:gd name="T108" fmla="*/ 1859 w 72"/>
                <a:gd name="T109" fmla="*/ 845 h 1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"/>
                <a:gd name="T166" fmla="*/ 0 h 103"/>
                <a:gd name="T167" fmla="*/ 72 w 72"/>
                <a:gd name="T168" fmla="*/ 103 h 1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" h="103">
                  <a:moveTo>
                    <a:pt x="72" y="103"/>
                  </a:moveTo>
                  <a:lnTo>
                    <a:pt x="70" y="98"/>
                  </a:lnTo>
                  <a:lnTo>
                    <a:pt x="64" y="94"/>
                  </a:lnTo>
                  <a:lnTo>
                    <a:pt x="61" y="90"/>
                  </a:lnTo>
                  <a:lnTo>
                    <a:pt x="56" y="85"/>
                  </a:lnTo>
                  <a:lnTo>
                    <a:pt x="52" y="83"/>
                  </a:lnTo>
                  <a:lnTo>
                    <a:pt x="50" y="76"/>
                  </a:lnTo>
                  <a:lnTo>
                    <a:pt x="47" y="79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3" y="83"/>
                  </a:lnTo>
                  <a:lnTo>
                    <a:pt x="32" y="79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24" y="79"/>
                  </a:lnTo>
                  <a:lnTo>
                    <a:pt x="18" y="76"/>
                  </a:lnTo>
                  <a:lnTo>
                    <a:pt x="20" y="70"/>
                  </a:lnTo>
                  <a:lnTo>
                    <a:pt x="20" y="65"/>
                  </a:lnTo>
                  <a:lnTo>
                    <a:pt x="18" y="65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6" y="51"/>
                  </a:lnTo>
                  <a:lnTo>
                    <a:pt x="0" y="38"/>
                  </a:lnTo>
                  <a:lnTo>
                    <a:pt x="6" y="42"/>
                  </a:lnTo>
                  <a:lnTo>
                    <a:pt x="9" y="45"/>
                  </a:lnTo>
                  <a:lnTo>
                    <a:pt x="13" y="42"/>
                  </a:lnTo>
                  <a:lnTo>
                    <a:pt x="9" y="31"/>
                  </a:lnTo>
                  <a:lnTo>
                    <a:pt x="9" y="18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9" y="4"/>
                  </a:lnTo>
                  <a:lnTo>
                    <a:pt x="32" y="0"/>
                  </a:lnTo>
                  <a:lnTo>
                    <a:pt x="34" y="4"/>
                  </a:lnTo>
                  <a:lnTo>
                    <a:pt x="34" y="9"/>
                  </a:lnTo>
                  <a:lnTo>
                    <a:pt x="34" y="18"/>
                  </a:lnTo>
                  <a:lnTo>
                    <a:pt x="41" y="24"/>
                  </a:lnTo>
                  <a:lnTo>
                    <a:pt x="41" y="31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7" y="52"/>
                  </a:lnTo>
                  <a:lnTo>
                    <a:pt x="32" y="62"/>
                  </a:lnTo>
                  <a:lnTo>
                    <a:pt x="32" y="65"/>
                  </a:lnTo>
                  <a:lnTo>
                    <a:pt x="32" y="70"/>
                  </a:lnTo>
                  <a:lnTo>
                    <a:pt x="41" y="76"/>
                  </a:lnTo>
                  <a:lnTo>
                    <a:pt x="43" y="74"/>
                  </a:lnTo>
                  <a:lnTo>
                    <a:pt x="43" y="70"/>
                  </a:lnTo>
                  <a:lnTo>
                    <a:pt x="52" y="70"/>
                  </a:lnTo>
                  <a:lnTo>
                    <a:pt x="56" y="79"/>
                  </a:lnTo>
                  <a:lnTo>
                    <a:pt x="58" y="79"/>
                  </a:lnTo>
                  <a:lnTo>
                    <a:pt x="58" y="76"/>
                  </a:lnTo>
                  <a:lnTo>
                    <a:pt x="70" y="79"/>
                  </a:lnTo>
                  <a:lnTo>
                    <a:pt x="64" y="83"/>
                  </a:lnTo>
                  <a:lnTo>
                    <a:pt x="66" y="88"/>
                  </a:lnTo>
                  <a:lnTo>
                    <a:pt x="72" y="90"/>
                  </a:lnTo>
                  <a:lnTo>
                    <a:pt x="72" y="103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80" name="Freeform 2049"/>
            <p:cNvSpPr>
              <a:spLocks/>
            </p:cNvSpPr>
            <p:nvPr/>
          </p:nvSpPr>
          <p:spPr bwMode="auto">
            <a:xfrm>
              <a:off x="4795" y="2640"/>
              <a:ext cx="80" cy="78"/>
            </a:xfrm>
            <a:custGeom>
              <a:avLst/>
              <a:gdLst>
                <a:gd name="T0" fmla="*/ 1446 w 70"/>
                <a:gd name="T1" fmla="*/ 737 h 71"/>
                <a:gd name="T2" fmla="*/ 1351 w 70"/>
                <a:gd name="T3" fmla="*/ 713 h 71"/>
                <a:gd name="T4" fmla="*/ 1351 w 70"/>
                <a:gd name="T5" fmla="*/ 671 h 71"/>
                <a:gd name="T6" fmla="*/ 1351 w 70"/>
                <a:gd name="T7" fmla="*/ 653 h 71"/>
                <a:gd name="T8" fmla="*/ 1309 w 70"/>
                <a:gd name="T9" fmla="*/ 671 h 71"/>
                <a:gd name="T10" fmla="*/ 951 w 70"/>
                <a:gd name="T11" fmla="*/ 653 h 71"/>
                <a:gd name="T12" fmla="*/ 792 w 70"/>
                <a:gd name="T13" fmla="*/ 502 h 71"/>
                <a:gd name="T14" fmla="*/ 905 w 70"/>
                <a:gd name="T15" fmla="*/ 448 h 71"/>
                <a:gd name="T16" fmla="*/ 792 w 70"/>
                <a:gd name="T17" fmla="*/ 382 h 71"/>
                <a:gd name="T18" fmla="*/ 557 w 70"/>
                <a:gd name="T19" fmla="*/ 345 h 71"/>
                <a:gd name="T20" fmla="*/ 637 w 70"/>
                <a:gd name="T21" fmla="*/ 448 h 71"/>
                <a:gd name="T22" fmla="*/ 474 w 70"/>
                <a:gd name="T23" fmla="*/ 408 h 71"/>
                <a:gd name="T24" fmla="*/ 394 w 70"/>
                <a:gd name="T25" fmla="*/ 382 h 71"/>
                <a:gd name="T26" fmla="*/ 394 w 70"/>
                <a:gd name="T27" fmla="*/ 408 h 71"/>
                <a:gd name="T28" fmla="*/ 318 w 70"/>
                <a:gd name="T29" fmla="*/ 408 h 71"/>
                <a:gd name="T30" fmla="*/ 243 w 70"/>
                <a:gd name="T31" fmla="*/ 345 h 71"/>
                <a:gd name="T32" fmla="*/ 3 w 70"/>
                <a:gd name="T33" fmla="*/ 408 h 71"/>
                <a:gd name="T34" fmla="*/ 0 w 70"/>
                <a:gd name="T35" fmla="*/ 502 h 71"/>
                <a:gd name="T36" fmla="*/ 0 w 70"/>
                <a:gd name="T37" fmla="*/ 448 h 71"/>
                <a:gd name="T38" fmla="*/ 0 w 70"/>
                <a:gd name="T39" fmla="*/ 308 h 71"/>
                <a:gd name="T40" fmla="*/ 318 w 70"/>
                <a:gd name="T41" fmla="*/ 286 h 71"/>
                <a:gd name="T42" fmla="*/ 394 w 70"/>
                <a:gd name="T43" fmla="*/ 211 h 71"/>
                <a:gd name="T44" fmla="*/ 637 w 70"/>
                <a:gd name="T45" fmla="*/ 192 h 71"/>
                <a:gd name="T46" fmla="*/ 707 w 70"/>
                <a:gd name="T47" fmla="*/ 255 h 71"/>
                <a:gd name="T48" fmla="*/ 637 w 70"/>
                <a:gd name="T49" fmla="*/ 286 h 71"/>
                <a:gd name="T50" fmla="*/ 637 w 70"/>
                <a:gd name="T51" fmla="*/ 308 h 71"/>
                <a:gd name="T52" fmla="*/ 905 w 70"/>
                <a:gd name="T53" fmla="*/ 255 h 71"/>
                <a:gd name="T54" fmla="*/ 951 w 70"/>
                <a:gd name="T55" fmla="*/ 192 h 71"/>
                <a:gd name="T56" fmla="*/ 1179 w 70"/>
                <a:gd name="T57" fmla="*/ 211 h 71"/>
                <a:gd name="T58" fmla="*/ 1179 w 70"/>
                <a:gd name="T59" fmla="*/ 132 h 71"/>
                <a:gd name="T60" fmla="*/ 1206 w 70"/>
                <a:gd name="T61" fmla="*/ 159 h 71"/>
                <a:gd name="T62" fmla="*/ 1309 w 70"/>
                <a:gd name="T63" fmla="*/ 132 h 71"/>
                <a:gd name="T64" fmla="*/ 1446 w 70"/>
                <a:gd name="T65" fmla="*/ 132 h 71"/>
                <a:gd name="T66" fmla="*/ 1351 w 70"/>
                <a:gd name="T67" fmla="*/ 0 h 71"/>
                <a:gd name="T68" fmla="*/ 1606 w 70"/>
                <a:gd name="T69" fmla="*/ 68 h 71"/>
                <a:gd name="T70" fmla="*/ 1759 w 70"/>
                <a:gd name="T71" fmla="*/ 90 h 71"/>
                <a:gd name="T72" fmla="*/ 1759 w 70"/>
                <a:gd name="T73" fmla="*/ 192 h 71"/>
                <a:gd name="T74" fmla="*/ 1706 w 70"/>
                <a:gd name="T75" fmla="*/ 211 h 71"/>
                <a:gd name="T76" fmla="*/ 1854 w 70"/>
                <a:gd name="T77" fmla="*/ 211 h 71"/>
                <a:gd name="T78" fmla="*/ 1854 w 70"/>
                <a:gd name="T79" fmla="*/ 345 h 71"/>
                <a:gd name="T80" fmla="*/ 1954 w 70"/>
                <a:gd name="T81" fmla="*/ 448 h 71"/>
                <a:gd name="T82" fmla="*/ 1759 w 70"/>
                <a:gd name="T83" fmla="*/ 457 h 71"/>
                <a:gd name="T84" fmla="*/ 1854 w 70"/>
                <a:gd name="T85" fmla="*/ 595 h 71"/>
                <a:gd name="T86" fmla="*/ 1759 w 70"/>
                <a:gd name="T87" fmla="*/ 595 h 71"/>
                <a:gd name="T88" fmla="*/ 1606 w 70"/>
                <a:gd name="T89" fmla="*/ 448 h 71"/>
                <a:gd name="T90" fmla="*/ 1351 w 70"/>
                <a:gd name="T91" fmla="*/ 541 h 71"/>
                <a:gd name="T92" fmla="*/ 1544 w 70"/>
                <a:gd name="T93" fmla="*/ 605 h 71"/>
                <a:gd name="T94" fmla="*/ 1446 w 70"/>
                <a:gd name="T95" fmla="*/ 737 h 7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"/>
                <a:gd name="T145" fmla="*/ 0 h 71"/>
                <a:gd name="T146" fmla="*/ 70 w 70"/>
                <a:gd name="T147" fmla="*/ 71 h 7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" h="71">
                  <a:moveTo>
                    <a:pt x="52" y="71"/>
                  </a:moveTo>
                  <a:lnTo>
                    <a:pt x="48" y="67"/>
                  </a:lnTo>
                  <a:lnTo>
                    <a:pt x="48" y="65"/>
                  </a:lnTo>
                  <a:lnTo>
                    <a:pt x="48" y="62"/>
                  </a:lnTo>
                  <a:lnTo>
                    <a:pt x="46" y="65"/>
                  </a:lnTo>
                  <a:lnTo>
                    <a:pt x="34" y="62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28" y="37"/>
                  </a:lnTo>
                  <a:lnTo>
                    <a:pt x="20" y="33"/>
                  </a:lnTo>
                  <a:lnTo>
                    <a:pt x="23" y="42"/>
                  </a:lnTo>
                  <a:lnTo>
                    <a:pt x="17" y="38"/>
                  </a:lnTo>
                  <a:lnTo>
                    <a:pt x="14" y="37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9" y="33"/>
                  </a:lnTo>
                  <a:lnTo>
                    <a:pt x="3" y="38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11" y="27"/>
                  </a:lnTo>
                  <a:lnTo>
                    <a:pt x="14" y="20"/>
                  </a:lnTo>
                  <a:lnTo>
                    <a:pt x="23" y="18"/>
                  </a:lnTo>
                  <a:lnTo>
                    <a:pt x="25" y="24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32" y="24"/>
                  </a:lnTo>
                  <a:lnTo>
                    <a:pt x="34" y="18"/>
                  </a:lnTo>
                  <a:lnTo>
                    <a:pt x="41" y="20"/>
                  </a:lnTo>
                  <a:lnTo>
                    <a:pt x="41" y="13"/>
                  </a:lnTo>
                  <a:lnTo>
                    <a:pt x="43" y="15"/>
                  </a:lnTo>
                  <a:lnTo>
                    <a:pt x="46" y="13"/>
                  </a:lnTo>
                  <a:lnTo>
                    <a:pt x="52" y="13"/>
                  </a:lnTo>
                  <a:lnTo>
                    <a:pt x="48" y="0"/>
                  </a:lnTo>
                  <a:lnTo>
                    <a:pt x="57" y="6"/>
                  </a:lnTo>
                  <a:lnTo>
                    <a:pt x="62" y="9"/>
                  </a:lnTo>
                  <a:lnTo>
                    <a:pt x="62" y="18"/>
                  </a:lnTo>
                  <a:lnTo>
                    <a:pt x="60" y="20"/>
                  </a:lnTo>
                  <a:lnTo>
                    <a:pt x="66" y="20"/>
                  </a:lnTo>
                  <a:lnTo>
                    <a:pt x="66" y="33"/>
                  </a:lnTo>
                  <a:lnTo>
                    <a:pt x="70" y="42"/>
                  </a:lnTo>
                  <a:lnTo>
                    <a:pt x="62" y="44"/>
                  </a:lnTo>
                  <a:lnTo>
                    <a:pt x="66" y="57"/>
                  </a:lnTo>
                  <a:lnTo>
                    <a:pt x="62" y="57"/>
                  </a:lnTo>
                  <a:lnTo>
                    <a:pt x="57" y="42"/>
                  </a:lnTo>
                  <a:lnTo>
                    <a:pt x="48" y="51"/>
                  </a:lnTo>
                  <a:lnTo>
                    <a:pt x="55" y="58"/>
                  </a:lnTo>
                  <a:lnTo>
                    <a:pt x="52" y="71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81" name="Freeform 2052"/>
            <p:cNvSpPr>
              <a:spLocks/>
            </p:cNvSpPr>
            <p:nvPr/>
          </p:nvSpPr>
          <p:spPr bwMode="auto">
            <a:xfrm>
              <a:off x="4827" y="2589"/>
              <a:ext cx="27" cy="31"/>
            </a:xfrm>
            <a:custGeom>
              <a:avLst/>
              <a:gdLst>
                <a:gd name="T0" fmla="*/ 458 w 24"/>
                <a:gd name="T1" fmla="*/ 359 h 28"/>
                <a:gd name="T2" fmla="*/ 361 w 24"/>
                <a:gd name="T3" fmla="*/ 311 h 28"/>
                <a:gd name="T4" fmla="*/ 254 w 24"/>
                <a:gd name="T5" fmla="*/ 195 h 28"/>
                <a:gd name="T6" fmla="*/ 124 w 24"/>
                <a:gd name="T7" fmla="*/ 169 h 28"/>
                <a:gd name="T8" fmla="*/ 0 w 24"/>
                <a:gd name="T9" fmla="*/ 4 h 28"/>
                <a:gd name="T10" fmla="*/ 286 w 24"/>
                <a:gd name="T11" fmla="*/ 0 h 28"/>
                <a:gd name="T12" fmla="*/ 361 w 24"/>
                <a:gd name="T13" fmla="*/ 4 h 28"/>
                <a:gd name="T14" fmla="*/ 406 w 24"/>
                <a:gd name="T15" fmla="*/ 102 h 28"/>
                <a:gd name="T16" fmla="*/ 361 w 24"/>
                <a:gd name="T17" fmla="*/ 169 h 28"/>
                <a:gd name="T18" fmla="*/ 458 w 24"/>
                <a:gd name="T19" fmla="*/ 359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8"/>
                <a:gd name="T32" fmla="*/ 24 w 24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8">
                  <a:moveTo>
                    <a:pt x="24" y="28"/>
                  </a:moveTo>
                  <a:lnTo>
                    <a:pt x="18" y="24"/>
                  </a:lnTo>
                  <a:lnTo>
                    <a:pt x="13" y="15"/>
                  </a:lnTo>
                  <a:lnTo>
                    <a:pt x="6" y="13"/>
                  </a:lnTo>
                  <a:lnTo>
                    <a:pt x="0" y="4"/>
                  </a:lnTo>
                  <a:lnTo>
                    <a:pt x="15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18" y="13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82" name="Freeform 2059"/>
            <p:cNvSpPr>
              <a:spLocks/>
            </p:cNvSpPr>
            <p:nvPr/>
          </p:nvSpPr>
          <p:spPr bwMode="auto">
            <a:xfrm>
              <a:off x="3245" y="2230"/>
              <a:ext cx="372" cy="299"/>
            </a:xfrm>
            <a:custGeom>
              <a:avLst/>
              <a:gdLst>
                <a:gd name="T0" fmla="*/ 628 w 326"/>
                <a:gd name="T1" fmla="*/ 552 h 272"/>
                <a:gd name="T2" fmla="*/ 1004 w 326"/>
                <a:gd name="T3" fmla="*/ 427 h 272"/>
                <a:gd name="T4" fmla="*/ 1218 w 326"/>
                <a:gd name="T5" fmla="*/ 339 h 272"/>
                <a:gd name="T6" fmla="*/ 935 w 326"/>
                <a:gd name="T7" fmla="*/ 145 h 272"/>
                <a:gd name="T8" fmla="*/ 1493 w 326"/>
                <a:gd name="T9" fmla="*/ 75 h 272"/>
                <a:gd name="T10" fmla="*/ 2218 w 326"/>
                <a:gd name="T11" fmla="*/ 3 h 272"/>
                <a:gd name="T12" fmla="*/ 3359 w 326"/>
                <a:gd name="T13" fmla="*/ 289 h 272"/>
                <a:gd name="T14" fmla="*/ 3691 w 326"/>
                <a:gd name="T15" fmla="*/ 339 h 272"/>
                <a:gd name="T16" fmla="*/ 4171 w 326"/>
                <a:gd name="T17" fmla="*/ 552 h 272"/>
                <a:gd name="T18" fmla="*/ 5254 w 326"/>
                <a:gd name="T19" fmla="*/ 599 h 272"/>
                <a:gd name="T20" fmla="*/ 5564 w 326"/>
                <a:gd name="T21" fmla="*/ 653 h 272"/>
                <a:gd name="T22" fmla="*/ 5784 w 326"/>
                <a:gd name="T23" fmla="*/ 789 h 272"/>
                <a:gd name="T24" fmla="*/ 5935 w 326"/>
                <a:gd name="T25" fmla="*/ 856 h 272"/>
                <a:gd name="T26" fmla="*/ 6084 w 326"/>
                <a:gd name="T27" fmla="*/ 952 h 272"/>
                <a:gd name="T28" fmla="*/ 6349 w 326"/>
                <a:gd name="T29" fmla="*/ 1056 h 272"/>
                <a:gd name="T30" fmla="*/ 6299 w 326"/>
                <a:gd name="T31" fmla="*/ 1095 h 272"/>
                <a:gd name="T32" fmla="*/ 6421 w 326"/>
                <a:gd name="T33" fmla="*/ 1204 h 272"/>
                <a:gd name="T34" fmla="*/ 6730 w 326"/>
                <a:gd name="T35" fmla="*/ 1369 h 272"/>
                <a:gd name="T36" fmla="*/ 6909 w 326"/>
                <a:gd name="T37" fmla="*/ 1403 h 272"/>
                <a:gd name="T38" fmla="*/ 7106 w 326"/>
                <a:gd name="T39" fmla="*/ 1530 h 272"/>
                <a:gd name="T40" fmla="*/ 7369 w 326"/>
                <a:gd name="T41" fmla="*/ 1682 h 272"/>
                <a:gd name="T42" fmla="*/ 8711 w 326"/>
                <a:gd name="T43" fmla="*/ 1753 h 272"/>
                <a:gd name="T44" fmla="*/ 8711 w 326"/>
                <a:gd name="T45" fmla="*/ 2156 h 272"/>
                <a:gd name="T46" fmla="*/ 6084 w 326"/>
                <a:gd name="T47" fmla="*/ 2494 h 272"/>
                <a:gd name="T48" fmla="*/ 5192 w 326"/>
                <a:gd name="T49" fmla="*/ 2910 h 272"/>
                <a:gd name="T50" fmla="*/ 4410 w 326"/>
                <a:gd name="T51" fmla="*/ 2605 h 272"/>
                <a:gd name="T52" fmla="*/ 3877 w 326"/>
                <a:gd name="T53" fmla="*/ 2659 h 272"/>
                <a:gd name="T54" fmla="*/ 3867 w 326"/>
                <a:gd name="T55" fmla="*/ 2759 h 272"/>
                <a:gd name="T56" fmla="*/ 3359 w 326"/>
                <a:gd name="T57" fmla="*/ 2659 h 272"/>
                <a:gd name="T58" fmla="*/ 2756 w 326"/>
                <a:gd name="T59" fmla="*/ 2299 h 272"/>
                <a:gd name="T60" fmla="*/ 2218 w 326"/>
                <a:gd name="T61" fmla="*/ 2118 h 272"/>
                <a:gd name="T62" fmla="*/ 1970 w 326"/>
                <a:gd name="T63" fmla="*/ 1848 h 272"/>
                <a:gd name="T64" fmla="*/ 1586 w 326"/>
                <a:gd name="T65" fmla="*/ 1483 h 272"/>
                <a:gd name="T66" fmla="*/ 1133 w 326"/>
                <a:gd name="T67" fmla="*/ 1343 h 272"/>
                <a:gd name="T68" fmla="*/ 880 w 326"/>
                <a:gd name="T69" fmla="*/ 1152 h 272"/>
                <a:gd name="T70" fmla="*/ 354 w 326"/>
                <a:gd name="T71" fmla="*/ 789 h 272"/>
                <a:gd name="T72" fmla="*/ 0 w 326"/>
                <a:gd name="T73" fmla="*/ 746 h 272"/>
                <a:gd name="T74" fmla="*/ 3 w 326"/>
                <a:gd name="T75" fmla="*/ 539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6"/>
                <a:gd name="T115" fmla="*/ 0 h 272"/>
                <a:gd name="T116" fmla="*/ 326 w 326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6" h="272">
                  <a:moveTo>
                    <a:pt x="3" y="50"/>
                  </a:moveTo>
                  <a:lnTo>
                    <a:pt x="23" y="52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44" y="37"/>
                  </a:lnTo>
                  <a:lnTo>
                    <a:pt x="46" y="32"/>
                  </a:lnTo>
                  <a:lnTo>
                    <a:pt x="50" y="28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55" y="7"/>
                  </a:lnTo>
                  <a:lnTo>
                    <a:pt x="68" y="0"/>
                  </a:lnTo>
                  <a:lnTo>
                    <a:pt x="82" y="3"/>
                  </a:lnTo>
                  <a:lnTo>
                    <a:pt x="112" y="21"/>
                  </a:lnTo>
                  <a:lnTo>
                    <a:pt x="124" y="27"/>
                  </a:lnTo>
                  <a:lnTo>
                    <a:pt x="127" y="28"/>
                  </a:lnTo>
                  <a:lnTo>
                    <a:pt x="136" y="32"/>
                  </a:lnTo>
                  <a:lnTo>
                    <a:pt x="136" y="45"/>
                  </a:lnTo>
                  <a:lnTo>
                    <a:pt x="153" y="52"/>
                  </a:lnTo>
                  <a:lnTo>
                    <a:pt x="182" y="52"/>
                  </a:lnTo>
                  <a:lnTo>
                    <a:pt x="194" y="56"/>
                  </a:lnTo>
                  <a:lnTo>
                    <a:pt x="196" y="61"/>
                  </a:lnTo>
                  <a:lnTo>
                    <a:pt x="205" y="61"/>
                  </a:lnTo>
                  <a:lnTo>
                    <a:pt x="209" y="70"/>
                  </a:lnTo>
                  <a:lnTo>
                    <a:pt x="214" y="74"/>
                  </a:lnTo>
                  <a:lnTo>
                    <a:pt x="214" y="79"/>
                  </a:lnTo>
                  <a:lnTo>
                    <a:pt x="219" y="79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2" y="90"/>
                  </a:lnTo>
                  <a:lnTo>
                    <a:pt x="234" y="99"/>
                  </a:lnTo>
                  <a:lnTo>
                    <a:pt x="234" y="103"/>
                  </a:lnTo>
                  <a:lnTo>
                    <a:pt x="232" y="103"/>
                  </a:lnTo>
                  <a:lnTo>
                    <a:pt x="234" y="108"/>
                  </a:lnTo>
                  <a:lnTo>
                    <a:pt x="237" y="113"/>
                  </a:lnTo>
                  <a:lnTo>
                    <a:pt x="243" y="121"/>
                  </a:lnTo>
                  <a:lnTo>
                    <a:pt x="248" y="128"/>
                  </a:lnTo>
                  <a:lnTo>
                    <a:pt x="251" y="128"/>
                  </a:lnTo>
                  <a:lnTo>
                    <a:pt x="255" y="132"/>
                  </a:lnTo>
                  <a:lnTo>
                    <a:pt x="257" y="137"/>
                  </a:lnTo>
                  <a:lnTo>
                    <a:pt x="262" y="144"/>
                  </a:lnTo>
                  <a:lnTo>
                    <a:pt x="270" y="151"/>
                  </a:lnTo>
                  <a:lnTo>
                    <a:pt x="271" y="158"/>
                  </a:lnTo>
                  <a:lnTo>
                    <a:pt x="317" y="166"/>
                  </a:lnTo>
                  <a:lnTo>
                    <a:pt x="321" y="164"/>
                  </a:lnTo>
                  <a:lnTo>
                    <a:pt x="326" y="173"/>
                  </a:lnTo>
                  <a:lnTo>
                    <a:pt x="321" y="203"/>
                  </a:lnTo>
                  <a:lnTo>
                    <a:pt x="275" y="222"/>
                  </a:lnTo>
                  <a:lnTo>
                    <a:pt x="224" y="234"/>
                  </a:lnTo>
                  <a:lnTo>
                    <a:pt x="200" y="269"/>
                  </a:lnTo>
                  <a:lnTo>
                    <a:pt x="191" y="272"/>
                  </a:lnTo>
                  <a:lnTo>
                    <a:pt x="191" y="259"/>
                  </a:lnTo>
                  <a:lnTo>
                    <a:pt x="162" y="245"/>
                  </a:lnTo>
                  <a:lnTo>
                    <a:pt x="150" y="249"/>
                  </a:lnTo>
                  <a:lnTo>
                    <a:pt x="144" y="249"/>
                  </a:lnTo>
                  <a:lnTo>
                    <a:pt x="143" y="249"/>
                  </a:lnTo>
                  <a:lnTo>
                    <a:pt x="143" y="259"/>
                  </a:lnTo>
                  <a:lnTo>
                    <a:pt x="134" y="265"/>
                  </a:lnTo>
                  <a:lnTo>
                    <a:pt x="124" y="249"/>
                  </a:lnTo>
                  <a:lnTo>
                    <a:pt x="116" y="239"/>
                  </a:lnTo>
                  <a:lnTo>
                    <a:pt x="102" y="216"/>
                  </a:lnTo>
                  <a:lnTo>
                    <a:pt x="93" y="202"/>
                  </a:lnTo>
                  <a:lnTo>
                    <a:pt x="82" y="198"/>
                  </a:lnTo>
                  <a:lnTo>
                    <a:pt x="73" y="184"/>
                  </a:lnTo>
                  <a:lnTo>
                    <a:pt x="73" y="173"/>
                  </a:lnTo>
                  <a:lnTo>
                    <a:pt x="73" y="166"/>
                  </a:lnTo>
                  <a:lnTo>
                    <a:pt x="59" y="140"/>
                  </a:lnTo>
                  <a:lnTo>
                    <a:pt x="46" y="135"/>
                  </a:lnTo>
                  <a:lnTo>
                    <a:pt x="41" y="126"/>
                  </a:lnTo>
                  <a:lnTo>
                    <a:pt x="44" y="123"/>
                  </a:lnTo>
                  <a:lnTo>
                    <a:pt x="32" y="108"/>
                  </a:lnTo>
                  <a:lnTo>
                    <a:pt x="21" y="88"/>
                  </a:lnTo>
                  <a:lnTo>
                    <a:pt x="13" y="74"/>
                  </a:lnTo>
                  <a:lnTo>
                    <a:pt x="7" y="70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3" y="50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83" name="Freeform 2060"/>
            <p:cNvSpPr>
              <a:spLocks/>
            </p:cNvSpPr>
            <p:nvPr/>
          </p:nvSpPr>
          <p:spPr bwMode="auto">
            <a:xfrm>
              <a:off x="4046" y="2640"/>
              <a:ext cx="39" cy="68"/>
            </a:xfrm>
            <a:custGeom>
              <a:avLst/>
              <a:gdLst>
                <a:gd name="T0" fmla="*/ 429 w 34"/>
                <a:gd name="T1" fmla="*/ 632 h 62"/>
                <a:gd name="T2" fmla="*/ 271 w 34"/>
                <a:gd name="T3" fmla="*/ 528 h 62"/>
                <a:gd name="T4" fmla="*/ 179 w 34"/>
                <a:gd name="T5" fmla="*/ 378 h 62"/>
                <a:gd name="T6" fmla="*/ 0 w 34"/>
                <a:gd name="T7" fmla="*/ 277 h 62"/>
                <a:gd name="T8" fmla="*/ 136 w 34"/>
                <a:gd name="T9" fmla="*/ 277 h 62"/>
                <a:gd name="T10" fmla="*/ 179 w 34"/>
                <a:gd name="T11" fmla="*/ 150 h 62"/>
                <a:gd name="T12" fmla="*/ 136 w 34"/>
                <a:gd name="T13" fmla="*/ 125 h 62"/>
                <a:gd name="T14" fmla="*/ 179 w 34"/>
                <a:gd name="T15" fmla="*/ 87 h 62"/>
                <a:gd name="T16" fmla="*/ 271 w 34"/>
                <a:gd name="T17" fmla="*/ 4 h 62"/>
                <a:gd name="T18" fmla="*/ 179 w 34"/>
                <a:gd name="T19" fmla="*/ 0 h 62"/>
                <a:gd name="T20" fmla="*/ 618 w 34"/>
                <a:gd name="T21" fmla="*/ 87 h 62"/>
                <a:gd name="T22" fmla="*/ 618 w 34"/>
                <a:gd name="T23" fmla="*/ 125 h 62"/>
                <a:gd name="T24" fmla="*/ 838 w 34"/>
                <a:gd name="T25" fmla="*/ 199 h 62"/>
                <a:gd name="T26" fmla="*/ 1070 w 34"/>
                <a:gd name="T27" fmla="*/ 374 h 62"/>
                <a:gd name="T28" fmla="*/ 976 w 34"/>
                <a:gd name="T29" fmla="*/ 528 h 62"/>
                <a:gd name="T30" fmla="*/ 429 w 34"/>
                <a:gd name="T31" fmla="*/ 632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62"/>
                <a:gd name="T50" fmla="*/ 34 w 34"/>
                <a:gd name="T51" fmla="*/ 62 h 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62">
                  <a:moveTo>
                    <a:pt x="14" y="62"/>
                  </a:moveTo>
                  <a:lnTo>
                    <a:pt x="9" y="52"/>
                  </a:lnTo>
                  <a:lnTo>
                    <a:pt x="6" y="38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6" y="9"/>
                  </a:lnTo>
                  <a:lnTo>
                    <a:pt x="9" y="4"/>
                  </a:lnTo>
                  <a:lnTo>
                    <a:pt x="6" y="0"/>
                  </a:lnTo>
                  <a:lnTo>
                    <a:pt x="20" y="9"/>
                  </a:lnTo>
                  <a:lnTo>
                    <a:pt x="20" y="13"/>
                  </a:lnTo>
                  <a:lnTo>
                    <a:pt x="27" y="20"/>
                  </a:lnTo>
                  <a:lnTo>
                    <a:pt x="34" y="37"/>
                  </a:lnTo>
                  <a:lnTo>
                    <a:pt x="32" y="52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84" name="Freeform 2061"/>
            <p:cNvSpPr>
              <a:spLocks/>
            </p:cNvSpPr>
            <p:nvPr/>
          </p:nvSpPr>
          <p:spPr bwMode="auto">
            <a:xfrm>
              <a:off x="3256" y="2132"/>
              <a:ext cx="109" cy="98"/>
            </a:xfrm>
            <a:custGeom>
              <a:avLst/>
              <a:gdLst>
                <a:gd name="T0" fmla="*/ 3 w 96"/>
                <a:gd name="T1" fmla="*/ 263 h 89"/>
                <a:gd name="T2" fmla="*/ 123 w 96"/>
                <a:gd name="T3" fmla="*/ 303 h 89"/>
                <a:gd name="T4" fmla="*/ 302 w 96"/>
                <a:gd name="T5" fmla="*/ 263 h 89"/>
                <a:gd name="T6" fmla="*/ 343 w 96"/>
                <a:gd name="T7" fmla="*/ 239 h 89"/>
                <a:gd name="T8" fmla="*/ 343 w 96"/>
                <a:gd name="T9" fmla="*/ 197 h 89"/>
                <a:gd name="T10" fmla="*/ 343 w 96"/>
                <a:gd name="T11" fmla="*/ 98 h 89"/>
                <a:gd name="T12" fmla="*/ 442 w 96"/>
                <a:gd name="T13" fmla="*/ 98 h 89"/>
                <a:gd name="T14" fmla="*/ 505 w 96"/>
                <a:gd name="T15" fmla="*/ 144 h 89"/>
                <a:gd name="T16" fmla="*/ 687 w 96"/>
                <a:gd name="T17" fmla="*/ 144 h 89"/>
                <a:gd name="T18" fmla="*/ 886 w 96"/>
                <a:gd name="T19" fmla="*/ 98 h 89"/>
                <a:gd name="T20" fmla="*/ 1222 w 96"/>
                <a:gd name="T21" fmla="*/ 144 h 89"/>
                <a:gd name="T22" fmla="*/ 1424 w 96"/>
                <a:gd name="T23" fmla="*/ 144 h 89"/>
                <a:gd name="T24" fmla="*/ 1739 w 96"/>
                <a:gd name="T25" fmla="*/ 4 h 89"/>
                <a:gd name="T26" fmla="*/ 1911 w 96"/>
                <a:gd name="T27" fmla="*/ 4 h 89"/>
                <a:gd name="T28" fmla="*/ 2085 w 96"/>
                <a:gd name="T29" fmla="*/ 4 h 89"/>
                <a:gd name="T30" fmla="*/ 2230 w 96"/>
                <a:gd name="T31" fmla="*/ 0 h 89"/>
                <a:gd name="T32" fmla="*/ 2312 w 96"/>
                <a:gd name="T33" fmla="*/ 4 h 89"/>
                <a:gd name="T34" fmla="*/ 2230 w 96"/>
                <a:gd name="T35" fmla="*/ 98 h 89"/>
                <a:gd name="T36" fmla="*/ 2030 w 96"/>
                <a:gd name="T37" fmla="*/ 175 h 89"/>
                <a:gd name="T38" fmla="*/ 2030 w 96"/>
                <a:gd name="T39" fmla="*/ 239 h 89"/>
                <a:gd name="T40" fmla="*/ 2030 w 96"/>
                <a:gd name="T41" fmla="*/ 319 h 89"/>
                <a:gd name="T42" fmla="*/ 2030 w 96"/>
                <a:gd name="T43" fmla="*/ 465 h 89"/>
                <a:gd name="T44" fmla="*/ 1911 w 96"/>
                <a:gd name="T45" fmla="*/ 564 h 89"/>
                <a:gd name="T46" fmla="*/ 1672 w 96"/>
                <a:gd name="T47" fmla="*/ 663 h 89"/>
                <a:gd name="T48" fmla="*/ 1222 w 96"/>
                <a:gd name="T49" fmla="*/ 796 h 89"/>
                <a:gd name="T50" fmla="*/ 839 w 96"/>
                <a:gd name="T51" fmla="*/ 912 h 89"/>
                <a:gd name="T52" fmla="*/ 505 w 96"/>
                <a:gd name="T53" fmla="*/ 999 h 89"/>
                <a:gd name="T54" fmla="*/ 343 w 96"/>
                <a:gd name="T55" fmla="*/ 999 h 89"/>
                <a:gd name="T56" fmla="*/ 302 w 96"/>
                <a:gd name="T57" fmla="*/ 999 h 89"/>
                <a:gd name="T58" fmla="*/ 206 w 96"/>
                <a:gd name="T59" fmla="*/ 963 h 89"/>
                <a:gd name="T60" fmla="*/ 0 w 96"/>
                <a:gd name="T61" fmla="*/ 963 h 89"/>
                <a:gd name="T62" fmla="*/ 123 w 96"/>
                <a:gd name="T63" fmla="*/ 832 h 89"/>
                <a:gd name="T64" fmla="*/ 123 w 96"/>
                <a:gd name="T65" fmla="*/ 824 h 89"/>
                <a:gd name="T66" fmla="*/ 206 w 96"/>
                <a:gd name="T67" fmla="*/ 748 h 89"/>
                <a:gd name="T68" fmla="*/ 206 w 96"/>
                <a:gd name="T69" fmla="*/ 725 h 89"/>
                <a:gd name="T70" fmla="*/ 343 w 96"/>
                <a:gd name="T71" fmla="*/ 663 h 89"/>
                <a:gd name="T72" fmla="*/ 343 w 96"/>
                <a:gd name="T73" fmla="*/ 567 h 89"/>
                <a:gd name="T74" fmla="*/ 343 w 96"/>
                <a:gd name="T75" fmla="*/ 515 h 89"/>
                <a:gd name="T76" fmla="*/ 3 w 96"/>
                <a:gd name="T77" fmla="*/ 564 h 89"/>
                <a:gd name="T78" fmla="*/ 3 w 96"/>
                <a:gd name="T79" fmla="*/ 491 h 89"/>
                <a:gd name="T80" fmla="*/ 3 w 96"/>
                <a:gd name="T81" fmla="*/ 422 h 89"/>
                <a:gd name="T82" fmla="*/ 0 w 96"/>
                <a:gd name="T83" fmla="*/ 351 h 89"/>
                <a:gd name="T84" fmla="*/ 3 w 96"/>
                <a:gd name="T85" fmla="*/ 263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"/>
                <a:gd name="T130" fmla="*/ 0 h 89"/>
                <a:gd name="T131" fmla="*/ 96 w 96"/>
                <a:gd name="T132" fmla="*/ 89 h 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" h="89">
                  <a:moveTo>
                    <a:pt x="3" y="24"/>
                  </a:moveTo>
                  <a:lnTo>
                    <a:pt x="5" y="27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4" y="9"/>
                  </a:lnTo>
                  <a:lnTo>
                    <a:pt x="18" y="9"/>
                  </a:lnTo>
                  <a:lnTo>
                    <a:pt x="21" y="13"/>
                  </a:lnTo>
                  <a:lnTo>
                    <a:pt x="29" y="13"/>
                  </a:lnTo>
                  <a:lnTo>
                    <a:pt x="37" y="9"/>
                  </a:lnTo>
                  <a:lnTo>
                    <a:pt x="50" y="13"/>
                  </a:lnTo>
                  <a:lnTo>
                    <a:pt x="60" y="13"/>
                  </a:lnTo>
                  <a:lnTo>
                    <a:pt x="73" y="4"/>
                  </a:lnTo>
                  <a:lnTo>
                    <a:pt x="80" y="4"/>
                  </a:lnTo>
                  <a:lnTo>
                    <a:pt x="87" y="4"/>
                  </a:lnTo>
                  <a:lnTo>
                    <a:pt x="93" y="0"/>
                  </a:lnTo>
                  <a:lnTo>
                    <a:pt x="96" y="4"/>
                  </a:lnTo>
                  <a:lnTo>
                    <a:pt x="93" y="9"/>
                  </a:lnTo>
                  <a:lnTo>
                    <a:pt x="84" y="15"/>
                  </a:lnTo>
                  <a:lnTo>
                    <a:pt x="84" y="22"/>
                  </a:lnTo>
                  <a:lnTo>
                    <a:pt x="84" y="29"/>
                  </a:lnTo>
                  <a:lnTo>
                    <a:pt x="84" y="42"/>
                  </a:lnTo>
                  <a:lnTo>
                    <a:pt x="80" y="51"/>
                  </a:lnTo>
                  <a:lnTo>
                    <a:pt x="70" y="60"/>
                  </a:lnTo>
                  <a:lnTo>
                    <a:pt x="50" y="71"/>
                  </a:lnTo>
                  <a:lnTo>
                    <a:pt x="35" y="82"/>
                  </a:lnTo>
                  <a:lnTo>
                    <a:pt x="21" y="89"/>
                  </a:lnTo>
                  <a:lnTo>
                    <a:pt x="14" y="89"/>
                  </a:lnTo>
                  <a:lnTo>
                    <a:pt x="12" y="89"/>
                  </a:lnTo>
                  <a:lnTo>
                    <a:pt x="9" y="85"/>
                  </a:lnTo>
                  <a:lnTo>
                    <a:pt x="0" y="85"/>
                  </a:lnTo>
                  <a:lnTo>
                    <a:pt x="5" y="76"/>
                  </a:lnTo>
                  <a:lnTo>
                    <a:pt x="5" y="74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14" y="60"/>
                  </a:lnTo>
                  <a:lnTo>
                    <a:pt x="14" y="52"/>
                  </a:lnTo>
                  <a:lnTo>
                    <a:pt x="14" y="47"/>
                  </a:lnTo>
                  <a:lnTo>
                    <a:pt x="3" y="51"/>
                  </a:lnTo>
                  <a:lnTo>
                    <a:pt x="3" y="44"/>
                  </a:lnTo>
                  <a:lnTo>
                    <a:pt x="3" y="38"/>
                  </a:lnTo>
                  <a:lnTo>
                    <a:pt x="0" y="32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chemeClr val="bg1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85" name="Freeform 2062"/>
            <p:cNvSpPr>
              <a:spLocks/>
            </p:cNvSpPr>
            <p:nvPr/>
          </p:nvSpPr>
          <p:spPr bwMode="auto">
            <a:xfrm>
              <a:off x="4349" y="2443"/>
              <a:ext cx="146" cy="269"/>
            </a:xfrm>
            <a:custGeom>
              <a:avLst/>
              <a:gdLst>
                <a:gd name="T0" fmla="*/ 1205 w 127"/>
                <a:gd name="T1" fmla="*/ 67 h 245"/>
                <a:gd name="T2" fmla="*/ 1503 w 127"/>
                <a:gd name="T3" fmla="*/ 89 h 245"/>
                <a:gd name="T4" fmla="*/ 1503 w 127"/>
                <a:gd name="T5" fmla="*/ 190 h 245"/>
                <a:gd name="T6" fmla="*/ 1728 w 127"/>
                <a:gd name="T7" fmla="*/ 209 h 245"/>
                <a:gd name="T8" fmla="*/ 1728 w 127"/>
                <a:gd name="T9" fmla="*/ 346 h 245"/>
                <a:gd name="T10" fmla="*/ 1880 w 127"/>
                <a:gd name="T11" fmla="*/ 503 h 245"/>
                <a:gd name="T12" fmla="*/ 2161 w 127"/>
                <a:gd name="T13" fmla="*/ 448 h 245"/>
                <a:gd name="T14" fmla="*/ 2533 w 127"/>
                <a:gd name="T15" fmla="*/ 448 h 245"/>
                <a:gd name="T16" fmla="*/ 2819 w 127"/>
                <a:gd name="T17" fmla="*/ 417 h 245"/>
                <a:gd name="T18" fmla="*/ 3197 w 127"/>
                <a:gd name="T19" fmla="*/ 402 h 245"/>
                <a:gd name="T20" fmla="*/ 3642 w 127"/>
                <a:gd name="T21" fmla="*/ 583 h 245"/>
                <a:gd name="T22" fmla="*/ 3726 w 127"/>
                <a:gd name="T23" fmla="*/ 665 h 245"/>
                <a:gd name="T24" fmla="*/ 3998 w 127"/>
                <a:gd name="T25" fmla="*/ 785 h 245"/>
                <a:gd name="T26" fmla="*/ 4145 w 127"/>
                <a:gd name="T27" fmla="*/ 848 h 245"/>
                <a:gd name="T28" fmla="*/ 4145 w 127"/>
                <a:gd name="T29" fmla="*/ 1036 h 245"/>
                <a:gd name="T30" fmla="*/ 3965 w 127"/>
                <a:gd name="T31" fmla="*/ 1086 h 245"/>
                <a:gd name="T32" fmla="*/ 3642 w 127"/>
                <a:gd name="T33" fmla="*/ 1086 h 245"/>
                <a:gd name="T34" fmla="*/ 2912 w 127"/>
                <a:gd name="T35" fmla="*/ 1086 h 245"/>
                <a:gd name="T36" fmla="*/ 2626 w 127"/>
                <a:gd name="T37" fmla="*/ 1256 h 245"/>
                <a:gd name="T38" fmla="*/ 3000 w 127"/>
                <a:gd name="T39" fmla="*/ 1515 h 245"/>
                <a:gd name="T40" fmla="*/ 2320 w 127"/>
                <a:gd name="T41" fmla="*/ 1376 h 245"/>
                <a:gd name="T42" fmla="*/ 1987 w 127"/>
                <a:gd name="T43" fmla="*/ 1232 h 245"/>
                <a:gd name="T44" fmla="*/ 1503 w 127"/>
                <a:gd name="T45" fmla="*/ 1376 h 245"/>
                <a:gd name="T46" fmla="*/ 1300 w 127"/>
                <a:gd name="T47" fmla="*/ 1603 h 245"/>
                <a:gd name="T48" fmla="*/ 1131 w 127"/>
                <a:gd name="T49" fmla="*/ 1813 h 245"/>
                <a:gd name="T50" fmla="*/ 1503 w 127"/>
                <a:gd name="T51" fmla="*/ 1947 h 245"/>
                <a:gd name="T52" fmla="*/ 1668 w 127"/>
                <a:gd name="T53" fmla="*/ 2078 h 245"/>
                <a:gd name="T54" fmla="*/ 2161 w 127"/>
                <a:gd name="T55" fmla="*/ 2347 h 245"/>
                <a:gd name="T56" fmla="*/ 2626 w 127"/>
                <a:gd name="T57" fmla="*/ 2462 h 245"/>
                <a:gd name="T58" fmla="*/ 2452 w 127"/>
                <a:gd name="T59" fmla="*/ 2506 h 245"/>
                <a:gd name="T60" fmla="*/ 2270 w 127"/>
                <a:gd name="T61" fmla="*/ 2537 h 245"/>
                <a:gd name="T62" fmla="*/ 2161 w 127"/>
                <a:gd name="T63" fmla="*/ 2462 h 245"/>
                <a:gd name="T64" fmla="*/ 1668 w 127"/>
                <a:gd name="T65" fmla="*/ 2400 h 245"/>
                <a:gd name="T66" fmla="*/ 1300 w 127"/>
                <a:gd name="T67" fmla="*/ 2243 h 245"/>
                <a:gd name="T68" fmla="*/ 912 w 127"/>
                <a:gd name="T69" fmla="*/ 2078 h 245"/>
                <a:gd name="T70" fmla="*/ 831 w 127"/>
                <a:gd name="T71" fmla="*/ 2161 h 245"/>
                <a:gd name="T72" fmla="*/ 629 w 127"/>
                <a:gd name="T73" fmla="*/ 2005 h 245"/>
                <a:gd name="T74" fmla="*/ 831 w 127"/>
                <a:gd name="T75" fmla="*/ 1826 h 245"/>
                <a:gd name="T76" fmla="*/ 912 w 127"/>
                <a:gd name="T77" fmla="*/ 1767 h 245"/>
                <a:gd name="T78" fmla="*/ 1131 w 127"/>
                <a:gd name="T79" fmla="*/ 1578 h 245"/>
                <a:gd name="T80" fmla="*/ 1048 w 127"/>
                <a:gd name="T81" fmla="*/ 1280 h 245"/>
                <a:gd name="T82" fmla="*/ 522 w 127"/>
                <a:gd name="T83" fmla="*/ 1036 h 245"/>
                <a:gd name="T84" fmla="*/ 629 w 127"/>
                <a:gd name="T85" fmla="*/ 881 h 245"/>
                <a:gd name="T86" fmla="*/ 745 w 127"/>
                <a:gd name="T87" fmla="*/ 785 h 245"/>
                <a:gd name="T88" fmla="*/ 522 w 127"/>
                <a:gd name="T89" fmla="*/ 640 h 245"/>
                <a:gd name="T90" fmla="*/ 2 w 127"/>
                <a:gd name="T91" fmla="*/ 402 h 245"/>
                <a:gd name="T92" fmla="*/ 0 w 127"/>
                <a:gd name="T93" fmla="*/ 346 h 245"/>
                <a:gd name="T94" fmla="*/ 2 w 127"/>
                <a:gd name="T95" fmla="*/ 235 h 245"/>
                <a:gd name="T96" fmla="*/ 281 w 127"/>
                <a:gd name="T97" fmla="*/ 144 h 245"/>
                <a:gd name="T98" fmla="*/ 629 w 127"/>
                <a:gd name="T99" fmla="*/ 67 h 245"/>
                <a:gd name="T100" fmla="*/ 912 w 127"/>
                <a:gd name="T101" fmla="*/ 4 h 2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"/>
                <a:gd name="T154" fmla="*/ 0 h 245"/>
                <a:gd name="T155" fmla="*/ 127 w 127"/>
                <a:gd name="T156" fmla="*/ 245 h 24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" h="245">
                  <a:moveTo>
                    <a:pt x="37" y="0"/>
                  </a:moveTo>
                  <a:lnTo>
                    <a:pt x="37" y="6"/>
                  </a:lnTo>
                  <a:lnTo>
                    <a:pt x="39" y="4"/>
                  </a:lnTo>
                  <a:lnTo>
                    <a:pt x="46" y="9"/>
                  </a:lnTo>
                  <a:lnTo>
                    <a:pt x="43" y="14"/>
                  </a:lnTo>
                  <a:lnTo>
                    <a:pt x="46" y="18"/>
                  </a:lnTo>
                  <a:lnTo>
                    <a:pt x="51" y="14"/>
                  </a:lnTo>
                  <a:lnTo>
                    <a:pt x="53" y="20"/>
                  </a:lnTo>
                  <a:lnTo>
                    <a:pt x="57" y="23"/>
                  </a:lnTo>
                  <a:lnTo>
                    <a:pt x="53" y="34"/>
                  </a:lnTo>
                  <a:lnTo>
                    <a:pt x="53" y="47"/>
                  </a:lnTo>
                  <a:lnTo>
                    <a:pt x="57" y="49"/>
                  </a:lnTo>
                  <a:lnTo>
                    <a:pt x="63" y="43"/>
                  </a:lnTo>
                  <a:lnTo>
                    <a:pt x="66" y="43"/>
                  </a:lnTo>
                  <a:lnTo>
                    <a:pt x="71" y="38"/>
                  </a:lnTo>
                  <a:lnTo>
                    <a:pt x="77" y="43"/>
                  </a:lnTo>
                  <a:lnTo>
                    <a:pt x="80" y="41"/>
                  </a:lnTo>
                  <a:lnTo>
                    <a:pt x="86" y="41"/>
                  </a:lnTo>
                  <a:lnTo>
                    <a:pt x="89" y="34"/>
                  </a:lnTo>
                  <a:lnTo>
                    <a:pt x="98" y="38"/>
                  </a:lnTo>
                  <a:lnTo>
                    <a:pt x="104" y="43"/>
                  </a:lnTo>
                  <a:lnTo>
                    <a:pt x="112" y="56"/>
                  </a:lnTo>
                  <a:lnTo>
                    <a:pt x="112" y="58"/>
                  </a:lnTo>
                  <a:lnTo>
                    <a:pt x="114" y="65"/>
                  </a:lnTo>
                  <a:lnTo>
                    <a:pt x="118" y="72"/>
                  </a:lnTo>
                  <a:lnTo>
                    <a:pt x="123" y="76"/>
                  </a:lnTo>
                  <a:lnTo>
                    <a:pt x="123" y="79"/>
                  </a:lnTo>
                  <a:lnTo>
                    <a:pt x="127" y="81"/>
                  </a:lnTo>
                  <a:lnTo>
                    <a:pt x="127" y="86"/>
                  </a:lnTo>
                  <a:lnTo>
                    <a:pt x="127" y="99"/>
                  </a:lnTo>
                  <a:lnTo>
                    <a:pt x="123" y="105"/>
                  </a:lnTo>
                  <a:lnTo>
                    <a:pt x="121" y="105"/>
                  </a:lnTo>
                  <a:lnTo>
                    <a:pt x="114" y="103"/>
                  </a:lnTo>
                  <a:lnTo>
                    <a:pt x="112" y="105"/>
                  </a:lnTo>
                  <a:lnTo>
                    <a:pt x="100" y="103"/>
                  </a:lnTo>
                  <a:lnTo>
                    <a:pt x="89" y="105"/>
                  </a:lnTo>
                  <a:lnTo>
                    <a:pt x="89" y="117"/>
                  </a:lnTo>
                  <a:lnTo>
                    <a:pt x="80" y="122"/>
                  </a:lnTo>
                  <a:lnTo>
                    <a:pt x="84" y="132"/>
                  </a:lnTo>
                  <a:lnTo>
                    <a:pt x="91" y="148"/>
                  </a:lnTo>
                  <a:lnTo>
                    <a:pt x="86" y="142"/>
                  </a:lnTo>
                  <a:lnTo>
                    <a:pt x="71" y="133"/>
                  </a:lnTo>
                  <a:lnTo>
                    <a:pt x="57" y="132"/>
                  </a:lnTo>
                  <a:lnTo>
                    <a:pt x="61" y="119"/>
                  </a:lnTo>
                  <a:lnTo>
                    <a:pt x="46" y="122"/>
                  </a:lnTo>
                  <a:lnTo>
                    <a:pt x="46" y="133"/>
                  </a:lnTo>
                  <a:lnTo>
                    <a:pt x="46" y="142"/>
                  </a:lnTo>
                  <a:lnTo>
                    <a:pt x="39" y="155"/>
                  </a:lnTo>
                  <a:lnTo>
                    <a:pt x="37" y="170"/>
                  </a:lnTo>
                  <a:lnTo>
                    <a:pt x="34" y="175"/>
                  </a:lnTo>
                  <a:lnTo>
                    <a:pt x="37" y="193"/>
                  </a:lnTo>
                  <a:lnTo>
                    <a:pt x="46" y="189"/>
                  </a:lnTo>
                  <a:lnTo>
                    <a:pt x="48" y="200"/>
                  </a:lnTo>
                  <a:lnTo>
                    <a:pt x="51" y="200"/>
                  </a:lnTo>
                  <a:lnTo>
                    <a:pt x="57" y="224"/>
                  </a:lnTo>
                  <a:lnTo>
                    <a:pt x="66" y="228"/>
                  </a:lnTo>
                  <a:lnTo>
                    <a:pt x="75" y="228"/>
                  </a:lnTo>
                  <a:lnTo>
                    <a:pt x="80" y="238"/>
                  </a:lnTo>
                  <a:lnTo>
                    <a:pt x="77" y="238"/>
                  </a:lnTo>
                  <a:lnTo>
                    <a:pt x="75" y="242"/>
                  </a:lnTo>
                  <a:lnTo>
                    <a:pt x="71" y="238"/>
                  </a:lnTo>
                  <a:lnTo>
                    <a:pt x="69" y="245"/>
                  </a:lnTo>
                  <a:lnTo>
                    <a:pt x="63" y="245"/>
                  </a:lnTo>
                  <a:lnTo>
                    <a:pt x="66" y="238"/>
                  </a:lnTo>
                  <a:lnTo>
                    <a:pt x="53" y="231"/>
                  </a:lnTo>
                  <a:lnTo>
                    <a:pt x="51" y="232"/>
                  </a:lnTo>
                  <a:lnTo>
                    <a:pt x="46" y="224"/>
                  </a:lnTo>
                  <a:lnTo>
                    <a:pt x="39" y="218"/>
                  </a:lnTo>
                  <a:lnTo>
                    <a:pt x="32" y="207"/>
                  </a:lnTo>
                  <a:lnTo>
                    <a:pt x="28" y="200"/>
                  </a:lnTo>
                  <a:lnTo>
                    <a:pt x="25" y="204"/>
                  </a:lnTo>
                  <a:lnTo>
                    <a:pt x="25" y="209"/>
                  </a:lnTo>
                  <a:lnTo>
                    <a:pt x="23" y="207"/>
                  </a:lnTo>
                  <a:lnTo>
                    <a:pt x="19" y="195"/>
                  </a:lnTo>
                  <a:lnTo>
                    <a:pt x="23" y="184"/>
                  </a:lnTo>
                  <a:lnTo>
                    <a:pt x="25" y="178"/>
                  </a:lnTo>
                  <a:lnTo>
                    <a:pt x="25" y="175"/>
                  </a:lnTo>
                  <a:lnTo>
                    <a:pt x="28" y="171"/>
                  </a:lnTo>
                  <a:lnTo>
                    <a:pt x="28" y="166"/>
                  </a:lnTo>
                  <a:lnTo>
                    <a:pt x="34" y="152"/>
                  </a:lnTo>
                  <a:lnTo>
                    <a:pt x="37" y="142"/>
                  </a:lnTo>
                  <a:lnTo>
                    <a:pt x="32" y="124"/>
                  </a:lnTo>
                  <a:lnTo>
                    <a:pt x="32" y="117"/>
                  </a:lnTo>
                  <a:lnTo>
                    <a:pt x="16" y="99"/>
                  </a:lnTo>
                  <a:lnTo>
                    <a:pt x="16" y="94"/>
                  </a:lnTo>
                  <a:lnTo>
                    <a:pt x="19" y="86"/>
                  </a:lnTo>
                  <a:lnTo>
                    <a:pt x="19" y="79"/>
                  </a:lnTo>
                  <a:lnTo>
                    <a:pt x="23" y="76"/>
                  </a:lnTo>
                  <a:lnTo>
                    <a:pt x="19" y="66"/>
                  </a:lnTo>
                  <a:lnTo>
                    <a:pt x="16" y="61"/>
                  </a:lnTo>
                  <a:lnTo>
                    <a:pt x="5" y="43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23"/>
                  </a:lnTo>
                  <a:lnTo>
                    <a:pt x="5" y="18"/>
                  </a:lnTo>
                  <a:lnTo>
                    <a:pt x="9" y="14"/>
                  </a:lnTo>
                  <a:lnTo>
                    <a:pt x="23" y="10"/>
                  </a:lnTo>
                  <a:lnTo>
                    <a:pt x="19" y="6"/>
                  </a:lnTo>
                  <a:lnTo>
                    <a:pt x="25" y="9"/>
                  </a:lnTo>
                  <a:lnTo>
                    <a:pt x="28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86" name="Freeform 2063"/>
            <p:cNvSpPr>
              <a:spLocks/>
            </p:cNvSpPr>
            <p:nvPr/>
          </p:nvSpPr>
          <p:spPr bwMode="auto">
            <a:xfrm>
              <a:off x="3536" y="2346"/>
              <a:ext cx="88" cy="68"/>
            </a:xfrm>
            <a:custGeom>
              <a:avLst/>
              <a:gdLst>
                <a:gd name="T0" fmla="*/ 0 w 77"/>
                <a:gd name="T1" fmla="*/ 194 h 63"/>
                <a:gd name="T2" fmla="*/ 2 w 77"/>
                <a:gd name="T3" fmla="*/ 167 h 63"/>
                <a:gd name="T4" fmla="*/ 2 w 77"/>
                <a:gd name="T5" fmla="*/ 217 h 63"/>
                <a:gd name="T6" fmla="*/ 143 w 77"/>
                <a:gd name="T7" fmla="*/ 229 h 63"/>
                <a:gd name="T8" fmla="*/ 186 w 77"/>
                <a:gd name="T9" fmla="*/ 247 h 63"/>
                <a:gd name="T10" fmla="*/ 450 w 77"/>
                <a:gd name="T11" fmla="*/ 247 h 63"/>
                <a:gd name="T12" fmla="*/ 557 w 77"/>
                <a:gd name="T13" fmla="*/ 229 h 63"/>
                <a:gd name="T14" fmla="*/ 1034 w 77"/>
                <a:gd name="T15" fmla="*/ 229 h 63"/>
                <a:gd name="T16" fmla="*/ 1229 w 77"/>
                <a:gd name="T17" fmla="*/ 217 h 63"/>
                <a:gd name="T18" fmla="*/ 1419 w 77"/>
                <a:gd name="T19" fmla="*/ 167 h 63"/>
                <a:gd name="T20" fmla="*/ 1706 w 77"/>
                <a:gd name="T21" fmla="*/ 91 h 63"/>
                <a:gd name="T22" fmla="*/ 1939 w 77"/>
                <a:gd name="T23" fmla="*/ 5 h 63"/>
                <a:gd name="T24" fmla="*/ 2010 w 77"/>
                <a:gd name="T25" fmla="*/ 0 h 63"/>
                <a:gd name="T26" fmla="*/ 2119 w 77"/>
                <a:gd name="T27" fmla="*/ 3 h 63"/>
                <a:gd name="T28" fmla="*/ 2119 w 77"/>
                <a:gd name="T29" fmla="*/ 62 h 63"/>
                <a:gd name="T30" fmla="*/ 2119 w 77"/>
                <a:gd name="T31" fmla="*/ 123 h 63"/>
                <a:gd name="T32" fmla="*/ 2010 w 77"/>
                <a:gd name="T33" fmla="*/ 123 h 63"/>
                <a:gd name="T34" fmla="*/ 1939 w 77"/>
                <a:gd name="T35" fmla="*/ 136 h 63"/>
                <a:gd name="T36" fmla="*/ 2010 w 77"/>
                <a:gd name="T37" fmla="*/ 217 h 63"/>
                <a:gd name="T38" fmla="*/ 2119 w 77"/>
                <a:gd name="T39" fmla="*/ 217 h 63"/>
                <a:gd name="T40" fmla="*/ 2159 w 77"/>
                <a:gd name="T41" fmla="*/ 247 h 63"/>
                <a:gd name="T42" fmla="*/ 2119 w 77"/>
                <a:gd name="T43" fmla="*/ 247 h 63"/>
                <a:gd name="T44" fmla="*/ 1939 w 77"/>
                <a:gd name="T45" fmla="*/ 247 h 63"/>
                <a:gd name="T46" fmla="*/ 1939 w 77"/>
                <a:gd name="T47" fmla="*/ 288 h 63"/>
                <a:gd name="T48" fmla="*/ 1854 w 77"/>
                <a:gd name="T49" fmla="*/ 331 h 63"/>
                <a:gd name="T50" fmla="*/ 1854 w 77"/>
                <a:gd name="T51" fmla="*/ 411 h 63"/>
                <a:gd name="T52" fmla="*/ 1759 w 77"/>
                <a:gd name="T53" fmla="*/ 423 h 63"/>
                <a:gd name="T54" fmla="*/ 450 w 77"/>
                <a:gd name="T55" fmla="*/ 370 h 63"/>
                <a:gd name="T56" fmla="*/ 394 w 77"/>
                <a:gd name="T57" fmla="*/ 331 h 63"/>
                <a:gd name="T58" fmla="*/ 186 w 77"/>
                <a:gd name="T59" fmla="*/ 273 h 63"/>
                <a:gd name="T60" fmla="*/ 2 w 77"/>
                <a:gd name="T61" fmla="*/ 229 h 63"/>
                <a:gd name="T62" fmla="*/ 0 w 77"/>
                <a:gd name="T63" fmla="*/ 194 h 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7"/>
                <a:gd name="T97" fmla="*/ 0 h 63"/>
                <a:gd name="T98" fmla="*/ 77 w 77"/>
                <a:gd name="T99" fmla="*/ 63 h 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7" h="63">
                  <a:moveTo>
                    <a:pt x="0" y="29"/>
                  </a:moveTo>
                  <a:lnTo>
                    <a:pt x="2" y="25"/>
                  </a:lnTo>
                  <a:lnTo>
                    <a:pt x="2" y="32"/>
                  </a:lnTo>
                  <a:lnTo>
                    <a:pt x="5" y="34"/>
                  </a:lnTo>
                  <a:lnTo>
                    <a:pt x="7" y="37"/>
                  </a:lnTo>
                  <a:lnTo>
                    <a:pt x="16" y="37"/>
                  </a:lnTo>
                  <a:lnTo>
                    <a:pt x="20" y="34"/>
                  </a:lnTo>
                  <a:lnTo>
                    <a:pt x="37" y="34"/>
                  </a:lnTo>
                  <a:lnTo>
                    <a:pt x="44" y="32"/>
                  </a:lnTo>
                  <a:lnTo>
                    <a:pt x="51" y="25"/>
                  </a:lnTo>
                  <a:lnTo>
                    <a:pt x="60" y="14"/>
                  </a:lnTo>
                  <a:lnTo>
                    <a:pt x="68" y="5"/>
                  </a:lnTo>
                  <a:lnTo>
                    <a:pt x="71" y="0"/>
                  </a:lnTo>
                  <a:lnTo>
                    <a:pt x="75" y="3"/>
                  </a:lnTo>
                  <a:lnTo>
                    <a:pt x="75" y="9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68" y="20"/>
                  </a:lnTo>
                  <a:lnTo>
                    <a:pt x="71" y="32"/>
                  </a:lnTo>
                  <a:lnTo>
                    <a:pt x="75" y="32"/>
                  </a:lnTo>
                  <a:lnTo>
                    <a:pt x="77" y="37"/>
                  </a:lnTo>
                  <a:lnTo>
                    <a:pt x="75" y="37"/>
                  </a:lnTo>
                  <a:lnTo>
                    <a:pt x="68" y="37"/>
                  </a:lnTo>
                  <a:lnTo>
                    <a:pt x="68" y="43"/>
                  </a:lnTo>
                  <a:lnTo>
                    <a:pt x="66" y="49"/>
                  </a:lnTo>
                  <a:lnTo>
                    <a:pt x="66" y="61"/>
                  </a:lnTo>
                  <a:lnTo>
                    <a:pt x="62" y="63"/>
                  </a:lnTo>
                  <a:lnTo>
                    <a:pt x="16" y="55"/>
                  </a:lnTo>
                  <a:lnTo>
                    <a:pt x="14" y="49"/>
                  </a:lnTo>
                  <a:lnTo>
                    <a:pt x="7" y="41"/>
                  </a:lnTo>
                  <a:lnTo>
                    <a:pt x="2" y="3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87" name="Freeform 2064"/>
            <p:cNvSpPr>
              <a:spLocks/>
            </p:cNvSpPr>
            <p:nvPr/>
          </p:nvSpPr>
          <p:spPr bwMode="auto">
            <a:xfrm>
              <a:off x="4427" y="2389"/>
              <a:ext cx="141" cy="271"/>
            </a:xfrm>
            <a:custGeom>
              <a:avLst/>
              <a:gdLst>
                <a:gd name="T0" fmla="*/ 130 w 123"/>
                <a:gd name="T1" fmla="*/ 137 h 247"/>
                <a:gd name="T2" fmla="*/ 339 w 123"/>
                <a:gd name="T3" fmla="*/ 137 h 247"/>
                <a:gd name="T4" fmla="*/ 610 w 123"/>
                <a:gd name="T5" fmla="*/ 104 h 247"/>
                <a:gd name="T6" fmla="*/ 883 w 123"/>
                <a:gd name="T7" fmla="*/ 104 h 247"/>
                <a:gd name="T8" fmla="*/ 1160 w 123"/>
                <a:gd name="T9" fmla="*/ 2 h 247"/>
                <a:gd name="T10" fmla="*/ 1584 w 123"/>
                <a:gd name="T11" fmla="*/ 5 h 247"/>
                <a:gd name="T12" fmla="*/ 2112 w 123"/>
                <a:gd name="T13" fmla="*/ 72 h 247"/>
                <a:gd name="T14" fmla="*/ 2371 w 123"/>
                <a:gd name="T15" fmla="*/ 312 h 247"/>
                <a:gd name="T16" fmla="*/ 2718 w 123"/>
                <a:gd name="T17" fmla="*/ 312 h 247"/>
                <a:gd name="T18" fmla="*/ 2421 w 123"/>
                <a:gd name="T19" fmla="*/ 342 h 247"/>
                <a:gd name="T20" fmla="*/ 2297 w 123"/>
                <a:gd name="T21" fmla="*/ 408 h 247"/>
                <a:gd name="T22" fmla="*/ 2112 w 123"/>
                <a:gd name="T23" fmla="*/ 543 h 247"/>
                <a:gd name="T24" fmla="*/ 1842 w 123"/>
                <a:gd name="T25" fmla="*/ 596 h 247"/>
                <a:gd name="T26" fmla="*/ 2112 w 123"/>
                <a:gd name="T27" fmla="*/ 921 h 247"/>
                <a:gd name="T28" fmla="*/ 2718 w 123"/>
                <a:gd name="T29" fmla="*/ 1164 h 247"/>
                <a:gd name="T30" fmla="*/ 2972 w 123"/>
                <a:gd name="T31" fmla="*/ 1239 h 247"/>
                <a:gd name="T32" fmla="*/ 3338 w 123"/>
                <a:gd name="T33" fmla="*/ 1368 h 247"/>
                <a:gd name="T34" fmla="*/ 3460 w 123"/>
                <a:gd name="T35" fmla="*/ 1464 h 247"/>
                <a:gd name="T36" fmla="*/ 3691 w 123"/>
                <a:gd name="T37" fmla="*/ 1749 h 247"/>
                <a:gd name="T38" fmla="*/ 3691 w 123"/>
                <a:gd name="T39" fmla="*/ 1847 h 247"/>
                <a:gd name="T40" fmla="*/ 3753 w 123"/>
                <a:gd name="T41" fmla="*/ 1897 h 247"/>
                <a:gd name="T42" fmla="*/ 3753 w 123"/>
                <a:gd name="T43" fmla="*/ 1983 h 247"/>
                <a:gd name="T44" fmla="*/ 3338 w 123"/>
                <a:gd name="T45" fmla="*/ 2121 h 247"/>
                <a:gd name="T46" fmla="*/ 3036 w 123"/>
                <a:gd name="T47" fmla="*/ 2188 h 247"/>
                <a:gd name="T48" fmla="*/ 2541 w 123"/>
                <a:gd name="T49" fmla="*/ 2283 h 247"/>
                <a:gd name="T50" fmla="*/ 2297 w 123"/>
                <a:gd name="T51" fmla="*/ 2306 h 247"/>
                <a:gd name="T52" fmla="*/ 2015 w 123"/>
                <a:gd name="T53" fmla="*/ 2418 h 247"/>
                <a:gd name="T54" fmla="*/ 1687 w 123"/>
                <a:gd name="T55" fmla="*/ 2321 h 247"/>
                <a:gd name="T56" fmla="*/ 1687 w 123"/>
                <a:gd name="T57" fmla="*/ 2228 h 247"/>
                <a:gd name="T58" fmla="*/ 1471 w 123"/>
                <a:gd name="T59" fmla="*/ 2223 h 247"/>
                <a:gd name="T60" fmla="*/ 2173 w 123"/>
                <a:gd name="T61" fmla="*/ 2121 h 247"/>
                <a:gd name="T62" fmla="*/ 2112 w 123"/>
                <a:gd name="T63" fmla="*/ 1996 h 247"/>
                <a:gd name="T64" fmla="*/ 2541 w 123"/>
                <a:gd name="T65" fmla="*/ 1933 h 247"/>
                <a:gd name="T66" fmla="*/ 2858 w 123"/>
                <a:gd name="T67" fmla="*/ 1897 h 247"/>
                <a:gd name="T68" fmla="*/ 2856 w 123"/>
                <a:gd name="T69" fmla="*/ 1606 h 247"/>
                <a:gd name="T70" fmla="*/ 2856 w 123"/>
                <a:gd name="T71" fmla="*/ 1501 h 247"/>
                <a:gd name="T72" fmla="*/ 2856 w 123"/>
                <a:gd name="T73" fmla="*/ 1368 h 247"/>
                <a:gd name="T74" fmla="*/ 2718 w 123"/>
                <a:gd name="T75" fmla="*/ 1274 h 247"/>
                <a:gd name="T76" fmla="*/ 2173 w 123"/>
                <a:gd name="T77" fmla="*/ 1076 h 247"/>
                <a:gd name="T78" fmla="*/ 1748 w 123"/>
                <a:gd name="T79" fmla="*/ 921 h 247"/>
                <a:gd name="T80" fmla="*/ 1471 w 123"/>
                <a:gd name="T81" fmla="*/ 827 h 247"/>
                <a:gd name="T82" fmla="*/ 976 w 123"/>
                <a:gd name="T83" fmla="*/ 647 h 247"/>
                <a:gd name="T84" fmla="*/ 1284 w 123"/>
                <a:gd name="T85" fmla="*/ 647 h 247"/>
                <a:gd name="T86" fmla="*/ 1259 w 123"/>
                <a:gd name="T87" fmla="*/ 495 h 247"/>
                <a:gd name="T88" fmla="*/ 1052 w 123"/>
                <a:gd name="T89" fmla="*/ 448 h 247"/>
                <a:gd name="T90" fmla="*/ 339 w 123"/>
                <a:gd name="T91" fmla="*/ 380 h 247"/>
                <a:gd name="T92" fmla="*/ 339 w 123"/>
                <a:gd name="T93" fmla="*/ 256 h 247"/>
                <a:gd name="T94" fmla="*/ 0 w 123"/>
                <a:gd name="T95" fmla="*/ 165 h 24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"/>
                <a:gd name="T145" fmla="*/ 0 h 247"/>
                <a:gd name="T146" fmla="*/ 123 w 123"/>
                <a:gd name="T147" fmla="*/ 247 h 24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" h="247">
                  <a:moveTo>
                    <a:pt x="0" y="16"/>
                  </a:moveTo>
                  <a:lnTo>
                    <a:pt x="4" y="14"/>
                  </a:lnTo>
                  <a:lnTo>
                    <a:pt x="6" y="14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20" y="11"/>
                  </a:lnTo>
                  <a:lnTo>
                    <a:pt x="25" y="16"/>
                  </a:lnTo>
                  <a:lnTo>
                    <a:pt x="29" y="11"/>
                  </a:lnTo>
                  <a:lnTo>
                    <a:pt x="38" y="7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2" y="5"/>
                  </a:lnTo>
                  <a:lnTo>
                    <a:pt x="66" y="7"/>
                  </a:lnTo>
                  <a:lnTo>
                    <a:pt x="70" y="7"/>
                  </a:lnTo>
                  <a:lnTo>
                    <a:pt x="66" y="16"/>
                  </a:lnTo>
                  <a:lnTo>
                    <a:pt x="78" y="31"/>
                  </a:lnTo>
                  <a:lnTo>
                    <a:pt x="86" y="29"/>
                  </a:lnTo>
                  <a:lnTo>
                    <a:pt x="89" y="31"/>
                  </a:lnTo>
                  <a:lnTo>
                    <a:pt x="86" y="34"/>
                  </a:lnTo>
                  <a:lnTo>
                    <a:pt x="80" y="34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70" y="45"/>
                  </a:lnTo>
                  <a:lnTo>
                    <a:pt x="70" y="54"/>
                  </a:lnTo>
                  <a:lnTo>
                    <a:pt x="66" y="58"/>
                  </a:lnTo>
                  <a:lnTo>
                    <a:pt x="61" y="59"/>
                  </a:lnTo>
                  <a:lnTo>
                    <a:pt x="57" y="76"/>
                  </a:lnTo>
                  <a:lnTo>
                    <a:pt x="70" y="90"/>
                  </a:lnTo>
                  <a:lnTo>
                    <a:pt x="75" y="101"/>
                  </a:lnTo>
                  <a:lnTo>
                    <a:pt x="89" y="115"/>
                  </a:lnTo>
                  <a:lnTo>
                    <a:pt x="94" y="119"/>
                  </a:lnTo>
                  <a:lnTo>
                    <a:pt x="98" y="121"/>
                  </a:lnTo>
                  <a:lnTo>
                    <a:pt x="103" y="128"/>
                  </a:lnTo>
                  <a:lnTo>
                    <a:pt x="109" y="135"/>
                  </a:lnTo>
                  <a:lnTo>
                    <a:pt x="113" y="135"/>
                  </a:lnTo>
                  <a:lnTo>
                    <a:pt x="113" y="145"/>
                  </a:lnTo>
                  <a:lnTo>
                    <a:pt x="121" y="168"/>
                  </a:lnTo>
                  <a:lnTo>
                    <a:pt x="121" y="173"/>
                  </a:lnTo>
                  <a:lnTo>
                    <a:pt x="123" y="177"/>
                  </a:lnTo>
                  <a:lnTo>
                    <a:pt x="121" y="181"/>
                  </a:lnTo>
                  <a:lnTo>
                    <a:pt x="121" y="182"/>
                  </a:lnTo>
                  <a:lnTo>
                    <a:pt x="123" y="186"/>
                  </a:lnTo>
                  <a:lnTo>
                    <a:pt x="121" y="191"/>
                  </a:lnTo>
                  <a:lnTo>
                    <a:pt x="123" y="195"/>
                  </a:lnTo>
                  <a:lnTo>
                    <a:pt x="118" y="204"/>
                  </a:lnTo>
                  <a:lnTo>
                    <a:pt x="109" y="210"/>
                  </a:lnTo>
                  <a:lnTo>
                    <a:pt x="103" y="210"/>
                  </a:lnTo>
                  <a:lnTo>
                    <a:pt x="100" y="215"/>
                  </a:lnTo>
                  <a:lnTo>
                    <a:pt x="86" y="220"/>
                  </a:lnTo>
                  <a:lnTo>
                    <a:pt x="84" y="224"/>
                  </a:lnTo>
                  <a:lnTo>
                    <a:pt x="80" y="233"/>
                  </a:lnTo>
                  <a:lnTo>
                    <a:pt x="75" y="227"/>
                  </a:lnTo>
                  <a:lnTo>
                    <a:pt x="75" y="238"/>
                  </a:lnTo>
                  <a:lnTo>
                    <a:pt x="66" y="238"/>
                  </a:lnTo>
                  <a:lnTo>
                    <a:pt x="56" y="247"/>
                  </a:lnTo>
                  <a:lnTo>
                    <a:pt x="56" y="229"/>
                  </a:lnTo>
                  <a:lnTo>
                    <a:pt x="57" y="227"/>
                  </a:lnTo>
                  <a:lnTo>
                    <a:pt x="56" y="220"/>
                  </a:lnTo>
                  <a:lnTo>
                    <a:pt x="52" y="220"/>
                  </a:lnTo>
                  <a:lnTo>
                    <a:pt x="48" y="218"/>
                  </a:lnTo>
                  <a:lnTo>
                    <a:pt x="63" y="211"/>
                  </a:lnTo>
                  <a:lnTo>
                    <a:pt x="71" y="210"/>
                  </a:lnTo>
                  <a:lnTo>
                    <a:pt x="71" y="204"/>
                  </a:lnTo>
                  <a:lnTo>
                    <a:pt x="70" y="197"/>
                  </a:lnTo>
                  <a:lnTo>
                    <a:pt x="75" y="195"/>
                  </a:lnTo>
                  <a:lnTo>
                    <a:pt x="84" y="191"/>
                  </a:lnTo>
                  <a:lnTo>
                    <a:pt x="89" y="190"/>
                  </a:lnTo>
                  <a:lnTo>
                    <a:pt x="94" y="186"/>
                  </a:lnTo>
                  <a:lnTo>
                    <a:pt x="94" y="173"/>
                  </a:lnTo>
                  <a:lnTo>
                    <a:pt x="93" y="159"/>
                  </a:lnTo>
                  <a:lnTo>
                    <a:pt x="93" y="153"/>
                  </a:lnTo>
                  <a:lnTo>
                    <a:pt x="93" y="148"/>
                  </a:lnTo>
                  <a:lnTo>
                    <a:pt x="93" y="143"/>
                  </a:lnTo>
                  <a:lnTo>
                    <a:pt x="93" y="135"/>
                  </a:lnTo>
                  <a:lnTo>
                    <a:pt x="89" y="135"/>
                  </a:lnTo>
                  <a:lnTo>
                    <a:pt x="89" y="125"/>
                  </a:lnTo>
                  <a:lnTo>
                    <a:pt x="78" y="115"/>
                  </a:lnTo>
                  <a:lnTo>
                    <a:pt x="71" y="106"/>
                  </a:lnTo>
                  <a:lnTo>
                    <a:pt x="63" y="98"/>
                  </a:lnTo>
                  <a:lnTo>
                    <a:pt x="57" y="90"/>
                  </a:lnTo>
                  <a:lnTo>
                    <a:pt x="52" y="83"/>
                  </a:lnTo>
                  <a:lnTo>
                    <a:pt x="48" y="81"/>
                  </a:lnTo>
                  <a:lnTo>
                    <a:pt x="32" y="69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3" y="63"/>
                  </a:lnTo>
                  <a:lnTo>
                    <a:pt x="43" y="54"/>
                  </a:lnTo>
                  <a:lnTo>
                    <a:pt x="41" y="49"/>
                  </a:lnTo>
                  <a:lnTo>
                    <a:pt x="38" y="49"/>
                  </a:lnTo>
                  <a:lnTo>
                    <a:pt x="34" y="44"/>
                  </a:lnTo>
                  <a:lnTo>
                    <a:pt x="23" y="44"/>
                  </a:lnTo>
                  <a:lnTo>
                    <a:pt x="11" y="38"/>
                  </a:lnTo>
                  <a:lnTo>
                    <a:pt x="11" y="29"/>
                  </a:lnTo>
                  <a:lnTo>
                    <a:pt x="11" y="25"/>
                  </a:lnTo>
                  <a:lnTo>
                    <a:pt x="4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88" name="Freeform 2065"/>
            <p:cNvSpPr>
              <a:spLocks/>
            </p:cNvSpPr>
            <p:nvPr/>
          </p:nvSpPr>
          <p:spPr bwMode="auto">
            <a:xfrm>
              <a:off x="1083" y="2524"/>
              <a:ext cx="41" cy="24"/>
            </a:xfrm>
            <a:custGeom>
              <a:avLst/>
              <a:gdLst>
                <a:gd name="T0" fmla="*/ 0 w 36"/>
                <a:gd name="T1" fmla="*/ 106 h 22"/>
                <a:gd name="T2" fmla="*/ 137 w 36"/>
                <a:gd name="T3" fmla="*/ 69 h 22"/>
                <a:gd name="T4" fmla="*/ 231 w 36"/>
                <a:gd name="T5" fmla="*/ 0 h 22"/>
                <a:gd name="T6" fmla="*/ 535 w 36"/>
                <a:gd name="T7" fmla="*/ 4 h 22"/>
                <a:gd name="T8" fmla="*/ 851 w 36"/>
                <a:gd name="T9" fmla="*/ 82 h 22"/>
                <a:gd name="T10" fmla="*/ 969 w 36"/>
                <a:gd name="T11" fmla="*/ 166 h 22"/>
                <a:gd name="T12" fmla="*/ 747 w 36"/>
                <a:gd name="T13" fmla="*/ 192 h 22"/>
                <a:gd name="T14" fmla="*/ 319 w 36"/>
                <a:gd name="T15" fmla="*/ 166 h 22"/>
                <a:gd name="T16" fmla="*/ 0 w 36"/>
                <a:gd name="T17" fmla="*/ 10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2"/>
                <a:gd name="T29" fmla="*/ 36 w 36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2">
                  <a:moveTo>
                    <a:pt x="0" y="13"/>
                  </a:moveTo>
                  <a:lnTo>
                    <a:pt x="5" y="8"/>
                  </a:lnTo>
                  <a:lnTo>
                    <a:pt x="9" y="0"/>
                  </a:lnTo>
                  <a:lnTo>
                    <a:pt x="21" y="4"/>
                  </a:lnTo>
                  <a:lnTo>
                    <a:pt x="32" y="10"/>
                  </a:lnTo>
                  <a:lnTo>
                    <a:pt x="36" y="19"/>
                  </a:lnTo>
                  <a:lnTo>
                    <a:pt x="28" y="22"/>
                  </a:lnTo>
                  <a:lnTo>
                    <a:pt x="12" y="1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89" name="Freeform 2066"/>
            <p:cNvSpPr>
              <a:spLocks/>
            </p:cNvSpPr>
            <p:nvPr/>
          </p:nvSpPr>
          <p:spPr bwMode="auto">
            <a:xfrm>
              <a:off x="4579" y="2688"/>
              <a:ext cx="167" cy="113"/>
            </a:xfrm>
            <a:custGeom>
              <a:avLst/>
              <a:gdLst>
                <a:gd name="T0" fmla="*/ 2405 w 145"/>
                <a:gd name="T1" fmla="*/ 380 h 103"/>
                <a:gd name="T2" fmla="*/ 2483 w 145"/>
                <a:gd name="T3" fmla="*/ 501 h 103"/>
                <a:gd name="T4" fmla="*/ 2695 w 145"/>
                <a:gd name="T5" fmla="*/ 451 h 103"/>
                <a:gd name="T6" fmla="*/ 2902 w 145"/>
                <a:gd name="T7" fmla="*/ 451 h 103"/>
                <a:gd name="T8" fmla="*/ 2695 w 145"/>
                <a:gd name="T9" fmla="*/ 380 h 103"/>
                <a:gd name="T10" fmla="*/ 2770 w 145"/>
                <a:gd name="T11" fmla="*/ 371 h 103"/>
                <a:gd name="T12" fmla="*/ 2902 w 145"/>
                <a:gd name="T13" fmla="*/ 281 h 103"/>
                <a:gd name="T14" fmla="*/ 3081 w 145"/>
                <a:gd name="T15" fmla="*/ 233 h 103"/>
                <a:gd name="T16" fmla="*/ 3190 w 145"/>
                <a:gd name="T17" fmla="*/ 281 h 103"/>
                <a:gd name="T18" fmla="*/ 3364 w 145"/>
                <a:gd name="T19" fmla="*/ 125 h 103"/>
                <a:gd name="T20" fmla="*/ 3553 w 145"/>
                <a:gd name="T21" fmla="*/ 0 h 103"/>
                <a:gd name="T22" fmla="*/ 3687 w 145"/>
                <a:gd name="T23" fmla="*/ 4 h 103"/>
                <a:gd name="T24" fmla="*/ 3687 w 145"/>
                <a:gd name="T25" fmla="*/ 87 h 103"/>
                <a:gd name="T26" fmla="*/ 3735 w 145"/>
                <a:gd name="T27" fmla="*/ 4 h 103"/>
                <a:gd name="T28" fmla="*/ 3857 w 145"/>
                <a:gd name="T29" fmla="*/ 4 h 103"/>
                <a:gd name="T30" fmla="*/ 3857 w 145"/>
                <a:gd name="T31" fmla="*/ 87 h 103"/>
                <a:gd name="T32" fmla="*/ 4047 w 145"/>
                <a:gd name="T33" fmla="*/ 87 h 103"/>
                <a:gd name="T34" fmla="*/ 4047 w 145"/>
                <a:gd name="T35" fmla="*/ 137 h 103"/>
                <a:gd name="T36" fmla="*/ 4185 w 145"/>
                <a:gd name="T37" fmla="*/ 181 h 103"/>
                <a:gd name="T38" fmla="*/ 4246 w 145"/>
                <a:gd name="T39" fmla="*/ 181 h 103"/>
                <a:gd name="T40" fmla="*/ 4246 w 145"/>
                <a:gd name="T41" fmla="*/ 212 h 103"/>
                <a:gd name="T42" fmla="*/ 4185 w 145"/>
                <a:gd name="T43" fmla="*/ 233 h 103"/>
                <a:gd name="T44" fmla="*/ 4326 w 145"/>
                <a:gd name="T45" fmla="*/ 233 h 103"/>
                <a:gd name="T46" fmla="*/ 4462 w 145"/>
                <a:gd name="T47" fmla="*/ 212 h 103"/>
                <a:gd name="T48" fmla="*/ 4713 w 145"/>
                <a:gd name="T49" fmla="*/ 281 h 103"/>
                <a:gd name="T50" fmla="*/ 4955 w 145"/>
                <a:gd name="T51" fmla="*/ 281 h 103"/>
                <a:gd name="T52" fmla="*/ 4955 w 145"/>
                <a:gd name="T53" fmla="*/ 315 h 103"/>
                <a:gd name="T54" fmla="*/ 4713 w 145"/>
                <a:gd name="T55" fmla="*/ 315 h 103"/>
                <a:gd name="T56" fmla="*/ 4530 w 145"/>
                <a:gd name="T57" fmla="*/ 371 h 103"/>
                <a:gd name="T58" fmla="*/ 4462 w 145"/>
                <a:gd name="T59" fmla="*/ 371 h 103"/>
                <a:gd name="T60" fmla="*/ 4326 w 145"/>
                <a:gd name="T61" fmla="*/ 371 h 103"/>
                <a:gd name="T62" fmla="*/ 4661 w 145"/>
                <a:gd name="T63" fmla="*/ 451 h 103"/>
                <a:gd name="T64" fmla="*/ 4246 w 145"/>
                <a:gd name="T65" fmla="*/ 490 h 103"/>
                <a:gd name="T66" fmla="*/ 4185 w 145"/>
                <a:gd name="T67" fmla="*/ 451 h 103"/>
                <a:gd name="T68" fmla="*/ 4047 w 145"/>
                <a:gd name="T69" fmla="*/ 490 h 103"/>
                <a:gd name="T70" fmla="*/ 4185 w 145"/>
                <a:gd name="T71" fmla="*/ 538 h 103"/>
                <a:gd name="T72" fmla="*/ 3243 w 145"/>
                <a:gd name="T73" fmla="*/ 501 h 103"/>
                <a:gd name="T74" fmla="*/ 3081 w 145"/>
                <a:gd name="T75" fmla="*/ 697 h 103"/>
                <a:gd name="T76" fmla="*/ 2770 w 145"/>
                <a:gd name="T77" fmla="*/ 711 h 103"/>
                <a:gd name="T78" fmla="*/ 2695 w 145"/>
                <a:gd name="T79" fmla="*/ 883 h 103"/>
                <a:gd name="T80" fmla="*/ 2188 w 145"/>
                <a:gd name="T81" fmla="*/ 969 h 103"/>
                <a:gd name="T82" fmla="*/ 1650 w 145"/>
                <a:gd name="T83" fmla="*/ 1039 h 103"/>
                <a:gd name="T84" fmla="*/ 997 w 145"/>
                <a:gd name="T85" fmla="*/ 1009 h 103"/>
                <a:gd name="T86" fmla="*/ 675 w 145"/>
                <a:gd name="T87" fmla="*/ 1009 h 103"/>
                <a:gd name="T88" fmla="*/ 158 w 145"/>
                <a:gd name="T89" fmla="*/ 947 h 103"/>
                <a:gd name="T90" fmla="*/ 0 w 145"/>
                <a:gd name="T91" fmla="*/ 860 h 103"/>
                <a:gd name="T92" fmla="*/ 321 w 145"/>
                <a:gd name="T93" fmla="*/ 860 h 103"/>
                <a:gd name="T94" fmla="*/ 509 w 145"/>
                <a:gd name="T95" fmla="*/ 883 h 103"/>
                <a:gd name="T96" fmla="*/ 651 w 145"/>
                <a:gd name="T97" fmla="*/ 883 h 103"/>
                <a:gd name="T98" fmla="*/ 675 w 145"/>
                <a:gd name="T99" fmla="*/ 796 h 103"/>
                <a:gd name="T100" fmla="*/ 864 w 145"/>
                <a:gd name="T101" fmla="*/ 711 h 103"/>
                <a:gd name="T102" fmla="*/ 1148 w 145"/>
                <a:gd name="T103" fmla="*/ 697 h 103"/>
                <a:gd name="T104" fmla="*/ 1650 w 145"/>
                <a:gd name="T105" fmla="*/ 625 h 103"/>
                <a:gd name="T106" fmla="*/ 2323 w 145"/>
                <a:gd name="T107" fmla="*/ 411 h 103"/>
                <a:gd name="T108" fmla="*/ 2405 w 145"/>
                <a:gd name="T109" fmla="*/ 380 h 1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5"/>
                <a:gd name="T166" fmla="*/ 0 h 103"/>
                <a:gd name="T167" fmla="*/ 145 w 145"/>
                <a:gd name="T168" fmla="*/ 103 h 1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5" h="103">
                  <a:moveTo>
                    <a:pt x="70" y="38"/>
                  </a:moveTo>
                  <a:lnTo>
                    <a:pt x="72" y="50"/>
                  </a:lnTo>
                  <a:lnTo>
                    <a:pt x="79" y="45"/>
                  </a:lnTo>
                  <a:lnTo>
                    <a:pt x="84" y="45"/>
                  </a:lnTo>
                  <a:lnTo>
                    <a:pt x="79" y="38"/>
                  </a:lnTo>
                  <a:lnTo>
                    <a:pt x="81" y="36"/>
                  </a:lnTo>
                  <a:lnTo>
                    <a:pt x="84" y="27"/>
                  </a:lnTo>
                  <a:lnTo>
                    <a:pt x="89" y="23"/>
                  </a:lnTo>
                  <a:lnTo>
                    <a:pt x="93" y="27"/>
                  </a:lnTo>
                  <a:lnTo>
                    <a:pt x="99" y="13"/>
                  </a:lnTo>
                  <a:lnTo>
                    <a:pt x="104" y="0"/>
                  </a:lnTo>
                  <a:lnTo>
                    <a:pt x="108" y="4"/>
                  </a:lnTo>
                  <a:lnTo>
                    <a:pt x="108" y="9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3" y="9"/>
                  </a:lnTo>
                  <a:lnTo>
                    <a:pt x="118" y="9"/>
                  </a:lnTo>
                  <a:lnTo>
                    <a:pt x="118" y="14"/>
                  </a:lnTo>
                  <a:lnTo>
                    <a:pt x="122" y="18"/>
                  </a:lnTo>
                  <a:lnTo>
                    <a:pt x="124" y="18"/>
                  </a:lnTo>
                  <a:lnTo>
                    <a:pt x="124" y="21"/>
                  </a:lnTo>
                  <a:lnTo>
                    <a:pt x="122" y="23"/>
                  </a:lnTo>
                  <a:lnTo>
                    <a:pt x="127" y="23"/>
                  </a:lnTo>
                  <a:lnTo>
                    <a:pt x="131" y="21"/>
                  </a:lnTo>
                  <a:lnTo>
                    <a:pt x="138" y="27"/>
                  </a:lnTo>
                  <a:lnTo>
                    <a:pt x="145" y="27"/>
                  </a:lnTo>
                  <a:lnTo>
                    <a:pt x="145" y="32"/>
                  </a:lnTo>
                  <a:lnTo>
                    <a:pt x="138" y="32"/>
                  </a:lnTo>
                  <a:lnTo>
                    <a:pt x="132" y="36"/>
                  </a:lnTo>
                  <a:lnTo>
                    <a:pt x="131" y="36"/>
                  </a:lnTo>
                  <a:lnTo>
                    <a:pt x="127" y="36"/>
                  </a:lnTo>
                  <a:lnTo>
                    <a:pt x="136" y="45"/>
                  </a:lnTo>
                  <a:lnTo>
                    <a:pt x="124" y="47"/>
                  </a:lnTo>
                  <a:lnTo>
                    <a:pt x="122" y="45"/>
                  </a:lnTo>
                  <a:lnTo>
                    <a:pt x="118" y="47"/>
                  </a:lnTo>
                  <a:lnTo>
                    <a:pt x="122" y="52"/>
                  </a:lnTo>
                  <a:lnTo>
                    <a:pt x="95" y="50"/>
                  </a:lnTo>
                  <a:lnTo>
                    <a:pt x="89" y="68"/>
                  </a:lnTo>
                  <a:lnTo>
                    <a:pt x="81" y="70"/>
                  </a:lnTo>
                  <a:lnTo>
                    <a:pt x="79" y="88"/>
                  </a:lnTo>
                  <a:lnTo>
                    <a:pt x="63" y="97"/>
                  </a:lnTo>
                  <a:lnTo>
                    <a:pt x="48" y="103"/>
                  </a:lnTo>
                  <a:lnTo>
                    <a:pt x="29" y="99"/>
                  </a:lnTo>
                  <a:lnTo>
                    <a:pt x="20" y="99"/>
                  </a:lnTo>
                  <a:lnTo>
                    <a:pt x="4" y="94"/>
                  </a:lnTo>
                  <a:lnTo>
                    <a:pt x="0" y="85"/>
                  </a:lnTo>
                  <a:lnTo>
                    <a:pt x="9" y="85"/>
                  </a:lnTo>
                  <a:lnTo>
                    <a:pt x="15" y="88"/>
                  </a:lnTo>
                  <a:lnTo>
                    <a:pt x="18" y="88"/>
                  </a:lnTo>
                  <a:lnTo>
                    <a:pt x="20" y="79"/>
                  </a:lnTo>
                  <a:lnTo>
                    <a:pt x="24" y="70"/>
                  </a:lnTo>
                  <a:lnTo>
                    <a:pt x="33" y="68"/>
                  </a:lnTo>
                  <a:lnTo>
                    <a:pt x="48" y="61"/>
                  </a:lnTo>
                  <a:lnTo>
                    <a:pt x="67" y="41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90" name="Freeform 2070"/>
            <p:cNvSpPr>
              <a:spLocks/>
            </p:cNvSpPr>
            <p:nvPr/>
          </p:nvSpPr>
          <p:spPr bwMode="auto">
            <a:xfrm>
              <a:off x="3398" y="2500"/>
              <a:ext cx="76" cy="82"/>
            </a:xfrm>
            <a:custGeom>
              <a:avLst/>
              <a:gdLst>
                <a:gd name="T0" fmla="*/ 117 w 66"/>
                <a:gd name="T1" fmla="*/ 276 h 76"/>
                <a:gd name="T2" fmla="*/ 102 w 66"/>
                <a:gd name="T3" fmla="*/ 243 h 76"/>
                <a:gd name="T4" fmla="*/ 58 w 66"/>
                <a:gd name="T5" fmla="*/ 186 h 76"/>
                <a:gd name="T6" fmla="*/ 0 w 66"/>
                <a:gd name="T7" fmla="*/ 124 h 76"/>
                <a:gd name="T8" fmla="*/ 0 w 66"/>
                <a:gd name="T9" fmla="*/ 98 h 76"/>
                <a:gd name="T10" fmla="*/ 0 w 66"/>
                <a:gd name="T11" fmla="*/ 74 h 76"/>
                <a:gd name="T12" fmla="*/ 102 w 66"/>
                <a:gd name="T13" fmla="*/ 49 h 76"/>
                <a:gd name="T14" fmla="*/ 102 w 66"/>
                <a:gd name="T15" fmla="*/ 4 h 76"/>
                <a:gd name="T16" fmla="*/ 117 w 66"/>
                <a:gd name="T17" fmla="*/ 4 h 76"/>
                <a:gd name="T18" fmla="*/ 178 w 66"/>
                <a:gd name="T19" fmla="*/ 4 h 76"/>
                <a:gd name="T20" fmla="*/ 313 w 66"/>
                <a:gd name="T21" fmla="*/ 0 h 76"/>
                <a:gd name="T22" fmla="*/ 631 w 66"/>
                <a:gd name="T23" fmla="*/ 49 h 76"/>
                <a:gd name="T24" fmla="*/ 631 w 66"/>
                <a:gd name="T25" fmla="*/ 98 h 76"/>
                <a:gd name="T26" fmla="*/ 727 w 66"/>
                <a:gd name="T27" fmla="*/ 86 h 76"/>
                <a:gd name="T28" fmla="*/ 656 w 66"/>
                <a:gd name="T29" fmla="*/ 136 h 76"/>
                <a:gd name="T30" fmla="*/ 567 w 66"/>
                <a:gd name="T31" fmla="*/ 172 h 76"/>
                <a:gd name="T32" fmla="*/ 567 w 66"/>
                <a:gd name="T33" fmla="*/ 204 h 76"/>
                <a:gd name="T34" fmla="*/ 676 w 66"/>
                <a:gd name="T35" fmla="*/ 186 h 76"/>
                <a:gd name="T36" fmla="*/ 676 w 66"/>
                <a:gd name="T37" fmla="*/ 189 h 76"/>
                <a:gd name="T38" fmla="*/ 585 w 66"/>
                <a:gd name="T39" fmla="*/ 210 h 76"/>
                <a:gd name="T40" fmla="*/ 463 w 66"/>
                <a:gd name="T41" fmla="*/ 223 h 76"/>
                <a:gd name="T42" fmla="*/ 117 w 66"/>
                <a:gd name="T43" fmla="*/ 276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"/>
                <a:gd name="T67" fmla="*/ 0 h 76"/>
                <a:gd name="T68" fmla="*/ 66 w 66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" h="76">
                  <a:moveTo>
                    <a:pt x="10" y="76"/>
                  </a:moveTo>
                  <a:lnTo>
                    <a:pt x="9" y="67"/>
                  </a:lnTo>
                  <a:lnTo>
                    <a:pt x="5" y="5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9" y="1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57" y="14"/>
                  </a:lnTo>
                  <a:lnTo>
                    <a:pt x="57" y="27"/>
                  </a:lnTo>
                  <a:lnTo>
                    <a:pt x="66" y="24"/>
                  </a:lnTo>
                  <a:lnTo>
                    <a:pt x="60" y="38"/>
                  </a:lnTo>
                  <a:lnTo>
                    <a:pt x="51" y="47"/>
                  </a:lnTo>
                  <a:lnTo>
                    <a:pt x="51" y="56"/>
                  </a:lnTo>
                  <a:lnTo>
                    <a:pt x="62" y="51"/>
                  </a:lnTo>
                  <a:lnTo>
                    <a:pt x="62" y="52"/>
                  </a:lnTo>
                  <a:lnTo>
                    <a:pt x="53" y="58"/>
                  </a:lnTo>
                  <a:lnTo>
                    <a:pt x="42" y="61"/>
                  </a:lnTo>
                  <a:lnTo>
                    <a:pt x="10" y="76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91" name="Freeform 2071"/>
            <p:cNvSpPr>
              <a:spLocks/>
            </p:cNvSpPr>
            <p:nvPr/>
          </p:nvSpPr>
          <p:spPr bwMode="auto">
            <a:xfrm>
              <a:off x="3411" y="2475"/>
              <a:ext cx="169" cy="112"/>
            </a:xfrm>
            <a:custGeom>
              <a:avLst/>
              <a:gdLst>
                <a:gd name="T0" fmla="*/ 1249 w 148"/>
                <a:gd name="T1" fmla="*/ 0 h 103"/>
                <a:gd name="T2" fmla="*/ 1413 w 148"/>
                <a:gd name="T3" fmla="*/ 150 h 103"/>
                <a:gd name="T4" fmla="*/ 1297 w 148"/>
                <a:gd name="T5" fmla="*/ 177 h 103"/>
                <a:gd name="T6" fmla="*/ 1280 w 148"/>
                <a:gd name="T7" fmla="*/ 220 h 103"/>
                <a:gd name="T8" fmla="*/ 1280 w 148"/>
                <a:gd name="T9" fmla="*/ 227 h 103"/>
                <a:gd name="T10" fmla="*/ 934 w 148"/>
                <a:gd name="T11" fmla="*/ 290 h 103"/>
                <a:gd name="T12" fmla="*/ 830 w 148"/>
                <a:gd name="T13" fmla="*/ 308 h 103"/>
                <a:gd name="T14" fmla="*/ 764 w 148"/>
                <a:gd name="T15" fmla="*/ 337 h 103"/>
                <a:gd name="T16" fmla="*/ 692 w 148"/>
                <a:gd name="T17" fmla="*/ 337 h 103"/>
                <a:gd name="T18" fmla="*/ 669 w 148"/>
                <a:gd name="T19" fmla="*/ 337 h 103"/>
                <a:gd name="T20" fmla="*/ 528 w 148"/>
                <a:gd name="T21" fmla="*/ 373 h 103"/>
                <a:gd name="T22" fmla="*/ 346 w 148"/>
                <a:gd name="T23" fmla="*/ 384 h 103"/>
                <a:gd name="T24" fmla="*/ 264 w 148"/>
                <a:gd name="T25" fmla="*/ 397 h 103"/>
                <a:gd name="T26" fmla="*/ 264 w 148"/>
                <a:gd name="T27" fmla="*/ 432 h 103"/>
                <a:gd name="T28" fmla="*/ 177 w 148"/>
                <a:gd name="T29" fmla="*/ 432 h 103"/>
                <a:gd name="T30" fmla="*/ 56 w 148"/>
                <a:gd name="T31" fmla="*/ 432 h 103"/>
                <a:gd name="T32" fmla="*/ 0 w 148"/>
                <a:gd name="T33" fmla="*/ 410 h 103"/>
                <a:gd name="T34" fmla="*/ 312 w 148"/>
                <a:gd name="T35" fmla="*/ 347 h 103"/>
                <a:gd name="T36" fmla="*/ 407 w 148"/>
                <a:gd name="T37" fmla="*/ 337 h 103"/>
                <a:gd name="T38" fmla="*/ 489 w 148"/>
                <a:gd name="T39" fmla="*/ 313 h 103"/>
                <a:gd name="T40" fmla="*/ 489 w 148"/>
                <a:gd name="T41" fmla="*/ 308 h 103"/>
                <a:gd name="T42" fmla="*/ 395 w 148"/>
                <a:gd name="T43" fmla="*/ 335 h 103"/>
                <a:gd name="T44" fmla="*/ 395 w 148"/>
                <a:gd name="T45" fmla="*/ 290 h 103"/>
                <a:gd name="T46" fmla="*/ 481 w 148"/>
                <a:gd name="T47" fmla="*/ 251 h 103"/>
                <a:gd name="T48" fmla="*/ 528 w 148"/>
                <a:gd name="T49" fmla="*/ 192 h 103"/>
                <a:gd name="T50" fmla="*/ 764 w 148"/>
                <a:gd name="T51" fmla="*/ 46 h 103"/>
                <a:gd name="T52" fmla="*/ 1249 w 148"/>
                <a:gd name="T53" fmla="*/ 0 h 1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8"/>
                <a:gd name="T82" fmla="*/ 0 h 103"/>
                <a:gd name="T83" fmla="*/ 148 w 148"/>
                <a:gd name="T84" fmla="*/ 103 h 1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8" h="103">
                  <a:moveTo>
                    <a:pt x="131" y="0"/>
                  </a:moveTo>
                  <a:lnTo>
                    <a:pt x="148" y="37"/>
                  </a:lnTo>
                  <a:lnTo>
                    <a:pt x="135" y="43"/>
                  </a:lnTo>
                  <a:lnTo>
                    <a:pt x="134" y="52"/>
                  </a:lnTo>
                  <a:lnTo>
                    <a:pt x="134" y="55"/>
                  </a:lnTo>
                  <a:lnTo>
                    <a:pt x="97" y="70"/>
                  </a:lnTo>
                  <a:lnTo>
                    <a:pt x="88" y="73"/>
                  </a:lnTo>
                  <a:lnTo>
                    <a:pt x="80" y="81"/>
                  </a:lnTo>
                  <a:lnTo>
                    <a:pt x="73" y="81"/>
                  </a:lnTo>
                  <a:lnTo>
                    <a:pt x="70" y="81"/>
                  </a:lnTo>
                  <a:lnTo>
                    <a:pt x="55" y="90"/>
                  </a:lnTo>
                  <a:lnTo>
                    <a:pt x="36" y="93"/>
                  </a:lnTo>
                  <a:lnTo>
                    <a:pt x="27" y="95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6" y="103"/>
                  </a:lnTo>
                  <a:lnTo>
                    <a:pt x="0" y="99"/>
                  </a:lnTo>
                  <a:lnTo>
                    <a:pt x="33" y="84"/>
                  </a:lnTo>
                  <a:lnTo>
                    <a:pt x="43" y="81"/>
                  </a:lnTo>
                  <a:lnTo>
                    <a:pt x="52" y="75"/>
                  </a:lnTo>
                  <a:lnTo>
                    <a:pt x="52" y="73"/>
                  </a:lnTo>
                  <a:lnTo>
                    <a:pt x="41" y="79"/>
                  </a:lnTo>
                  <a:lnTo>
                    <a:pt x="41" y="70"/>
                  </a:lnTo>
                  <a:lnTo>
                    <a:pt x="50" y="61"/>
                  </a:lnTo>
                  <a:lnTo>
                    <a:pt x="55" y="47"/>
                  </a:lnTo>
                  <a:lnTo>
                    <a:pt x="80" y="1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92" name="Freeform 2073"/>
            <p:cNvSpPr>
              <a:spLocks/>
            </p:cNvSpPr>
            <p:nvPr/>
          </p:nvSpPr>
          <p:spPr bwMode="auto">
            <a:xfrm>
              <a:off x="4542" y="2452"/>
              <a:ext cx="41" cy="37"/>
            </a:xfrm>
            <a:custGeom>
              <a:avLst/>
              <a:gdLst>
                <a:gd name="T0" fmla="*/ 32 w 36"/>
                <a:gd name="T1" fmla="*/ 1 h 33"/>
                <a:gd name="T2" fmla="*/ 25 w 36"/>
                <a:gd name="T3" fmla="*/ 1 h 33"/>
                <a:gd name="T4" fmla="*/ 25 w 36"/>
                <a:gd name="T5" fmla="*/ 19 h 33"/>
                <a:gd name="T6" fmla="*/ 0 w 36"/>
                <a:gd name="T7" fmla="*/ 31 h 33"/>
                <a:gd name="T8" fmla="*/ 0 w 36"/>
                <a:gd name="T9" fmla="*/ 58 h 33"/>
                <a:gd name="T10" fmla="*/ 36 w 36"/>
                <a:gd name="T11" fmla="*/ 73 h 33"/>
                <a:gd name="T12" fmla="*/ 50 w 36"/>
                <a:gd name="T13" fmla="*/ 58 h 33"/>
                <a:gd name="T14" fmla="*/ 73 w 36"/>
                <a:gd name="T15" fmla="*/ 52 h 33"/>
                <a:gd name="T16" fmla="*/ 73 w 36"/>
                <a:gd name="T17" fmla="*/ 31 h 33"/>
                <a:gd name="T18" fmla="*/ 92 w 36"/>
                <a:gd name="T19" fmla="*/ 19 h 33"/>
                <a:gd name="T20" fmla="*/ 92 w 36"/>
                <a:gd name="T21" fmla="*/ 1 h 33"/>
                <a:gd name="T22" fmla="*/ 83 w 36"/>
                <a:gd name="T23" fmla="*/ 0 h 33"/>
                <a:gd name="T24" fmla="*/ 73 w 36"/>
                <a:gd name="T25" fmla="*/ 1 h 33"/>
                <a:gd name="T26" fmla="*/ 36 w 36"/>
                <a:gd name="T27" fmla="*/ 1 h 33"/>
                <a:gd name="T28" fmla="*/ 32 w 36"/>
                <a:gd name="T29" fmla="*/ 1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33"/>
                <a:gd name="T47" fmla="*/ 36 w 36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33">
                  <a:moveTo>
                    <a:pt x="13" y="1"/>
                  </a:moveTo>
                  <a:lnTo>
                    <a:pt x="10" y="1"/>
                  </a:lnTo>
                  <a:lnTo>
                    <a:pt x="10" y="9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15" y="33"/>
                  </a:lnTo>
                  <a:lnTo>
                    <a:pt x="20" y="26"/>
                  </a:lnTo>
                  <a:lnTo>
                    <a:pt x="29" y="23"/>
                  </a:lnTo>
                  <a:lnTo>
                    <a:pt x="29" y="14"/>
                  </a:lnTo>
                  <a:lnTo>
                    <a:pt x="36" y="9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15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4007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93" name="Freeform 2076"/>
            <p:cNvSpPr>
              <a:spLocks/>
            </p:cNvSpPr>
            <p:nvPr/>
          </p:nvSpPr>
          <p:spPr bwMode="auto">
            <a:xfrm>
              <a:off x="3404" y="1727"/>
              <a:ext cx="657" cy="326"/>
            </a:xfrm>
            <a:custGeom>
              <a:avLst/>
              <a:gdLst>
                <a:gd name="T0" fmla="*/ 15408 w 576"/>
                <a:gd name="T1" fmla="*/ 1128 h 298"/>
                <a:gd name="T2" fmla="*/ 14999 w 576"/>
                <a:gd name="T3" fmla="*/ 1195 h 298"/>
                <a:gd name="T4" fmla="*/ 14999 w 576"/>
                <a:gd name="T5" fmla="*/ 1477 h 298"/>
                <a:gd name="T6" fmla="*/ 14057 w 576"/>
                <a:gd name="T7" fmla="*/ 1753 h 298"/>
                <a:gd name="T8" fmla="*/ 14057 w 576"/>
                <a:gd name="T9" fmla="*/ 1839 h 298"/>
                <a:gd name="T10" fmla="*/ 13221 w 576"/>
                <a:gd name="T11" fmla="*/ 1919 h 298"/>
                <a:gd name="T12" fmla="*/ 13767 w 576"/>
                <a:gd name="T13" fmla="*/ 2240 h 298"/>
                <a:gd name="T14" fmla="*/ 13408 w 576"/>
                <a:gd name="T15" fmla="*/ 2457 h 298"/>
                <a:gd name="T16" fmla="*/ 11683 w 576"/>
                <a:gd name="T17" fmla="*/ 2335 h 298"/>
                <a:gd name="T18" fmla="*/ 11167 w 576"/>
                <a:gd name="T19" fmla="*/ 2290 h 298"/>
                <a:gd name="T20" fmla="*/ 9520 w 576"/>
                <a:gd name="T21" fmla="*/ 2628 h 298"/>
                <a:gd name="T22" fmla="*/ 9161 w 576"/>
                <a:gd name="T23" fmla="*/ 2694 h 298"/>
                <a:gd name="T24" fmla="*/ 8660 w 576"/>
                <a:gd name="T25" fmla="*/ 2740 h 298"/>
                <a:gd name="T26" fmla="*/ 8040 w 576"/>
                <a:gd name="T27" fmla="*/ 2634 h 298"/>
                <a:gd name="T28" fmla="*/ 7811 w 576"/>
                <a:gd name="T29" fmla="*/ 2480 h 298"/>
                <a:gd name="T30" fmla="*/ 7438 w 576"/>
                <a:gd name="T31" fmla="*/ 2371 h 298"/>
                <a:gd name="T32" fmla="*/ 6318 w 576"/>
                <a:gd name="T33" fmla="*/ 2318 h 298"/>
                <a:gd name="T34" fmla="*/ 5523 w 576"/>
                <a:gd name="T35" fmla="*/ 2198 h 298"/>
                <a:gd name="T36" fmla="*/ 5665 w 576"/>
                <a:gd name="T37" fmla="*/ 2009 h 298"/>
                <a:gd name="T38" fmla="*/ 5737 w 576"/>
                <a:gd name="T39" fmla="*/ 1749 h 298"/>
                <a:gd name="T40" fmla="*/ 5539 w 576"/>
                <a:gd name="T41" fmla="*/ 1749 h 298"/>
                <a:gd name="T42" fmla="*/ 4253 w 576"/>
                <a:gd name="T43" fmla="*/ 1877 h 298"/>
                <a:gd name="T44" fmla="*/ 4012 w 576"/>
                <a:gd name="T45" fmla="*/ 2290 h 298"/>
                <a:gd name="T46" fmla="*/ 4012 w 576"/>
                <a:gd name="T47" fmla="*/ 2694 h 298"/>
                <a:gd name="T48" fmla="*/ 3306 w 576"/>
                <a:gd name="T49" fmla="*/ 2594 h 298"/>
                <a:gd name="T50" fmla="*/ 2730 w 576"/>
                <a:gd name="T51" fmla="*/ 2688 h 298"/>
                <a:gd name="T52" fmla="*/ 2730 w 576"/>
                <a:gd name="T53" fmla="*/ 2688 h 298"/>
                <a:gd name="T54" fmla="*/ 2730 w 576"/>
                <a:gd name="T55" fmla="*/ 2480 h 298"/>
                <a:gd name="T56" fmla="*/ 2268 w 576"/>
                <a:gd name="T57" fmla="*/ 2457 h 298"/>
                <a:gd name="T58" fmla="*/ 1712 w 576"/>
                <a:gd name="T59" fmla="*/ 2182 h 298"/>
                <a:gd name="T60" fmla="*/ 2166 w 576"/>
                <a:gd name="T61" fmla="*/ 2182 h 298"/>
                <a:gd name="T62" fmla="*/ 2098 w 576"/>
                <a:gd name="T63" fmla="*/ 2048 h 298"/>
                <a:gd name="T64" fmla="*/ 2649 w 576"/>
                <a:gd name="T65" fmla="*/ 1969 h 298"/>
                <a:gd name="T66" fmla="*/ 2268 w 576"/>
                <a:gd name="T67" fmla="*/ 1749 h 298"/>
                <a:gd name="T68" fmla="*/ 1712 w 576"/>
                <a:gd name="T69" fmla="*/ 1711 h 298"/>
                <a:gd name="T70" fmla="*/ 1211 w 576"/>
                <a:gd name="T71" fmla="*/ 1824 h 298"/>
                <a:gd name="T72" fmla="*/ 371 w 576"/>
                <a:gd name="T73" fmla="*/ 1350 h 298"/>
                <a:gd name="T74" fmla="*/ 482 w 576"/>
                <a:gd name="T75" fmla="*/ 854 h 298"/>
                <a:gd name="T76" fmla="*/ 2268 w 576"/>
                <a:gd name="T77" fmla="*/ 895 h 298"/>
                <a:gd name="T78" fmla="*/ 4513 w 576"/>
                <a:gd name="T79" fmla="*/ 748 h 298"/>
                <a:gd name="T80" fmla="*/ 6521 w 576"/>
                <a:gd name="T81" fmla="*/ 82 h 298"/>
                <a:gd name="T82" fmla="*/ 8749 w 576"/>
                <a:gd name="T83" fmla="*/ 0 h 298"/>
                <a:gd name="T84" fmla="*/ 10844 w 576"/>
                <a:gd name="T85" fmla="*/ 183 h 298"/>
                <a:gd name="T86" fmla="*/ 12937 w 576"/>
                <a:gd name="T87" fmla="*/ 817 h 298"/>
                <a:gd name="T88" fmla="*/ 14756 w 576"/>
                <a:gd name="T89" fmla="*/ 979 h 2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76"/>
                <a:gd name="T136" fmla="*/ 0 h 298"/>
                <a:gd name="T137" fmla="*/ 576 w 576"/>
                <a:gd name="T138" fmla="*/ 298 h 2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76" h="298">
                  <a:moveTo>
                    <a:pt x="576" y="109"/>
                  </a:moveTo>
                  <a:lnTo>
                    <a:pt x="574" y="120"/>
                  </a:lnTo>
                  <a:lnTo>
                    <a:pt x="567" y="123"/>
                  </a:lnTo>
                  <a:lnTo>
                    <a:pt x="559" y="126"/>
                  </a:lnTo>
                  <a:lnTo>
                    <a:pt x="566" y="149"/>
                  </a:lnTo>
                  <a:lnTo>
                    <a:pt x="559" y="156"/>
                  </a:lnTo>
                  <a:lnTo>
                    <a:pt x="528" y="156"/>
                  </a:lnTo>
                  <a:lnTo>
                    <a:pt x="524" y="186"/>
                  </a:lnTo>
                  <a:lnTo>
                    <a:pt x="530" y="190"/>
                  </a:lnTo>
                  <a:lnTo>
                    <a:pt x="524" y="196"/>
                  </a:lnTo>
                  <a:lnTo>
                    <a:pt x="516" y="193"/>
                  </a:lnTo>
                  <a:lnTo>
                    <a:pt x="493" y="204"/>
                  </a:lnTo>
                  <a:lnTo>
                    <a:pt x="500" y="204"/>
                  </a:lnTo>
                  <a:lnTo>
                    <a:pt x="514" y="237"/>
                  </a:lnTo>
                  <a:lnTo>
                    <a:pt x="510" y="262"/>
                  </a:lnTo>
                  <a:lnTo>
                    <a:pt x="500" y="260"/>
                  </a:lnTo>
                  <a:lnTo>
                    <a:pt x="500" y="255"/>
                  </a:lnTo>
                  <a:lnTo>
                    <a:pt x="435" y="248"/>
                  </a:lnTo>
                  <a:lnTo>
                    <a:pt x="435" y="242"/>
                  </a:lnTo>
                  <a:lnTo>
                    <a:pt x="416" y="241"/>
                  </a:lnTo>
                  <a:lnTo>
                    <a:pt x="375" y="262"/>
                  </a:lnTo>
                  <a:lnTo>
                    <a:pt x="355" y="278"/>
                  </a:lnTo>
                  <a:lnTo>
                    <a:pt x="342" y="278"/>
                  </a:lnTo>
                  <a:lnTo>
                    <a:pt x="341" y="286"/>
                  </a:lnTo>
                  <a:lnTo>
                    <a:pt x="334" y="298"/>
                  </a:lnTo>
                  <a:lnTo>
                    <a:pt x="323" y="289"/>
                  </a:lnTo>
                  <a:lnTo>
                    <a:pt x="332" y="286"/>
                  </a:lnTo>
                  <a:lnTo>
                    <a:pt x="300" y="280"/>
                  </a:lnTo>
                  <a:lnTo>
                    <a:pt x="286" y="275"/>
                  </a:lnTo>
                  <a:lnTo>
                    <a:pt x="291" y="262"/>
                  </a:lnTo>
                  <a:lnTo>
                    <a:pt x="277" y="262"/>
                  </a:lnTo>
                  <a:lnTo>
                    <a:pt x="277" y="251"/>
                  </a:lnTo>
                  <a:lnTo>
                    <a:pt x="268" y="248"/>
                  </a:lnTo>
                  <a:lnTo>
                    <a:pt x="236" y="246"/>
                  </a:lnTo>
                  <a:lnTo>
                    <a:pt x="216" y="237"/>
                  </a:lnTo>
                  <a:lnTo>
                    <a:pt x="205" y="233"/>
                  </a:lnTo>
                  <a:lnTo>
                    <a:pt x="205" y="224"/>
                  </a:lnTo>
                  <a:lnTo>
                    <a:pt x="211" y="213"/>
                  </a:lnTo>
                  <a:lnTo>
                    <a:pt x="211" y="203"/>
                  </a:lnTo>
                  <a:lnTo>
                    <a:pt x="214" y="184"/>
                  </a:lnTo>
                  <a:lnTo>
                    <a:pt x="211" y="181"/>
                  </a:lnTo>
                  <a:lnTo>
                    <a:pt x="207" y="184"/>
                  </a:lnTo>
                  <a:lnTo>
                    <a:pt x="178" y="196"/>
                  </a:lnTo>
                  <a:lnTo>
                    <a:pt x="159" y="199"/>
                  </a:lnTo>
                  <a:lnTo>
                    <a:pt x="150" y="213"/>
                  </a:lnTo>
                  <a:lnTo>
                    <a:pt x="150" y="241"/>
                  </a:lnTo>
                  <a:lnTo>
                    <a:pt x="150" y="262"/>
                  </a:lnTo>
                  <a:lnTo>
                    <a:pt x="150" y="286"/>
                  </a:lnTo>
                  <a:lnTo>
                    <a:pt x="132" y="280"/>
                  </a:lnTo>
                  <a:lnTo>
                    <a:pt x="123" y="275"/>
                  </a:lnTo>
                  <a:lnTo>
                    <a:pt x="109" y="271"/>
                  </a:lnTo>
                  <a:lnTo>
                    <a:pt x="102" y="284"/>
                  </a:lnTo>
                  <a:lnTo>
                    <a:pt x="109" y="295"/>
                  </a:lnTo>
                  <a:lnTo>
                    <a:pt x="102" y="284"/>
                  </a:lnTo>
                  <a:lnTo>
                    <a:pt x="102" y="269"/>
                  </a:lnTo>
                  <a:lnTo>
                    <a:pt x="102" y="262"/>
                  </a:lnTo>
                  <a:lnTo>
                    <a:pt x="93" y="260"/>
                  </a:lnTo>
                  <a:lnTo>
                    <a:pt x="84" y="260"/>
                  </a:lnTo>
                  <a:lnTo>
                    <a:pt x="71" y="237"/>
                  </a:lnTo>
                  <a:lnTo>
                    <a:pt x="64" y="231"/>
                  </a:lnTo>
                  <a:lnTo>
                    <a:pt x="71" y="231"/>
                  </a:lnTo>
                  <a:lnTo>
                    <a:pt x="81" y="231"/>
                  </a:lnTo>
                  <a:lnTo>
                    <a:pt x="71" y="223"/>
                  </a:lnTo>
                  <a:lnTo>
                    <a:pt x="78" y="217"/>
                  </a:lnTo>
                  <a:lnTo>
                    <a:pt x="107" y="213"/>
                  </a:lnTo>
                  <a:lnTo>
                    <a:pt x="98" y="208"/>
                  </a:lnTo>
                  <a:lnTo>
                    <a:pt x="98" y="181"/>
                  </a:lnTo>
                  <a:lnTo>
                    <a:pt x="84" y="184"/>
                  </a:lnTo>
                  <a:lnTo>
                    <a:pt x="78" y="179"/>
                  </a:lnTo>
                  <a:lnTo>
                    <a:pt x="64" y="181"/>
                  </a:lnTo>
                  <a:lnTo>
                    <a:pt x="57" y="186"/>
                  </a:lnTo>
                  <a:lnTo>
                    <a:pt x="46" y="193"/>
                  </a:lnTo>
                  <a:lnTo>
                    <a:pt x="32" y="193"/>
                  </a:lnTo>
                  <a:lnTo>
                    <a:pt x="14" y="143"/>
                  </a:lnTo>
                  <a:lnTo>
                    <a:pt x="0" y="143"/>
                  </a:lnTo>
                  <a:lnTo>
                    <a:pt x="18" y="91"/>
                  </a:lnTo>
                  <a:lnTo>
                    <a:pt x="48" y="85"/>
                  </a:lnTo>
                  <a:lnTo>
                    <a:pt x="84" y="94"/>
                  </a:lnTo>
                  <a:lnTo>
                    <a:pt x="178" y="105"/>
                  </a:lnTo>
                  <a:lnTo>
                    <a:pt x="168" y="79"/>
                  </a:lnTo>
                  <a:lnTo>
                    <a:pt x="178" y="20"/>
                  </a:lnTo>
                  <a:lnTo>
                    <a:pt x="243" y="9"/>
                  </a:lnTo>
                  <a:lnTo>
                    <a:pt x="286" y="11"/>
                  </a:lnTo>
                  <a:lnTo>
                    <a:pt x="326" y="0"/>
                  </a:lnTo>
                  <a:lnTo>
                    <a:pt x="357" y="27"/>
                  </a:lnTo>
                  <a:lnTo>
                    <a:pt x="403" y="20"/>
                  </a:lnTo>
                  <a:lnTo>
                    <a:pt x="453" y="53"/>
                  </a:lnTo>
                  <a:lnTo>
                    <a:pt x="483" y="85"/>
                  </a:lnTo>
                  <a:lnTo>
                    <a:pt x="524" y="91"/>
                  </a:lnTo>
                  <a:lnTo>
                    <a:pt x="551" y="103"/>
                  </a:lnTo>
                  <a:lnTo>
                    <a:pt x="576" y="109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94" name="Freeform 2077"/>
            <p:cNvSpPr>
              <a:spLocks/>
            </p:cNvSpPr>
            <p:nvPr/>
          </p:nvSpPr>
          <p:spPr bwMode="auto">
            <a:xfrm>
              <a:off x="3823" y="1991"/>
              <a:ext cx="164" cy="85"/>
            </a:xfrm>
            <a:custGeom>
              <a:avLst/>
              <a:gdLst>
                <a:gd name="T0" fmla="*/ 3736 w 144"/>
                <a:gd name="T1" fmla="*/ 248 h 77"/>
                <a:gd name="T2" fmla="*/ 3127 w 144"/>
                <a:gd name="T3" fmla="*/ 406 h 77"/>
                <a:gd name="T4" fmla="*/ 2991 w 144"/>
                <a:gd name="T5" fmla="*/ 508 h 77"/>
                <a:gd name="T6" fmla="*/ 2541 w 144"/>
                <a:gd name="T7" fmla="*/ 536 h 77"/>
                <a:gd name="T8" fmla="*/ 2468 w 144"/>
                <a:gd name="T9" fmla="*/ 637 h 77"/>
                <a:gd name="T10" fmla="*/ 2141 w 144"/>
                <a:gd name="T11" fmla="*/ 683 h 77"/>
                <a:gd name="T12" fmla="*/ 2060 w 144"/>
                <a:gd name="T13" fmla="*/ 637 h 77"/>
                <a:gd name="T14" fmla="*/ 1880 w 144"/>
                <a:gd name="T15" fmla="*/ 683 h 77"/>
                <a:gd name="T16" fmla="*/ 1479 w 144"/>
                <a:gd name="T17" fmla="*/ 776 h 77"/>
                <a:gd name="T18" fmla="*/ 1571 w 144"/>
                <a:gd name="T19" fmla="*/ 918 h 77"/>
                <a:gd name="T20" fmla="*/ 1433 w 144"/>
                <a:gd name="T21" fmla="*/ 918 h 77"/>
                <a:gd name="T22" fmla="*/ 231 w 144"/>
                <a:gd name="T23" fmla="*/ 754 h 77"/>
                <a:gd name="T24" fmla="*/ 535 w 144"/>
                <a:gd name="T25" fmla="*/ 754 h 77"/>
                <a:gd name="T26" fmla="*/ 694 w 144"/>
                <a:gd name="T27" fmla="*/ 683 h 77"/>
                <a:gd name="T28" fmla="*/ 1104 w 144"/>
                <a:gd name="T29" fmla="*/ 536 h 77"/>
                <a:gd name="T30" fmla="*/ 851 w 144"/>
                <a:gd name="T31" fmla="*/ 536 h 77"/>
                <a:gd name="T32" fmla="*/ 363 w 144"/>
                <a:gd name="T33" fmla="*/ 440 h 77"/>
                <a:gd name="T34" fmla="*/ 0 w 144"/>
                <a:gd name="T35" fmla="*/ 440 h 77"/>
                <a:gd name="T36" fmla="*/ 231 w 144"/>
                <a:gd name="T37" fmla="*/ 248 h 77"/>
                <a:gd name="T38" fmla="*/ 1288 w 144"/>
                <a:gd name="T39" fmla="*/ 0 h 77"/>
                <a:gd name="T40" fmla="*/ 1789 w 144"/>
                <a:gd name="T41" fmla="*/ 1 h 77"/>
                <a:gd name="T42" fmla="*/ 1789 w 144"/>
                <a:gd name="T43" fmla="*/ 83 h 77"/>
                <a:gd name="T44" fmla="*/ 3466 w 144"/>
                <a:gd name="T45" fmla="*/ 168 h 77"/>
                <a:gd name="T46" fmla="*/ 3466 w 144"/>
                <a:gd name="T47" fmla="*/ 225 h 77"/>
                <a:gd name="T48" fmla="*/ 3736 w 144"/>
                <a:gd name="T49" fmla="*/ 248 h 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77"/>
                <a:gd name="T77" fmla="*/ 144 w 144"/>
                <a:gd name="T78" fmla="*/ 77 h 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77">
                  <a:moveTo>
                    <a:pt x="144" y="21"/>
                  </a:moveTo>
                  <a:lnTo>
                    <a:pt x="121" y="34"/>
                  </a:lnTo>
                  <a:lnTo>
                    <a:pt x="116" y="43"/>
                  </a:lnTo>
                  <a:lnTo>
                    <a:pt x="98" y="45"/>
                  </a:lnTo>
                  <a:lnTo>
                    <a:pt x="96" y="54"/>
                  </a:lnTo>
                  <a:lnTo>
                    <a:pt x="83" y="57"/>
                  </a:lnTo>
                  <a:lnTo>
                    <a:pt x="80" y="54"/>
                  </a:lnTo>
                  <a:lnTo>
                    <a:pt x="73" y="57"/>
                  </a:lnTo>
                  <a:lnTo>
                    <a:pt x="58" y="66"/>
                  </a:lnTo>
                  <a:lnTo>
                    <a:pt x="61" y="77"/>
                  </a:lnTo>
                  <a:lnTo>
                    <a:pt x="55" y="77"/>
                  </a:lnTo>
                  <a:lnTo>
                    <a:pt x="9" y="63"/>
                  </a:lnTo>
                  <a:lnTo>
                    <a:pt x="21" y="63"/>
                  </a:lnTo>
                  <a:lnTo>
                    <a:pt x="27" y="57"/>
                  </a:lnTo>
                  <a:lnTo>
                    <a:pt x="41" y="45"/>
                  </a:lnTo>
                  <a:lnTo>
                    <a:pt x="32" y="45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9" y="21"/>
                  </a:lnTo>
                  <a:lnTo>
                    <a:pt x="50" y="0"/>
                  </a:lnTo>
                  <a:lnTo>
                    <a:pt x="69" y="1"/>
                  </a:lnTo>
                  <a:lnTo>
                    <a:pt x="69" y="7"/>
                  </a:lnTo>
                  <a:lnTo>
                    <a:pt x="134" y="14"/>
                  </a:lnTo>
                  <a:lnTo>
                    <a:pt x="134" y="19"/>
                  </a:lnTo>
                  <a:lnTo>
                    <a:pt x="144" y="21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95" name="Freeform 2078"/>
            <p:cNvSpPr>
              <a:spLocks/>
            </p:cNvSpPr>
            <p:nvPr/>
          </p:nvSpPr>
          <p:spPr bwMode="auto">
            <a:xfrm>
              <a:off x="3575" y="1940"/>
              <a:ext cx="294" cy="185"/>
            </a:xfrm>
            <a:custGeom>
              <a:avLst/>
              <a:gdLst>
                <a:gd name="T0" fmla="*/ 4641 w 257"/>
                <a:gd name="T1" fmla="*/ 1386 h 170"/>
                <a:gd name="T2" fmla="*/ 4641 w 257"/>
                <a:gd name="T3" fmla="*/ 1257 h 170"/>
                <a:gd name="T4" fmla="*/ 3152 w 257"/>
                <a:gd name="T5" fmla="*/ 1010 h 170"/>
                <a:gd name="T6" fmla="*/ 2799 w 257"/>
                <a:gd name="T7" fmla="*/ 945 h 170"/>
                <a:gd name="T8" fmla="*/ 2246 w 257"/>
                <a:gd name="T9" fmla="*/ 836 h 170"/>
                <a:gd name="T10" fmla="*/ 2029 w 257"/>
                <a:gd name="T11" fmla="*/ 682 h 170"/>
                <a:gd name="T12" fmla="*/ 1397 w 257"/>
                <a:gd name="T13" fmla="*/ 622 h 170"/>
                <a:gd name="T14" fmla="*/ 978 w 257"/>
                <a:gd name="T15" fmla="*/ 492 h 170"/>
                <a:gd name="T16" fmla="*/ 933 w 257"/>
                <a:gd name="T17" fmla="*/ 347 h 170"/>
                <a:gd name="T18" fmla="*/ 571 w 257"/>
                <a:gd name="T19" fmla="*/ 492 h 170"/>
                <a:gd name="T20" fmla="*/ 247 w 257"/>
                <a:gd name="T21" fmla="*/ 737 h 170"/>
                <a:gd name="T22" fmla="*/ 0 w 257"/>
                <a:gd name="T23" fmla="*/ 556 h 170"/>
                <a:gd name="T24" fmla="*/ 0 w 257"/>
                <a:gd name="T25" fmla="*/ 149 h 170"/>
                <a:gd name="T26" fmla="*/ 831 w 257"/>
                <a:gd name="T27" fmla="*/ 0 h 170"/>
                <a:gd name="T28" fmla="*/ 933 w 257"/>
                <a:gd name="T29" fmla="*/ 308 h 170"/>
                <a:gd name="T30" fmla="*/ 1356 w 257"/>
                <a:gd name="T31" fmla="*/ 347 h 170"/>
                <a:gd name="T32" fmla="*/ 1916 w 257"/>
                <a:gd name="T33" fmla="*/ 347 h 170"/>
                <a:gd name="T34" fmla="*/ 3388 w 257"/>
                <a:gd name="T35" fmla="*/ 444 h 170"/>
                <a:gd name="T36" fmla="*/ 3662 w 257"/>
                <a:gd name="T37" fmla="*/ 556 h 170"/>
                <a:gd name="T38" fmla="*/ 3920 w 257"/>
                <a:gd name="T39" fmla="*/ 662 h 170"/>
                <a:gd name="T40" fmla="*/ 5243 w 257"/>
                <a:gd name="T41" fmla="*/ 750 h 170"/>
                <a:gd name="T42" fmla="*/ 5309 w 257"/>
                <a:gd name="T43" fmla="*/ 855 h 170"/>
                <a:gd name="T44" fmla="*/ 5578 w 257"/>
                <a:gd name="T45" fmla="*/ 682 h 170"/>
                <a:gd name="T46" fmla="*/ 6471 w 257"/>
                <a:gd name="T47" fmla="*/ 556 h 170"/>
                <a:gd name="T48" fmla="*/ 6637 w 257"/>
                <a:gd name="T49" fmla="*/ 682 h 170"/>
                <a:gd name="T50" fmla="*/ 7403 w 257"/>
                <a:gd name="T51" fmla="*/ 750 h 170"/>
                <a:gd name="T52" fmla="*/ 6832 w 257"/>
                <a:gd name="T53" fmla="*/ 915 h 170"/>
                <a:gd name="T54" fmla="*/ 6471 w 257"/>
                <a:gd name="T55" fmla="*/ 836 h 170"/>
                <a:gd name="T56" fmla="*/ 6381 w 257"/>
                <a:gd name="T57" fmla="*/ 737 h 170"/>
                <a:gd name="T58" fmla="*/ 5944 w 257"/>
                <a:gd name="T59" fmla="*/ 966 h 170"/>
                <a:gd name="T60" fmla="*/ 5130 w 257"/>
                <a:gd name="T61" fmla="*/ 1022 h 170"/>
                <a:gd name="T62" fmla="*/ 5309 w 257"/>
                <a:gd name="T63" fmla="*/ 1093 h 170"/>
                <a:gd name="T64" fmla="*/ 5243 w 257"/>
                <a:gd name="T65" fmla="*/ 1257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7"/>
                <a:gd name="T100" fmla="*/ 0 h 170"/>
                <a:gd name="T101" fmla="*/ 257 w 257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7" h="170">
                  <a:moveTo>
                    <a:pt x="173" y="170"/>
                  </a:moveTo>
                  <a:lnTo>
                    <a:pt x="161" y="167"/>
                  </a:lnTo>
                  <a:lnTo>
                    <a:pt x="164" y="159"/>
                  </a:lnTo>
                  <a:lnTo>
                    <a:pt x="161" y="152"/>
                  </a:lnTo>
                  <a:lnTo>
                    <a:pt x="150" y="152"/>
                  </a:lnTo>
                  <a:lnTo>
                    <a:pt x="109" y="122"/>
                  </a:lnTo>
                  <a:lnTo>
                    <a:pt x="104" y="123"/>
                  </a:lnTo>
                  <a:lnTo>
                    <a:pt x="98" y="114"/>
                  </a:lnTo>
                  <a:lnTo>
                    <a:pt x="86" y="98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70" y="83"/>
                  </a:lnTo>
                  <a:lnTo>
                    <a:pt x="64" y="80"/>
                  </a:lnTo>
                  <a:lnTo>
                    <a:pt x="48" y="75"/>
                  </a:lnTo>
                  <a:lnTo>
                    <a:pt x="46" y="60"/>
                  </a:lnTo>
                  <a:lnTo>
                    <a:pt x="34" y="60"/>
                  </a:lnTo>
                  <a:lnTo>
                    <a:pt x="32" y="51"/>
                  </a:lnTo>
                  <a:lnTo>
                    <a:pt x="32" y="42"/>
                  </a:lnTo>
                  <a:lnTo>
                    <a:pt x="23" y="51"/>
                  </a:lnTo>
                  <a:lnTo>
                    <a:pt x="20" y="60"/>
                  </a:lnTo>
                  <a:lnTo>
                    <a:pt x="27" y="85"/>
                  </a:lnTo>
                  <a:lnTo>
                    <a:pt x="9" y="89"/>
                  </a:lnTo>
                  <a:lnTo>
                    <a:pt x="0" y="91"/>
                  </a:lnTo>
                  <a:lnTo>
                    <a:pt x="0" y="67"/>
                  </a:lnTo>
                  <a:lnTo>
                    <a:pt x="0" y="46"/>
                  </a:lnTo>
                  <a:lnTo>
                    <a:pt x="0" y="18"/>
                  </a:lnTo>
                  <a:lnTo>
                    <a:pt x="9" y="4"/>
                  </a:lnTo>
                  <a:lnTo>
                    <a:pt x="29" y="0"/>
                  </a:lnTo>
                  <a:lnTo>
                    <a:pt x="23" y="38"/>
                  </a:lnTo>
                  <a:lnTo>
                    <a:pt x="32" y="37"/>
                  </a:lnTo>
                  <a:lnTo>
                    <a:pt x="37" y="42"/>
                  </a:lnTo>
                  <a:lnTo>
                    <a:pt x="46" y="42"/>
                  </a:lnTo>
                  <a:lnTo>
                    <a:pt x="56" y="38"/>
                  </a:lnTo>
                  <a:lnTo>
                    <a:pt x="66" y="42"/>
                  </a:lnTo>
                  <a:lnTo>
                    <a:pt x="86" y="51"/>
                  </a:lnTo>
                  <a:lnTo>
                    <a:pt x="118" y="53"/>
                  </a:lnTo>
                  <a:lnTo>
                    <a:pt x="127" y="56"/>
                  </a:lnTo>
                  <a:lnTo>
                    <a:pt x="127" y="67"/>
                  </a:lnTo>
                  <a:lnTo>
                    <a:pt x="141" y="67"/>
                  </a:lnTo>
                  <a:lnTo>
                    <a:pt x="136" y="80"/>
                  </a:lnTo>
                  <a:lnTo>
                    <a:pt x="150" y="85"/>
                  </a:lnTo>
                  <a:lnTo>
                    <a:pt x="182" y="91"/>
                  </a:lnTo>
                  <a:lnTo>
                    <a:pt x="173" y="94"/>
                  </a:lnTo>
                  <a:lnTo>
                    <a:pt x="184" y="103"/>
                  </a:lnTo>
                  <a:lnTo>
                    <a:pt x="191" y="91"/>
                  </a:lnTo>
                  <a:lnTo>
                    <a:pt x="193" y="83"/>
                  </a:lnTo>
                  <a:lnTo>
                    <a:pt x="205" y="83"/>
                  </a:lnTo>
                  <a:lnTo>
                    <a:pt x="225" y="67"/>
                  </a:lnTo>
                  <a:lnTo>
                    <a:pt x="216" y="83"/>
                  </a:lnTo>
                  <a:lnTo>
                    <a:pt x="230" y="83"/>
                  </a:lnTo>
                  <a:lnTo>
                    <a:pt x="248" y="91"/>
                  </a:lnTo>
                  <a:lnTo>
                    <a:pt x="257" y="91"/>
                  </a:lnTo>
                  <a:lnTo>
                    <a:pt x="243" y="103"/>
                  </a:lnTo>
                  <a:lnTo>
                    <a:pt x="237" y="109"/>
                  </a:lnTo>
                  <a:lnTo>
                    <a:pt x="225" y="109"/>
                  </a:lnTo>
                  <a:lnTo>
                    <a:pt x="225" y="100"/>
                  </a:lnTo>
                  <a:lnTo>
                    <a:pt x="230" y="94"/>
                  </a:lnTo>
                  <a:lnTo>
                    <a:pt x="221" y="89"/>
                  </a:lnTo>
                  <a:lnTo>
                    <a:pt x="211" y="91"/>
                  </a:lnTo>
                  <a:lnTo>
                    <a:pt x="205" y="118"/>
                  </a:lnTo>
                  <a:lnTo>
                    <a:pt x="193" y="118"/>
                  </a:lnTo>
                  <a:lnTo>
                    <a:pt x="178" y="123"/>
                  </a:lnTo>
                  <a:lnTo>
                    <a:pt x="178" y="129"/>
                  </a:lnTo>
                  <a:lnTo>
                    <a:pt x="184" y="132"/>
                  </a:lnTo>
                  <a:lnTo>
                    <a:pt x="193" y="132"/>
                  </a:lnTo>
                  <a:lnTo>
                    <a:pt x="182" y="152"/>
                  </a:lnTo>
                  <a:lnTo>
                    <a:pt x="173" y="17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96" name="Freeform 2079"/>
            <p:cNvSpPr>
              <a:spLocks/>
            </p:cNvSpPr>
            <p:nvPr/>
          </p:nvSpPr>
          <p:spPr bwMode="auto">
            <a:xfrm>
              <a:off x="3773" y="2039"/>
              <a:ext cx="144" cy="98"/>
            </a:xfrm>
            <a:custGeom>
              <a:avLst/>
              <a:gdLst>
                <a:gd name="T0" fmla="*/ 2768 w 126"/>
                <a:gd name="T1" fmla="*/ 290 h 90"/>
                <a:gd name="T2" fmla="*/ 2917 w 126"/>
                <a:gd name="T3" fmla="*/ 408 h 90"/>
                <a:gd name="T4" fmla="*/ 3071 w 126"/>
                <a:gd name="T5" fmla="*/ 408 h 90"/>
                <a:gd name="T6" fmla="*/ 3327 w 126"/>
                <a:gd name="T7" fmla="*/ 448 h 90"/>
                <a:gd name="T8" fmla="*/ 3567 w 126"/>
                <a:gd name="T9" fmla="*/ 614 h 90"/>
                <a:gd name="T10" fmla="*/ 3429 w 126"/>
                <a:gd name="T11" fmla="*/ 659 h 90"/>
                <a:gd name="T12" fmla="*/ 3263 w 126"/>
                <a:gd name="T13" fmla="*/ 636 h 90"/>
                <a:gd name="T14" fmla="*/ 3163 w 126"/>
                <a:gd name="T15" fmla="*/ 636 h 90"/>
                <a:gd name="T16" fmla="*/ 2917 w 126"/>
                <a:gd name="T17" fmla="*/ 614 h 90"/>
                <a:gd name="T18" fmla="*/ 2625 w 126"/>
                <a:gd name="T19" fmla="*/ 659 h 90"/>
                <a:gd name="T20" fmla="*/ 2390 w 126"/>
                <a:gd name="T21" fmla="*/ 718 h 90"/>
                <a:gd name="T22" fmla="*/ 2119 w 126"/>
                <a:gd name="T23" fmla="*/ 755 h 90"/>
                <a:gd name="T24" fmla="*/ 1954 w 126"/>
                <a:gd name="T25" fmla="*/ 531 h 90"/>
                <a:gd name="T26" fmla="*/ 1854 w 126"/>
                <a:gd name="T27" fmla="*/ 511 h 90"/>
                <a:gd name="T28" fmla="*/ 1606 w 126"/>
                <a:gd name="T29" fmla="*/ 452 h 90"/>
                <a:gd name="T30" fmla="*/ 1419 w 126"/>
                <a:gd name="T31" fmla="*/ 564 h 90"/>
                <a:gd name="T32" fmla="*/ 1544 w 126"/>
                <a:gd name="T33" fmla="*/ 584 h 90"/>
                <a:gd name="T34" fmla="*/ 1179 w 126"/>
                <a:gd name="T35" fmla="*/ 636 h 90"/>
                <a:gd name="T36" fmla="*/ 1034 w 126"/>
                <a:gd name="T37" fmla="*/ 679 h 90"/>
                <a:gd name="T38" fmla="*/ 951 w 126"/>
                <a:gd name="T39" fmla="*/ 659 h 90"/>
                <a:gd name="T40" fmla="*/ 542 w 126"/>
                <a:gd name="T41" fmla="*/ 733 h 90"/>
                <a:gd name="T42" fmla="*/ 0 w 126"/>
                <a:gd name="T43" fmla="*/ 679 h 90"/>
                <a:gd name="T44" fmla="*/ 243 w 126"/>
                <a:gd name="T45" fmla="*/ 531 h 90"/>
                <a:gd name="T46" fmla="*/ 542 w 126"/>
                <a:gd name="T47" fmla="*/ 364 h 90"/>
                <a:gd name="T48" fmla="*/ 318 w 126"/>
                <a:gd name="T49" fmla="*/ 364 h 90"/>
                <a:gd name="T50" fmla="*/ 143 w 126"/>
                <a:gd name="T51" fmla="*/ 344 h 90"/>
                <a:gd name="T52" fmla="*/ 143 w 126"/>
                <a:gd name="T53" fmla="*/ 290 h 90"/>
                <a:gd name="T54" fmla="*/ 542 w 126"/>
                <a:gd name="T55" fmla="*/ 246 h 90"/>
                <a:gd name="T56" fmla="*/ 905 w 126"/>
                <a:gd name="T57" fmla="*/ 246 h 90"/>
                <a:gd name="T58" fmla="*/ 1034 w 126"/>
                <a:gd name="T59" fmla="*/ 2 h 90"/>
                <a:gd name="T60" fmla="*/ 1351 w 126"/>
                <a:gd name="T61" fmla="*/ 0 h 90"/>
                <a:gd name="T62" fmla="*/ 1606 w 126"/>
                <a:gd name="T63" fmla="*/ 58 h 90"/>
                <a:gd name="T64" fmla="*/ 1419 w 126"/>
                <a:gd name="T65" fmla="*/ 89 h 90"/>
                <a:gd name="T66" fmla="*/ 1419 w 126"/>
                <a:gd name="T67" fmla="*/ 163 h 90"/>
                <a:gd name="T68" fmla="*/ 2768 w 126"/>
                <a:gd name="T69" fmla="*/ 29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6"/>
                <a:gd name="T106" fmla="*/ 0 h 90"/>
                <a:gd name="T107" fmla="*/ 126 w 126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6" h="90">
                  <a:moveTo>
                    <a:pt x="98" y="34"/>
                  </a:moveTo>
                  <a:lnTo>
                    <a:pt x="104" y="48"/>
                  </a:lnTo>
                  <a:lnTo>
                    <a:pt x="109" y="48"/>
                  </a:lnTo>
                  <a:lnTo>
                    <a:pt x="118" y="53"/>
                  </a:lnTo>
                  <a:lnTo>
                    <a:pt x="126" y="73"/>
                  </a:lnTo>
                  <a:lnTo>
                    <a:pt x="121" y="78"/>
                  </a:lnTo>
                  <a:lnTo>
                    <a:pt x="116" y="76"/>
                  </a:lnTo>
                  <a:lnTo>
                    <a:pt x="112" y="76"/>
                  </a:lnTo>
                  <a:lnTo>
                    <a:pt x="104" y="73"/>
                  </a:lnTo>
                  <a:lnTo>
                    <a:pt x="93" y="78"/>
                  </a:lnTo>
                  <a:lnTo>
                    <a:pt x="84" y="85"/>
                  </a:lnTo>
                  <a:lnTo>
                    <a:pt x="75" y="90"/>
                  </a:lnTo>
                  <a:lnTo>
                    <a:pt x="70" y="63"/>
                  </a:lnTo>
                  <a:lnTo>
                    <a:pt x="66" y="61"/>
                  </a:lnTo>
                  <a:lnTo>
                    <a:pt x="57" y="54"/>
                  </a:lnTo>
                  <a:lnTo>
                    <a:pt x="51" y="67"/>
                  </a:lnTo>
                  <a:lnTo>
                    <a:pt x="55" y="70"/>
                  </a:lnTo>
                  <a:lnTo>
                    <a:pt x="41" y="76"/>
                  </a:lnTo>
                  <a:lnTo>
                    <a:pt x="37" y="81"/>
                  </a:lnTo>
                  <a:lnTo>
                    <a:pt x="34" y="78"/>
                  </a:lnTo>
                  <a:lnTo>
                    <a:pt x="19" y="87"/>
                  </a:lnTo>
                  <a:lnTo>
                    <a:pt x="0" y="81"/>
                  </a:lnTo>
                  <a:lnTo>
                    <a:pt x="9" y="63"/>
                  </a:lnTo>
                  <a:lnTo>
                    <a:pt x="19" y="43"/>
                  </a:lnTo>
                  <a:lnTo>
                    <a:pt x="11" y="43"/>
                  </a:lnTo>
                  <a:lnTo>
                    <a:pt x="5" y="40"/>
                  </a:lnTo>
                  <a:lnTo>
                    <a:pt x="5" y="34"/>
                  </a:lnTo>
                  <a:lnTo>
                    <a:pt x="19" y="29"/>
                  </a:lnTo>
                  <a:lnTo>
                    <a:pt x="32" y="29"/>
                  </a:lnTo>
                  <a:lnTo>
                    <a:pt x="37" y="2"/>
                  </a:lnTo>
                  <a:lnTo>
                    <a:pt x="48" y="0"/>
                  </a:lnTo>
                  <a:lnTo>
                    <a:pt x="57" y="6"/>
                  </a:lnTo>
                  <a:lnTo>
                    <a:pt x="51" y="11"/>
                  </a:lnTo>
                  <a:lnTo>
                    <a:pt x="51" y="20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97" name="Freeform 2080"/>
            <p:cNvSpPr>
              <a:spLocks/>
            </p:cNvSpPr>
            <p:nvPr/>
          </p:nvSpPr>
          <p:spPr bwMode="auto">
            <a:xfrm>
              <a:off x="3520" y="1987"/>
              <a:ext cx="243" cy="187"/>
            </a:xfrm>
            <a:custGeom>
              <a:avLst/>
              <a:gdLst>
                <a:gd name="T0" fmla="*/ 2016 w 212"/>
                <a:gd name="T1" fmla="*/ 196 h 170"/>
                <a:gd name="T2" fmla="*/ 2173 w 212"/>
                <a:gd name="T3" fmla="*/ 98 h 170"/>
                <a:gd name="T4" fmla="*/ 2420 w 212"/>
                <a:gd name="T5" fmla="*/ 0 h 170"/>
                <a:gd name="T6" fmla="*/ 2420 w 212"/>
                <a:gd name="T7" fmla="*/ 98 h 170"/>
                <a:gd name="T8" fmla="*/ 2492 w 212"/>
                <a:gd name="T9" fmla="*/ 196 h 170"/>
                <a:gd name="T10" fmla="*/ 2856 w 212"/>
                <a:gd name="T11" fmla="*/ 196 h 170"/>
                <a:gd name="T12" fmla="*/ 2913 w 212"/>
                <a:gd name="T13" fmla="*/ 354 h 170"/>
                <a:gd name="T14" fmla="*/ 3564 w 212"/>
                <a:gd name="T15" fmla="*/ 450 h 170"/>
                <a:gd name="T16" fmla="*/ 3593 w 212"/>
                <a:gd name="T17" fmla="*/ 627 h 170"/>
                <a:gd name="T18" fmla="*/ 3827 w 212"/>
                <a:gd name="T19" fmla="*/ 627 h 170"/>
                <a:gd name="T20" fmla="*/ 4085 w 212"/>
                <a:gd name="T21" fmla="*/ 616 h 170"/>
                <a:gd name="T22" fmla="*/ 4399 w 212"/>
                <a:gd name="T23" fmla="*/ 759 h 170"/>
                <a:gd name="T24" fmla="*/ 4572 w 212"/>
                <a:gd name="T25" fmla="*/ 873 h 170"/>
                <a:gd name="T26" fmla="*/ 4760 w 212"/>
                <a:gd name="T27" fmla="*/ 873 h 170"/>
                <a:gd name="T28" fmla="*/ 5763 w 212"/>
                <a:gd name="T29" fmla="*/ 1093 h 170"/>
                <a:gd name="T30" fmla="*/ 6005 w 212"/>
                <a:gd name="T31" fmla="*/ 1201 h 170"/>
                <a:gd name="T32" fmla="*/ 6346 w 212"/>
                <a:gd name="T33" fmla="*/ 1201 h 170"/>
                <a:gd name="T34" fmla="*/ 6466 w 212"/>
                <a:gd name="T35" fmla="*/ 1278 h 170"/>
                <a:gd name="T36" fmla="*/ 6346 w 212"/>
                <a:gd name="T37" fmla="*/ 1359 h 170"/>
                <a:gd name="T38" fmla="*/ 6005 w 212"/>
                <a:gd name="T39" fmla="*/ 1395 h 170"/>
                <a:gd name="T40" fmla="*/ 6005 w 212"/>
                <a:gd name="T41" fmla="*/ 1551 h 170"/>
                <a:gd name="T42" fmla="*/ 5318 w 212"/>
                <a:gd name="T43" fmla="*/ 1687 h 170"/>
                <a:gd name="T44" fmla="*/ 5402 w 212"/>
                <a:gd name="T45" fmla="*/ 1706 h 170"/>
                <a:gd name="T46" fmla="*/ 4947 w 212"/>
                <a:gd name="T47" fmla="*/ 1852 h 170"/>
                <a:gd name="T48" fmla="*/ 4947 w 212"/>
                <a:gd name="T49" fmla="*/ 1759 h 170"/>
                <a:gd name="T50" fmla="*/ 4399 w 212"/>
                <a:gd name="T51" fmla="*/ 1706 h 170"/>
                <a:gd name="T52" fmla="*/ 4316 w 212"/>
                <a:gd name="T53" fmla="*/ 1508 h 170"/>
                <a:gd name="T54" fmla="*/ 3180 w 212"/>
                <a:gd name="T55" fmla="*/ 1338 h 170"/>
                <a:gd name="T56" fmla="*/ 2548 w 212"/>
                <a:gd name="T57" fmla="*/ 1278 h 170"/>
                <a:gd name="T58" fmla="*/ 2492 w 212"/>
                <a:gd name="T59" fmla="*/ 1201 h 170"/>
                <a:gd name="T60" fmla="*/ 2016 w 212"/>
                <a:gd name="T61" fmla="*/ 1223 h 170"/>
                <a:gd name="T62" fmla="*/ 1747 w 212"/>
                <a:gd name="T63" fmla="*/ 1223 h 170"/>
                <a:gd name="T64" fmla="*/ 1448 w 212"/>
                <a:gd name="T65" fmla="*/ 1395 h 170"/>
                <a:gd name="T66" fmla="*/ 1052 w 212"/>
                <a:gd name="T67" fmla="*/ 1431 h 170"/>
                <a:gd name="T68" fmla="*/ 918 w 212"/>
                <a:gd name="T69" fmla="*/ 1093 h 170"/>
                <a:gd name="T70" fmla="*/ 486 w 212"/>
                <a:gd name="T71" fmla="*/ 1010 h 170"/>
                <a:gd name="T72" fmla="*/ 486 w 212"/>
                <a:gd name="T73" fmla="*/ 951 h 170"/>
                <a:gd name="T74" fmla="*/ 770 w 212"/>
                <a:gd name="T75" fmla="*/ 951 h 170"/>
                <a:gd name="T76" fmla="*/ 586 w 212"/>
                <a:gd name="T77" fmla="*/ 879 h 170"/>
                <a:gd name="T78" fmla="*/ 296 w 212"/>
                <a:gd name="T79" fmla="*/ 918 h 170"/>
                <a:gd name="T80" fmla="*/ 196 w 212"/>
                <a:gd name="T81" fmla="*/ 679 h 170"/>
                <a:gd name="T82" fmla="*/ 296 w 212"/>
                <a:gd name="T83" fmla="*/ 679 h 170"/>
                <a:gd name="T84" fmla="*/ 586 w 212"/>
                <a:gd name="T85" fmla="*/ 679 h 170"/>
                <a:gd name="T86" fmla="*/ 918 w 212"/>
                <a:gd name="T87" fmla="*/ 726 h 170"/>
                <a:gd name="T88" fmla="*/ 1052 w 212"/>
                <a:gd name="T89" fmla="*/ 679 h 170"/>
                <a:gd name="T90" fmla="*/ 1052 w 212"/>
                <a:gd name="T91" fmla="*/ 627 h 170"/>
                <a:gd name="T92" fmla="*/ 770 w 212"/>
                <a:gd name="T93" fmla="*/ 561 h 170"/>
                <a:gd name="T94" fmla="*/ 586 w 212"/>
                <a:gd name="T95" fmla="*/ 450 h 170"/>
                <a:gd name="T96" fmla="*/ 296 w 212"/>
                <a:gd name="T97" fmla="*/ 421 h 170"/>
                <a:gd name="T98" fmla="*/ 149 w 212"/>
                <a:gd name="T99" fmla="*/ 510 h 170"/>
                <a:gd name="T100" fmla="*/ 196 w 212"/>
                <a:gd name="T101" fmla="*/ 627 h 170"/>
                <a:gd name="T102" fmla="*/ 0 w 212"/>
                <a:gd name="T103" fmla="*/ 510 h 170"/>
                <a:gd name="T104" fmla="*/ 196 w 212"/>
                <a:gd name="T105" fmla="*/ 372 h 170"/>
                <a:gd name="T106" fmla="*/ 638 w 212"/>
                <a:gd name="T107" fmla="*/ 421 h 170"/>
                <a:gd name="T108" fmla="*/ 918 w 212"/>
                <a:gd name="T109" fmla="*/ 464 h 170"/>
                <a:gd name="T110" fmla="*/ 1448 w 212"/>
                <a:gd name="T111" fmla="*/ 542 h 170"/>
                <a:gd name="T112" fmla="*/ 1747 w 212"/>
                <a:gd name="T113" fmla="*/ 510 h 170"/>
                <a:gd name="T114" fmla="*/ 2295 w 212"/>
                <a:gd name="T115" fmla="*/ 464 h 170"/>
                <a:gd name="T116" fmla="*/ 2016 w 212"/>
                <a:gd name="T117" fmla="*/ 196 h 1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2"/>
                <a:gd name="T178" fmla="*/ 0 h 170"/>
                <a:gd name="T179" fmla="*/ 212 w 212"/>
                <a:gd name="T180" fmla="*/ 170 h 1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2" h="170">
                  <a:moveTo>
                    <a:pt x="67" y="18"/>
                  </a:moveTo>
                  <a:lnTo>
                    <a:pt x="71" y="9"/>
                  </a:lnTo>
                  <a:lnTo>
                    <a:pt x="80" y="0"/>
                  </a:lnTo>
                  <a:lnTo>
                    <a:pt x="80" y="9"/>
                  </a:lnTo>
                  <a:lnTo>
                    <a:pt x="82" y="18"/>
                  </a:lnTo>
                  <a:lnTo>
                    <a:pt x="94" y="18"/>
                  </a:lnTo>
                  <a:lnTo>
                    <a:pt x="96" y="33"/>
                  </a:lnTo>
                  <a:lnTo>
                    <a:pt x="117" y="41"/>
                  </a:lnTo>
                  <a:lnTo>
                    <a:pt x="119" y="58"/>
                  </a:lnTo>
                  <a:lnTo>
                    <a:pt x="126" y="58"/>
                  </a:lnTo>
                  <a:lnTo>
                    <a:pt x="134" y="56"/>
                  </a:lnTo>
                  <a:lnTo>
                    <a:pt x="146" y="70"/>
                  </a:lnTo>
                  <a:lnTo>
                    <a:pt x="152" y="79"/>
                  </a:lnTo>
                  <a:lnTo>
                    <a:pt x="157" y="79"/>
                  </a:lnTo>
                  <a:lnTo>
                    <a:pt x="189" y="101"/>
                  </a:lnTo>
                  <a:lnTo>
                    <a:pt x="198" y="110"/>
                  </a:lnTo>
                  <a:lnTo>
                    <a:pt x="209" y="110"/>
                  </a:lnTo>
                  <a:lnTo>
                    <a:pt x="212" y="117"/>
                  </a:lnTo>
                  <a:lnTo>
                    <a:pt x="209" y="125"/>
                  </a:lnTo>
                  <a:lnTo>
                    <a:pt x="198" y="128"/>
                  </a:lnTo>
                  <a:lnTo>
                    <a:pt x="198" y="143"/>
                  </a:lnTo>
                  <a:lnTo>
                    <a:pt x="175" y="155"/>
                  </a:lnTo>
                  <a:lnTo>
                    <a:pt x="178" y="157"/>
                  </a:lnTo>
                  <a:lnTo>
                    <a:pt x="164" y="170"/>
                  </a:lnTo>
                  <a:lnTo>
                    <a:pt x="164" y="162"/>
                  </a:lnTo>
                  <a:lnTo>
                    <a:pt x="146" y="157"/>
                  </a:lnTo>
                  <a:lnTo>
                    <a:pt x="143" y="139"/>
                  </a:lnTo>
                  <a:lnTo>
                    <a:pt x="105" y="123"/>
                  </a:lnTo>
                  <a:lnTo>
                    <a:pt x="85" y="117"/>
                  </a:lnTo>
                  <a:lnTo>
                    <a:pt x="82" y="110"/>
                  </a:lnTo>
                  <a:lnTo>
                    <a:pt x="67" y="113"/>
                  </a:lnTo>
                  <a:lnTo>
                    <a:pt x="57" y="113"/>
                  </a:lnTo>
                  <a:lnTo>
                    <a:pt x="48" y="128"/>
                  </a:lnTo>
                  <a:lnTo>
                    <a:pt x="34" y="132"/>
                  </a:lnTo>
                  <a:lnTo>
                    <a:pt x="30" y="101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25" y="86"/>
                  </a:lnTo>
                  <a:lnTo>
                    <a:pt x="19" y="81"/>
                  </a:lnTo>
                  <a:lnTo>
                    <a:pt x="10" y="85"/>
                  </a:lnTo>
                  <a:lnTo>
                    <a:pt x="7" y="63"/>
                  </a:lnTo>
                  <a:lnTo>
                    <a:pt x="10" y="63"/>
                  </a:lnTo>
                  <a:lnTo>
                    <a:pt x="19" y="63"/>
                  </a:lnTo>
                  <a:lnTo>
                    <a:pt x="30" y="67"/>
                  </a:lnTo>
                  <a:lnTo>
                    <a:pt x="34" y="63"/>
                  </a:lnTo>
                  <a:lnTo>
                    <a:pt x="34" y="58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10" y="38"/>
                  </a:lnTo>
                  <a:lnTo>
                    <a:pt x="5" y="47"/>
                  </a:lnTo>
                  <a:lnTo>
                    <a:pt x="7" y="58"/>
                  </a:lnTo>
                  <a:lnTo>
                    <a:pt x="0" y="47"/>
                  </a:lnTo>
                  <a:lnTo>
                    <a:pt x="7" y="34"/>
                  </a:lnTo>
                  <a:lnTo>
                    <a:pt x="21" y="38"/>
                  </a:lnTo>
                  <a:lnTo>
                    <a:pt x="30" y="43"/>
                  </a:lnTo>
                  <a:lnTo>
                    <a:pt x="48" y="49"/>
                  </a:lnTo>
                  <a:lnTo>
                    <a:pt x="57" y="47"/>
                  </a:lnTo>
                  <a:lnTo>
                    <a:pt x="75" y="43"/>
                  </a:lnTo>
                  <a:lnTo>
                    <a:pt x="67" y="18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98" name="Freeform 2081"/>
            <p:cNvSpPr>
              <a:spLocks/>
            </p:cNvSpPr>
            <p:nvPr/>
          </p:nvSpPr>
          <p:spPr bwMode="auto">
            <a:xfrm>
              <a:off x="3078" y="2240"/>
              <a:ext cx="209" cy="183"/>
            </a:xfrm>
            <a:custGeom>
              <a:avLst/>
              <a:gdLst>
                <a:gd name="T0" fmla="*/ 3 w 184"/>
                <a:gd name="T1" fmla="*/ 67 h 166"/>
                <a:gd name="T2" fmla="*/ 234 w 184"/>
                <a:gd name="T3" fmla="*/ 67 h 166"/>
                <a:gd name="T4" fmla="*/ 571 w 184"/>
                <a:gd name="T5" fmla="*/ 67 h 166"/>
                <a:gd name="T6" fmla="*/ 1431 w 184"/>
                <a:gd name="T7" fmla="*/ 161 h 166"/>
                <a:gd name="T8" fmla="*/ 1929 w 184"/>
                <a:gd name="T9" fmla="*/ 146 h 166"/>
                <a:gd name="T10" fmla="*/ 1929 w 184"/>
                <a:gd name="T11" fmla="*/ 67 h 166"/>
                <a:gd name="T12" fmla="*/ 2054 w 184"/>
                <a:gd name="T13" fmla="*/ 99 h 166"/>
                <a:gd name="T14" fmla="*/ 2158 w 184"/>
                <a:gd name="T15" fmla="*/ 67 h 166"/>
                <a:gd name="T16" fmla="*/ 2451 w 184"/>
                <a:gd name="T17" fmla="*/ 99 h 166"/>
                <a:gd name="T18" fmla="*/ 2592 w 184"/>
                <a:gd name="T19" fmla="*/ 161 h 166"/>
                <a:gd name="T20" fmla="*/ 2592 w 184"/>
                <a:gd name="T21" fmla="*/ 99 h 166"/>
                <a:gd name="T22" fmla="*/ 2639 w 184"/>
                <a:gd name="T23" fmla="*/ 99 h 166"/>
                <a:gd name="T24" fmla="*/ 2706 w 184"/>
                <a:gd name="T25" fmla="*/ 146 h 166"/>
                <a:gd name="T26" fmla="*/ 2992 w 184"/>
                <a:gd name="T27" fmla="*/ 146 h 166"/>
                <a:gd name="T28" fmla="*/ 3344 w 184"/>
                <a:gd name="T29" fmla="*/ 99 h 166"/>
                <a:gd name="T30" fmla="*/ 3405 w 184"/>
                <a:gd name="T31" fmla="*/ 0 h 166"/>
                <a:gd name="T32" fmla="*/ 3492 w 184"/>
                <a:gd name="T33" fmla="*/ 67 h 166"/>
                <a:gd name="T34" fmla="*/ 3405 w 184"/>
                <a:gd name="T35" fmla="*/ 146 h 166"/>
                <a:gd name="T36" fmla="*/ 3548 w 184"/>
                <a:gd name="T37" fmla="*/ 226 h 166"/>
                <a:gd name="T38" fmla="*/ 3592 w 184"/>
                <a:gd name="T39" fmla="*/ 317 h 166"/>
                <a:gd name="T40" fmla="*/ 3592 w 184"/>
                <a:gd name="T41" fmla="*/ 467 h 166"/>
                <a:gd name="T42" fmla="*/ 3548 w 184"/>
                <a:gd name="T43" fmla="*/ 467 h 166"/>
                <a:gd name="T44" fmla="*/ 3548 w 184"/>
                <a:gd name="T45" fmla="*/ 545 h 166"/>
                <a:gd name="T46" fmla="*/ 3492 w 184"/>
                <a:gd name="T47" fmla="*/ 690 h 166"/>
                <a:gd name="T48" fmla="*/ 3405 w 184"/>
                <a:gd name="T49" fmla="*/ 761 h 166"/>
                <a:gd name="T50" fmla="*/ 3033 w 184"/>
                <a:gd name="T51" fmla="*/ 637 h 166"/>
                <a:gd name="T52" fmla="*/ 2992 w 184"/>
                <a:gd name="T53" fmla="*/ 545 h 166"/>
                <a:gd name="T54" fmla="*/ 2895 w 184"/>
                <a:gd name="T55" fmla="*/ 494 h 166"/>
                <a:gd name="T56" fmla="*/ 2808 w 184"/>
                <a:gd name="T57" fmla="*/ 419 h 166"/>
                <a:gd name="T58" fmla="*/ 2706 w 184"/>
                <a:gd name="T59" fmla="*/ 419 h 166"/>
                <a:gd name="T60" fmla="*/ 2706 w 184"/>
                <a:gd name="T61" fmla="*/ 431 h 166"/>
                <a:gd name="T62" fmla="*/ 2808 w 184"/>
                <a:gd name="T63" fmla="*/ 494 h 166"/>
                <a:gd name="T64" fmla="*/ 3146 w 184"/>
                <a:gd name="T65" fmla="*/ 750 h 166"/>
                <a:gd name="T66" fmla="*/ 3146 w 184"/>
                <a:gd name="T67" fmla="*/ 807 h 166"/>
                <a:gd name="T68" fmla="*/ 3344 w 184"/>
                <a:gd name="T69" fmla="*/ 981 h 166"/>
                <a:gd name="T70" fmla="*/ 3548 w 184"/>
                <a:gd name="T71" fmla="*/ 1124 h 166"/>
                <a:gd name="T72" fmla="*/ 3966 w 184"/>
                <a:gd name="T73" fmla="*/ 1506 h 166"/>
                <a:gd name="T74" fmla="*/ 4035 w 184"/>
                <a:gd name="T75" fmla="*/ 1546 h 166"/>
                <a:gd name="T76" fmla="*/ 3966 w 184"/>
                <a:gd name="T77" fmla="*/ 1546 h 166"/>
                <a:gd name="T78" fmla="*/ 4080 w 184"/>
                <a:gd name="T79" fmla="*/ 1736 h 166"/>
                <a:gd name="T80" fmla="*/ 4241 w 184"/>
                <a:gd name="T81" fmla="*/ 1766 h 166"/>
                <a:gd name="T82" fmla="*/ 4286 w 184"/>
                <a:gd name="T83" fmla="*/ 1829 h 166"/>
                <a:gd name="T84" fmla="*/ 4445 w 184"/>
                <a:gd name="T85" fmla="*/ 1909 h 166"/>
                <a:gd name="T86" fmla="*/ 206 w 184"/>
                <a:gd name="T87" fmla="*/ 1879 h 166"/>
                <a:gd name="T88" fmla="*/ 3 w 184"/>
                <a:gd name="T89" fmla="*/ 494 h 166"/>
                <a:gd name="T90" fmla="*/ 0 w 184"/>
                <a:gd name="T91" fmla="*/ 317 h 166"/>
                <a:gd name="T92" fmla="*/ 3 w 184"/>
                <a:gd name="T93" fmla="*/ 226 h 166"/>
                <a:gd name="T94" fmla="*/ 0 w 184"/>
                <a:gd name="T95" fmla="*/ 99 h 166"/>
                <a:gd name="T96" fmla="*/ 3 w 184"/>
                <a:gd name="T97" fmla="*/ 67 h 1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4"/>
                <a:gd name="T148" fmla="*/ 0 h 166"/>
                <a:gd name="T149" fmla="*/ 184 w 184"/>
                <a:gd name="T150" fmla="*/ 166 h 16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4" h="166">
                  <a:moveTo>
                    <a:pt x="3" y="5"/>
                  </a:moveTo>
                  <a:lnTo>
                    <a:pt x="10" y="5"/>
                  </a:lnTo>
                  <a:lnTo>
                    <a:pt x="23" y="5"/>
                  </a:lnTo>
                  <a:lnTo>
                    <a:pt x="60" y="14"/>
                  </a:lnTo>
                  <a:lnTo>
                    <a:pt x="80" y="13"/>
                  </a:lnTo>
                  <a:lnTo>
                    <a:pt x="80" y="5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101" y="9"/>
                  </a:lnTo>
                  <a:lnTo>
                    <a:pt x="107" y="14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12" y="13"/>
                  </a:lnTo>
                  <a:lnTo>
                    <a:pt x="123" y="13"/>
                  </a:lnTo>
                  <a:lnTo>
                    <a:pt x="139" y="9"/>
                  </a:lnTo>
                  <a:lnTo>
                    <a:pt x="141" y="0"/>
                  </a:lnTo>
                  <a:lnTo>
                    <a:pt x="144" y="5"/>
                  </a:lnTo>
                  <a:lnTo>
                    <a:pt x="141" y="13"/>
                  </a:lnTo>
                  <a:lnTo>
                    <a:pt x="146" y="20"/>
                  </a:lnTo>
                  <a:lnTo>
                    <a:pt x="149" y="28"/>
                  </a:lnTo>
                  <a:lnTo>
                    <a:pt x="149" y="41"/>
                  </a:lnTo>
                  <a:lnTo>
                    <a:pt x="146" y="41"/>
                  </a:lnTo>
                  <a:lnTo>
                    <a:pt x="146" y="47"/>
                  </a:lnTo>
                  <a:lnTo>
                    <a:pt x="144" y="61"/>
                  </a:lnTo>
                  <a:lnTo>
                    <a:pt x="141" y="67"/>
                  </a:lnTo>
                  <a:lnTo>
                    <a:pt x="126" y="56"/>
                  </a:lnTo>
                  <a:lnTo>
                    <a:pt x="123" y="47"/>
                  </a:lnTo>
                  <a:lnTo>
                    <a:pt x="121" y="43"/>
                  </a:lnTo>
                  <a:lnTo>
                    <a:pt x="116" y="36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6" y="43"/>
                  </a:lnTo>
                  <a:lnTo>
                    <a:pt x="130" y="65"/>
                  </a:lnTo>
                  <a:lnTo>
                    <a:pt x="130" y="70"/>
                  </a:lnTo>
                  <a:lnTo>
                    <a:pt x="139" y="85"/>
                  </a:lnTo>
                  <a:lnTo>
                    <a:pt x="146" y="99"/>
                  </a:lnTo>
                  <a:lnTo>
                    <a:pt x="164" y="132"/>
                  </a:lnTo>
                  <a:lnTo>
                    <a:pt x="167" y="135"/>
                  </a:lnTo>
                  <a:lnTo>
                    <a:pt x="164" y="135"/>
                  </a:lnTo>
                  <a:lnTo>
                    <a:pt x="169" y="152"/>
                  </a:lnTo>
                  <a:lnTo>
                    <a:pt x="176" y="155"/>
                  </a:lnTo>
                  <a:lnTo>
                    <a:pt x="178" y="160"/>
                  </a:lnTo>
                  <a:lnTo>
                    <a:pt x="184" y="166"/>
                  </a:lnTo>
                  <a:lnTo>
                    <a:pt x="9" y="164"/>
                  </a:lnTo>
                  <a:lnTo>
                    <a:pt x="3" y="43"/>
                  </a:lnTo>
                  <a:lnTo>
                    <a:pt x="0" y="28"/>
                  </a:lnTo>
                  <a:lnTo>
                    <a:pt x="3" y="20"/>
                  </a:lnTo>
                  <a:lnTo>
                    <a:pt x="0" y="9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99" name="Freeform 2082"/>
            <p:cNvSpPr>
              <a:spLocks/>
            </p:cNvSpPr>
            <p:nvPr/>
          </p:nvSpPr>
          <p:spPr bwMode="auto">
            <a:xfrm>
              <a:off x="2504" y="2142"/>
              <a:ext cx="359" cy="333"/>
            </a:xfrm>
            <a:custGeom>
              <a:avLst/>
              <a:gdLst>
                <a:gd name="T0" fmla="*/ 2931 w 314"/>
                <a:gd name="T1" fmla="*/ 342 h 304"/>
                <a:gd name="T2" fmla="*/ 3349 w 314"/>
                <a:gd name="T3" fmla="*/ 279 h 304"/>
                <a:gd name="T4" fmla="*/ 3629 w 314"/>
                <a:gd name="T5" fmla="*/ 194 h 304"/>
                <a:gd name="T6" fmla="*/ 4380 w 314"/>
                <a:gd name="T7" fmla="*/ 93 h 304"/>
                <a:gd name="T8" fmla="*/ 5059 w 314"/>
                <a:gd name="T9" fmla="*/ 65 h 304"/>
                <a:gd name="T10" fmla="*/ 5591 w 314"/>
                <a:gd name="T11" fmla="*/ 4 h 304"/>
                <a:gd name="T12" fmla="*/ 6010 w 314"/>
                <a:gd name="T13" fmla="*/ 93 h 304"/>
                <a:gd name="T14" fmla="*/ 6392 w 314"/>
                <a:gd name="T15" fmla="*/ 0 h 304"/>
                <a:gd name="T16" fmla="*/ 6656 w 314"/>
                <a:gd name="T17" fmla="*/ 4 h 304"/>
                <a:gd name="T18" fmla="*/ 7087 w 314"/>
                <a:gd name="T19" fmla="*/ 65 h 304"/>
                <a:gd name="T20" fmla="*/ 7334 w 314"/>
                <a:gd name="T21" fmla="*/ 65 h 304"/>
                <a:gd name="T22" fmla="*/ 7193 w 314"/>
                <a:gd name="T23" fmla="*/ 123 h 304"/>
                <a:gd name="T24" fmla="*/ 7193 w 314"/>
                <a:gd name="T25" fmla="*/ 375 h 304"/>
                <a:gd name="T26" fmla="*/ 7087 w 314"/>
                <a:gd name="T27" fmla="*/ 633 h 304"/>
                <a:gd name="T28" fmla="*/ 7308 w 314"/>
                <a:gd name="T29" fmla="*/ 780 h 304"/>
                <a:gd name="T30" fmla="*/ 7755 w 314"/>
                <a:gd name="T31" fmla="*/ 1139 h 304"/>
                <a:gd name="T32" fmla="*/ 7964 w 314"/>
                <a:gd name="T33" fmla="*/ 1543 h 304"/>
                <a:gd name="T34" fmla="*/ 7964 w 314"/>
                <a:gd name="T35" fmla="*/ 1769 h 304"/>
                <a:gd name="T36" fmla="*/ 8011 w 314"/>
                <a:gd name="T37" fmla="*/ 1967 h 304"/>
                <a:gd name="T38" fmla="*/ 8201 w 314"/>
                <a:gd name="T39" fmla="*/ 2123 h 304"/>
                <a:gd name="T40" fmla="*/ 8683 w 314"/>
                <a:gd name="T41" fmla="*/ 2134 h 304"/>
                <a:gd name="T42" fmla="*/ 8521 w 314"/>
                <a:gd name="T43" fmla="*/ 2338 h 304"/>
                <a:gd name="T44" fmla="*/ 6291 w 314"/>
                <a:gd name="T45" fmla="*/ 2864 h 304"/>
                <a:gd name="T46" fmla="*/ 5186 w 314"/>
                <a:gd name="T47" fmla="*/ 2972 h 304"/>
                <a:gd name="T48" fmla="*/ 5186 w 314"/>
                <a:gd name="T49" fmla="*/ 2880 h 304"/>
                <a:gd name="T50" fmla="*/ 4898 w 314"/>
                <a:gd name="T51" fmla="*/ 2782 h 304"/>
                <a:gd name="T52" fmla="*/ 4536 w 314"/>
                <a:gd name="T53" fmla="*/ 2742 h 304"/>
                <a:gd name="T54" fmla="*/ 4269 w 314"/>
                <a:gd name="T55" fmla="*/ 2645 h 304"/>
                <a:gd name="T56" fmla="*/ 0 w 314"/>
                <a:gd name="T57" fmla="*/ 1615 h 304"/>
                <a:gd name="T58" fmla="*/ 163 w 314"/>
                <a:gd name="T59" fmla="*/ 1346 h 304"/>
                <a:gd name="T60" fmla="*/ 814 w 314"/>
                <a:gd name="T61" fmla="*/ 1248 h 304"/>
                <a:gd name="T62" fmla="*/ 1148 w 314"/>
                <a:gd name="T63" fmla="*/ 1248 h 304"/>
                <a:gd name="T64" fmla="*/ 1962 w 314"/>
                <a:gd name="T65" fmla="*/ 1089 h 304"/>
                <a:gd name="T66" fmla="*/ 2124 w 314"/>
                <a:gd name="T67" fmla="*/ 973 h 304"/>
                <a:gd name="T68" fmla="*/ 2428 w 314"/>
                <a:gd name="T69" fmla="*/ 931 h 304"/>
                <a:gd name="T70" fmla="*/ 3212 w 314"/>
                <a:gd name="T71" fmla="*/ 831 h 304"/>
                <a:gd name="T72" fmla="*/ 3212 w 314"/>
                <a:gd name="T73" fmla="*/ 740 h 304"/>
                <a:gd name="T74" fmla="*/ 3035 w 314"/>
                <a:gd name="T75" fmla="*/ 575 h 304"/>
                <a:gd name="T76" fmla="*/ 2931 w 314"/>
                <a:gd name="T77" fmla="*/ 411 h 3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4"/>
                <a:gd name="T118" fmla="*/ 0 h 304"/>
                <a:gd name="T119" fmla="*/ 314 w 314"/>
                <a:gd name="T120" fmla="*/ 304 h 3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4" h="304">
                  <a:moveTo>
                    <a:pt x="98" y="35"/>
                  </a:moveTo>
                  <a:lnTo>
                    <a:pt x="104" y="35"/>
                  </a:lnTo>
                  <a:lnTo>
                    <a:pt x="109" y="29"/>
                  </a:lnTo>
                  <a:lnTo>
                    <a:pt x="118" y="28"/>
                  </a:lnTo>
                  <a:lnTo>
                    <a:pt x="123" y="24"/>
                  </a:lnTo>
                  <a:lnTo>
                    <a:pt x="128" y="20"/>
                  </a:lnTo>
                  <a:lnTo>
                    <a:pt x="137" y="15"/>
                  </a:lnTo>
                  <a:lnTo>
                    <a:pt x="155" y="10"/>
                  </a:lnTo>
                  <a:lnTo>
                    <a:pt x="170" y="10"/>
                  </a:lnTo>
                  <a:lnTo>
                    <a:pt x="178" y="6"/>
                  </a:lnTo>
                  <a:lnTo>
                    <a:pt x="184" y="4"/>
                  </a:lnTo>
                  <a:lnTo>
                    <a:pt x="197" y="4"/>
                  </a:lnTo>
                  <a:lnTo>
                    <a:pt x="205" y="10"/>
                  </a:lnTo>
                  <a:lnTo>
                    <a:pt x="211" y="10"/>
                  </a:lnTo>
                  <a:lnTo>
                    <a:pt x="216" y="6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34" y="4"/>
                  </a:lnTo>
                  <a:lnTo>
                    <a:pt x="236" y="0"/>
                  </a:lnTo>
                  <a:lnTo>
                    <a:pt x="248" y="6"/>
                  </a:lnTo>
                  <a:lnTo>
                    <a:pt x="259" y="4"/>
                  </a:lnTo>
                  <a:lnTo>
                    <a:pt x="259" y="6"/>
                  </a:lnTo>
                  <a:lnTo>
                    <a:pt x="253" y="10"/>
                  </a:lnTo>
                  <a:lnTo>
                    <a:pt x="253" y="13"/>
                  </a:lnTo>
                  <a:lnTo>
                    <a:pt x="253" y="24"/>
                  </a:lnTo>
                  <a:lnTo>
                    <a:pt x="253" y="38"/>
                  </a:lnTo>
                  <a:lnTo>
                    <a:pt x="243" y="53"/>
                  </a:lnTo>
                  <a:lnTo>
                    <a:pt x="248" y="65"/>
                  </a:lnTo>
                  <a:lnTo>
                    <a:pt x="253" y="67"/>
                  </a:lnTo>
                  <a:lnTo>
                    <a:pt x="257" y="80"/>
                  </a:lnTo>
                  <a:lnTo>
                    <a:pt x="268" y="85"/>
                  </a:lnTo>
                  <a:lnTo>
                    <a:pt x="273" y="118"/>
                  </a:lnTo>
                  <a:lnTo>
                    <a:pt x="277" y="138"/>
                  </a:lnTo>
                  <a:lnTo>
                    <a:pt x="280" y="158"/>
                  </a:lnTo>
                  <a:lnTo>
                    <a:pt x="277" y="167"/>
                  </a:lnTo>
                  <a:lnTo>
                    <a:pt x="280" y="181"/>
                  </a:lnTo>
                  <a:lnTo>
                    <a:pt x="273" y="189"/>
                  </a:lnTo>
                  <a:lnTo>
                    <a:pt x="282" y="203"/>
                  </a:lnTo>
                  <a:lnTo>
                    <a:pt x="282" y="208"/>
                  </a:lnTo>
                  <a:lnTo>
                    <a:pt x="288" y="217"/>
                  </a:lnTo>
                  <a:lnTo>
                    <a:pt x="295" y="214"/>
                  </a:lnTo>
                  <a:lnTo>
                    <a:pt x="305" y="219"/>
                  </a:lnTo>
                  <a:lnTo>
                    <a:pt x="314" y="231"/>
                  </a:lnTo>
                  <a:lnTo>
                    <a:pt x="300" y="240"/>
                  </a:lnTo>
                  <a:lnTo>
                    <a:pt x="245" y="271"/>
                  </a:lnTo>
                  <a:lnTo>
                    <a:pt x="221" y="293"/>
                  </a:lnTo>
                  <a:lnTo>
                    <a:pt x="197" y="302"/>
                  </a:lnTo>
                  <a:lnTo>
                    <a:pt x="182" y="304"/>
                  </a:lnTo>
                  <a:lnTo>
                    <a:pt x="178" y="302"/>
                  </a:lnTo>
                  <a:lnTo>
                    <a:pt x="182" y="295"/>
                  </a:lnTo>
                  <a:lnTo>
                    <a:pt x="178" y="290"/>
                  </a:lnTo>
                  <a:lnTo>
                    <a:pt x="173" y="285"/>
                  </a:lnTo>
                  <a:lnTo>
                    <a:pt x="166" y="284"/>
                  </a:lnTo>
                  <a:lnTo>
                    <a:pt x="159" y="281"/>
                  </a:lnTo>
                  <a:lnTo>
                    <a:pt x="150" y="275"/>
                  </a:lnTo>
                  <a:lnTo>
                    <a:pt x="150" y="271"/>
                  </a:lnTo>
                  <a:lnTo>
                    <a:pt x="57" y="205"/>
                  </a:lnTo>
                  <a:lnTo>
                    <a:pt x="0" y="165"/>
                  </a:lnTo>
                  <a:lnTo>
                    <a:pt x="0" y="141"/>
                  </a:lnTo>
                  <a:lnTo>
                    <a:pt x="6" y="138"/>
                  </a:lnTo>
                  <a:lnTo>
                    <a:pt x="20" y="129"/>
                  </a:lnTo>
                  <a:lnTo>
                    <a:pt x="29" y="129"/>
                  </a:lnTo>
                  <a:lnTo>
                    <a:pt x="34" y="127"/>
                  </a:lnTo>
                  <a:lnTo>
                    <a:pt x="40" y="129"/>
                  </a:lnTo>
                  <a:lnTo>
                    <a:pt x="52" y="127"/>
                  </a:lnTo>
                  <a:lnTo>
                    <a:pt x="70" y="111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6"/>
                  </a:lnTo>
                  <a:lnTo>
                    <a:pt x="86" y="94"/>
                  </a:lnTo>
                  <a:lnTo>
                    <a:pt x="86" y="89"/>
                  </a:lnTo>
                  <a:lnTo>
                    <a:pt x="113" y="85"/>
                  </a:lnTo>
                  <a:lnTo>
                    <a:pt x="113" y="82"/>
                  </a:lnTo>
                  <a:lnTo>
                    <a:pt x="113" y="76"/>
                  </a:lnTo>
                  <a:lnTo>
                    <a:pt x="109" y="71"/>
                  </a:lnTo>
                  <a:lnTo>
                    <a:pt x="107" y="58"/>
                  </a:lnTo>
                  <a:lnTo>
                    <a:pt x="107" y="51"/>
                  </a:lnTo>
                  <a:lnTo>
                    <a:pt x="104" y="42"/>
                  </a:lnTo>
                  <a:lnTo>
                    <a:pt x="98" y="35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00" name="Freeform 2083"/>
            <p:cNvSpPr>
              <a:spLocks/>
            </p:cNvSpPr>
            <p:nvPr/>
          </p:nvSpPr>
          <p:spPr bwMode="auto">
            <a:xfrm>
              <a:off x="2853" y="2903"/>
              <a:ext cx="218" cy="210"/>
            </a:xfrm>
            <a:custGeom>
              <a:avLst/>
              <a:gdLst>
                <a:gd name="T0" fmla="*/ 772 w 191"/>
                <a:gd name="T1" fmla="*/ 0 h 192"/>
                <a:gd name="T2" fmla="*/ 1137 w 191"/>
                <a:gd name="T3" fmla="*/ 0 h 192"/>
                <a:gd name="T4" fmla="*/ 2167 w 191"/>
                <a:gd name="T5" fmla="*/ 0 h 192"/>
                <a:gd name="T6" fmla="*/ 2194 w 191"/>
                <a:gd name="T7" fmla="*/ 98 h 192"/>
                <a:gd name="T8" fmla="*/ 2301 w 191"/>
                <a:gd name="T9" fmla="*/ 183 h 192"/>
                <a:gd name="T10" fmla="*/ 2894 w 191"/>
                <a:gd name="T11" fmla="*/ 334 h 192"/>
                <a:gd name="T12" fmla="*/ 3303 w 191"/>
                <a:gd name="T13" fmla="*/ 287 h 192"/>
                <a:gd name="T14" fmla="*/ 3409 w 191"/>
                <a:gd name="T15" fmla="*/ 240 h 192"/>
                <a:gd name="T16" fmla="*/ 3601 w 191"/>
                <a:gd name="T17" fmla="*/ 165 h 192"/>
                <a:gd name="T18" fmla="*/ 3867 w 191"/>
                <a:gd name="T19" fmla="*/ 219 h 192"/>
                <a:gd name="T20" fmla="*/ 4303 w 191"/>
                <a:gd name="T21" fmla="*/ 334 h 192"/>
                <a:gd name="T22" fmla="*/ 4249 w 191"/>
                <a:gd name="T23" fmla="*/ 522 h 192"/>
                <a:gd name="T24" fmla="*/ 4505 w 191"/>
                <a:gd name="T25" fmla="*/ 599 h 192"/>
                <a:gd name="T26" fmla="*/ 4505 w 191"/>
                <a:gd name="T27" fmla="*/ 771 h 192"/>
                <a:gd name="T28" fmla="*/ 4588 w 191"/>
                <a:gd name="T29" fmla="*/ 771 h 192"/>
                <a:gd name="T30" fmla="*/ 5069 w 191"/>
                <a:gd name="T31" fmla="*/ 745 h 192"/>
                <a:gd name="T32" fmla="*/ 5209 w 191"/>
                <a:gd name="T33" fmla="*/ 745 h 192"/>
                <a:gd name="T34" fmla="*/ 5209 w 191"/>
                <a:gd name="T35" fmla="*/ 1008 h 192"/>
                <a:gd name="T36" fmla="*/ 5209 w 191"/>
                <a:gd name="T37" fmla="*/ 1080 h 192"/>
                <a:gd name="T38" fmla="*/ 4303 w 191"/>
                <a:gd name="T39" fmla="*/ 1532 h 192"/>
                <a:gd name="T40" fmla="*/ 4883 w 191"/>
                <a:gd name="T41" fmla="*/ 1750 h 192"/>
                <a:gd name="T42" fmla="*/ 3947 w 191"/>
                <a:gd name="T43" fmla="*/ 1811 h 192"/>
                <a:gd name="T44" fmla="*/ 3593 w 191"/>
                <a:gd name="T45" fmla="*/ 1811 h 192"/>
                <a:gd name="T46" fmla="*/ 2858 w 191"/>
                <a:gd name="T47" fmla="*/ 1750 h 192"/>
                <a:gd name="T48" fmla="*/ 1137 w 191"/>
                <a:gd name="T49" fmla="*/ 1726 h 192"/>
                <a:gd name="T50" fmla="*/ 772 w 191"/>
                <a:gd name="T51" fmla="*/ 1676 h 192"/>
                <a:gd name="T52" fmla="*/ 380 w 191"/>
                <a:gd name="T53" fmla="*/ 1705 h 192"/>
                <a:gd name="T54" fmla="*/ 160 w 191"/>
                <a:gd name="T55" fmla="*/ 1705 h 192"/>
                <a:gd name="T56" fmla="*/ 123 w 191"/>
                <a:gd name="T57" fmla="*/ 1597 h 192"/>
                <a:gd name="T58" fmla="*/ 160 w 191"/>
                <a:gd name="T59" fmla="*/ 1481 h 192"/>
                <a:gd name="T60" fmla="*/ 356 w 191"/>
                <a:gd name="T61" fmla="*/ 1210 h 192"/>
                <a:gd name="T62" fmla="*/ 550 w 191"/>
                <a:gd name="T63" fmla="*/ 1035 h 192"/>
                <a:gd name="T64" fmla="*/ 896 w 191"/>
                <a:gd name="T65" fmla="*/ 975 h 192"/>
                <a:gd name="T66" fmla="*/ 896 w 191"/>
                <a:gd name="T67" fmla="*/ 716 h 192"/>
                <a:gd name="T68" fmla="*/ 645 w 191"/>
                <a:gd name="T69" fmla="*/ 477 h 192"/>
                <a:gd name="T70" fmla="*/ 550 w 191"/>
                <a:gd name="T71" fmla="*/ 165 h 192"/>
                <a:gd name="T72" fmla="*/ 550 w 191"/>
                <a:gd name="T73" fmla="*/ 3 h 1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1"/>
                <a:gd name="T112" fmla="*/ 0 h 192"/>
                <a:gd name="T113" fmla="*/ 191 w 191"/>
                <a:gd name="T114" fmla="*/ 192 h 1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1" h="192">
                  <a:moveTo>
                    <a:pt x="24" y="0"/>
                  </a:moveTo>
                  <a:lnTo>
                    <a:pt x="28" y="0"/>
                  </a:lnTo>
                  <a:lnTo>
                    <a:pt x="34" y="3"/>
                  </a:lnTo>
                  <a:lnTo>
                    <a:pt x="41" y="0"/>
                  </a:lnTo>
                  <a:lnTo>
                    <a:pt x="70" y="0"/>
                  </a:lnTo>
                  <a:lnTo>
                    <a:pt x="79" y="0"/>
                  </a:lnTo>
                  <a:lnTo>
                    <a:pt x="80" y="8"/>
                  </a:lnTo>
                  <a:lnTo>
                    <a:pt x="80" y="11"/>
                  </a:lnTo>
                  <a:lnTo>
                    <a:pt x="84" y="17"/>
                  </a:lnTo>
                  <a:lnTo>
                    <a:pt x="84" y="20"/>
                  </a:lnTo>
                  <a:lnTo>
                    <a:pt x="93" y="35"/>
                  </a:lnTo>
                  <a:lnTo>
                    <a:pt x="107" y="35"/>
                  </a:lnTo>
                  <a:lnTo>
                    <a:pt x="109" y="31"/>
                  </a:lnTo>
                  <a:lnTo>
                    <a:pt x="122" y="31"/>
                  </a:lnTo>
                  <a:lnTo>
                    <a:pt x="122" y="26"/>
                  </a:lnTo>
                  <a:lnTo>
                    <a:pt x="125" y="26"/>
                  </a:lnTo>
                  <a:lnTo>
                    <a:pt x="125" y="20"/>
                  </a:lnTo>
                  <a:lnTo>
                    <a:pt x="132" y="17"/>
                  </a:lnTo>
                  <a:lnTo>
                    <a:pt x="141" y="15"/>
                  </a:lnTo>
                  <a:lnTo>
                    <a:pt x="141" y="24"/>
                  </a:lnTo>
                  <a:lnTo>
                    <a:pt x="155" y="24"/>
                  </a:lnTo>
                  <a:lnTo>
                    <a:pt x="159" y="35"/>
                  </a:lnTo>
                  <a:lnTo>
                    <a:pt x="162" y="44"/>
                  </a:lnTo>
                  <a:lnTo>
                    <a:pt x="155" y="55"/>
                  </a:lnTo>
                  <a:lnTo>
                    <a:pt x="162" y="62"/>
                  </a:lnTo>
                  <a:lnTo>
                    <a:pt x="165" y="64"/>
                  </a:lnTo>
                  <a:lnTo>
                    <a:pt x="165" y="77"/>
                  </a:lnTo>
                  <a:lnTo>
                    <a:pt x="165" y="82"/>
                  </a:lnTo>
                  <a:lnTo>
                    <a:pt x="168" y="85"/>
                  </a:lnTo>
                  <a:lnTo>
                    <a:pt x="169" y="82"/>
                  </a:lnTo>
                  <a:lnTo>
                    <a:pt x="177" y="82"/>
                  </a:lnTo>
                  <a:lnTo>
                    <a:pt x="186" y="78"/>
                  </a:lnTo>
                  <a:lnTo>
                    <a:pt x="191" y="82"/>
                  </a:lnTo>
                  <a:lnTo>
                    <a:pt x="191" y="78"/>
                  </a:lnTo>
                  <a:lnTo>
                    <a:pt x="191" y="96"/>
                  </a:lnTo>
                  <a:lnTo>
                    <a:pt x="191" y="107"/>
                  </a:lnTo>
                  <a:lnTo>
                    <a:pt x="191" y="111"/>
                  </a:lnTo>
                  <a:lnTo>
                    <a:pt x="191" y="115"/>
                  </a:lnTo>
                  <a:lnTo>
                    <a:pt x="162" y="115"/>
                  </a:lnTo>
                  <a:lnTo>
                    <a:pt x="159" y="163"/>
                  </a:lnTo>
                  <a:lnTo>
                    <a:pt x="174" y="176"/>
                  </a:lnTo>
                  <a:lnTo>
                    <a:pt x="179" y="186"/>
                  </a:lnTo>
                  <a:lnTo>
                    <a:pt x="150" y="192"/>
                  </a:lnTo>
                  <a:lnTo>
                    <a:pt x="145" y="192"/>
                  </a:lnTo>
                  <a:lnTo>
                    <a:pt x="139" y="192"/>
                  </a:lnTo>
                  <a:lnTo>
                    <a:pt x="131" y="192"/>
                  </a:lnTo>
                  <a:lnTo>
                    <a:pt x="109" y="190"/>
                  </a:lnTo>
                  <a:lnTo>
                    <a:pt x="104" y="186"/>
                  </a:lnTo>
                  <a:lnTo>
                    <a:pt x="102" y="181"/>
                  </a:lnTo>
                  <a:lnTo>
                    <a:pt x="41" y="183"/>
                  </a:lnTo>
                  <a:lnTo>
                    <a:pt x="38" y="183"/>
                  </a:lnTo>
                  <a:lnTo>
                    <a:pt x="28" y="178"/>
                  </a:lnTo>
                  <a:lnTo>
                    <a:pt x="24" y="176"/>
                  </a:lnTo>
                  <a:lnTo>
                    <a:pt x="14" y="181"/>
                  </a:lnTo>
                  <a:lnTo>
                    <a:pt x="13" y="181"/>
                  </a:lnTo>
                  <a:lnTo>
                    <a:pt x="6" y="181"/>
                  </a:lnTo>
                  <a:lnTo>
                    <a:pt x="4" y="181"/>
                  </a:lnTo>
                  <a:lnTo>
                    <a:pt x="4" y="169"/>
                  </a:lnTo>
                  <a:lnTo>
                    <a:pt x="0" y="161"/>
                  </a:lnTo>
                  <a:lnTo>
                    <a:pt x="6" y="158"/>
                  </a:lnTo>
                  <a:lnTo>
                    <a:pt x="13" y="143"/>
                  </a:lnTo>
                  <a:lnTo>
                    <a:pt x="13" y="129"/>
                  </a:lnTo>
                  <a:lnTo>
                    <a:pt x="18" y="116"/>
                  </a:lnTo>
                  <a:lnTo>
                    <a:pt x="20" y="111"/>
                  </a:lnTo>
                  <a:lnTo>
                    <a:pt x="27" y="105"/>
                  </a:lnTo>
                  <a:lnTo>
                    <a:pt x="33" y="102"/>
                  </a:lnTo>
                  <a:lnTo>
                    <a:pt x="34" y="87"/>
                  </a:lnTo>
                  <a:lnTo>
                    <a:pt x="33" y="77"/>
                  </a:lnTo>
                  <a:lnTo>
                    <a:pt x="27" y="64"/>
                  </a:lnTo>
                  <a:lnTo>
                    <a:pt x="24" y="50"/>
                  </a:lnTo>
                  <a:lnTo>
                    <a:pt x="28" y="44"/>
                  </a:lnTo>
                  <a:lnTo>
                    <a:pt x="20" y="17"/>
                  </a:lnTo>
                  <a:lnTo>
                    <a:pt x="13" y="3"/>
                  </a:lnTo>
                  <a:lnTo>
                    <a:pt x="20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01" name="Freeform 2084"/>
            <p:cNvSpPr>
              <a:spLocks/>
            </p:cNvSpPr>
            <p:nvPr/>
          </p:nvSpPr>
          <p:spPr bwMode="auto">
            <a:xfrm>
              <a:off x="2863" y="2878"/>
              <a:ext cx="17" cy="21"/>
            </a:xfrm>
            <a:custGeom>
              <a:avLst/>
              <a:gdLst>
                <a:gd name="T0" fmla="*/ 0 w 15"/>
                <a:gd name="T1" fmla="*/ 42 h 20"/>
                <a:gd name="T2" fmla="*/ 113 w 15"/>
                <a:gd name="T3" fmla="*/ 6 h 20"/>
                <a:gd name="T4" fmla="*/ 113 w 15"/>
                <a:gd name="T5" fmla="*/ 2 h 20"/>
                <a:gd name="T6" fmla="*/ 239 w 15"/>
                <a:gd name="T7" fmla="*/ 0 h 20"/>
                <a:gd name="T8" fmla="*/ 339 w 15"/>
                <a:gd name="T9" fmla="*/ 2 h 20"/>
                <a:gd name="T10" fmla="*/ 339 w 15"/>
                <a:gd name="T11" fmla="*/ 6 h 20"/>
                <a:gd name="T12" fmla="*/ 186 w 15"/>
                <a:gd name="T13" fmla="*/ 42 h 20"/>
                <a:gd name="T14" fmla="*/ 186 w 15"/>
                <a:gd name="T15" fmla="*/ 65 h 20"/>
                <a:gd name="T16" fmla="*/ 100 w 15"/>
                <a:gd name="T17" fmla="*/ 65 h 20"/>
                <a:gd name="T18" fmla="*/ 100 w 15"/>
                <a:gd name="T19" fmla="*/ 52 h 20"/>
                <a:gd name="T20" fmla="*/ 0 w 15"/>
                <a:gd name="T21" fmla="*/ 42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20"/>
                <a:gd name="T35" fmla="*/ 15 w 15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20">
                  <a:moveTo>
                    <a:pt x="0" y="11"/>
                  </a:moveTo>
                  <a:lnTo>
                    <a:pt x="5" y="6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6"/>
                  </a:lnTo>
                  <a:lnTo>
                    <a:pt x="9" y="11"/>
                  </a:lnTo>
                  <a:lnTo>
                    <a:pt x="9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02" name="Freeform 2085"/>
            <p:cNvSpPr>
              <a:spLocks/>
            </p:cNvSpPr>
            <p:nvPr/>
          </p:nvSpPr>
          <p:spPr bwMode="auto">
            <a:xfrm>
              <a:off x="3232" y="2495"/>
              <a:ext cx="261" cy="251"/>
            </a:xfrm>
            <a:custGeom>
              <a:avLst/>
              <a:gdLst>
                <a:gd name="T0" fmla="*/ 2473 w 228"/>
                <a:gd name="T1" fmla="*/ 178 h 229"/>
                <a:gd name="T2" fmla="*/ 2876 w 228"/>
                <a:gd name="T3" fmla="*/ 470 h 229"/>
                <a:gd name="T4" fmla="*/ 2942 w 228"/>
                <a:gd name="T5" fmla="*/ 401 h 229"/>
                <a:gd name="T6" fmla="*/ 3216 w 228"/>
                <a:gd name="T7" fmla="*/ 491 h 229"/>
                <a:gd name="T8" fmla="*/ 3811 w 228"/>
                <a:gd name="T9" fmla="*/ 630 h 229"/>
                <a:gd name="T10" fmla="*/ 4308 w 228"/>
                <a:gd name="T11" fmla="*/ 797 h 229"/>
                <a:gd name="T12" fmla="*/ 4498 w 228"/>
                <a:gd name="T13" fmla="*/ 852 h 229"/>
                <a:gd name="T14" fmla="*/ 4134 w 228"/>
                <a:gd name="T15" fmla="*/ 891 h 229"/>
                <a:gd name="T16" fmla="*/ 3881 w 228"/>
                <a:gd name="T17" fmla="*/ 1004 h 229"/>
                <a:gd name="T18" fmla="*/ 4308 w 228"/>
                <a:gd name="T19" fmla="*/ 1093 h 229"/>
                <a:gd name="T20" fmla="*/ 4308 w 228"/>
                <a:gd name="T21" fmla="*/ 1174 h 229"/>
                <a:gd name="T22" fmla="*/ 4937 w 228"/>
                <a:gd name="T23" fmla="*/ 1372 h 229"/>
                <a:gd name="T24" fmla="*/ 6684 w 228"/>
                <a:gd name="T25" fmla="*/ 1565 h 229"/>
                <a:gd name="T26" fmla="*/ 5243 w 228"/>
                <a:gd name="T27" fmla="*/ 2026 h 229"/>
                <a:gd name="T28" fmla="*/ 4498 w 228"/>
                <a:gd name="T29" fmla="*/ 2167 h 229"/>
                <a:gd name="T30" fmla="*/ 4035 w 228"/>
                <a:gd name="T31" fmla="*/ 2199 h 229"/>
                <a:gd name="T32" fmla="*/ 3546 w 228"/>
                <a:gd name="T33" fmla="*/ 2167 h 229"/>
                <a:gd name="T34" fmla="*/ 3121 w 228"/>
                <a:gd name="T35" fmla="*/ 2167 h 229"/>
                <a:gd name="T36" fmla="*/ 2468 w 228"/>
                <a:gd name="T37" fmla="*/ 2259 h 229"/>
                <a:gd name="T38" fmla="*/ 1545 w 228"/>
                <a:gd name="T39" fmla="*/ 2093 h 229"/>
                <a:gd name="T40" fmla="*/ 1255 w 228"/>
                <a:gd name="T41" fmla="*/ 1972 h 229"/>
                <a:gd name="T42" fmla="*/ 1030 w 228"/>
                <a:gd name="T43" fmla="*/ 1883 h 229"/>
                <a:gd name="T44" fmla="*/ 600 w 228"/>
                <a:gd name="T45" fmla="*/ 1729 h 229"/>
                <a:gd name="T46" fmla="*/ 0 w 228"/>
                <a:gd name="T47" fmla="*/ 1588 h 229"/>
                <a:gd name="T48" fmla="*/ 324 w 228"/>
                <a:gd name="T49" fmla="*/ 1504 h 229"/>
                <a:gd name="T50" fmla="*/ 531 w 228"/>
                <a:gd name="T51" fmla="*/ 1305 h 229"/>
                <a:gd name="T52" fmla="*/ 600 w 228"/>
                <a:gd name="T53" fmla="*/ 1174 h 229"/>
                <a:gd name="T54" fmla="*/ 836 w 228"/>
                <a:gd name="T55" fmla="*/ 1125 h 229"/>
                <a:gd name="T56" fmla="*/ 1030 w 228"/>
                <a:gd name="T57" fmla="*/ 936 h 229"/>
                <a:gd name="T58" fmla="*/ 1368 w 228"/>
                <a:gd name="T59" fmla="*/ 797 h 229"/>
                <a:gd name="T60" fmla="*/ 1545 w 228"/>
                <a:gd name="T61" fmla="*/ 528 h 229"/>
                <a:gd name="T62" fmla="*/ 1648 w 228"/>
                <a:gd name="T63" fmla="*/ 235 h 229"/>
                <a:gd name="T64" fmla="*/ 1961 w 228"/>
                <a:gd name="T65" fmla="*/ 135 h 229"/>
                <a:gd name="T66" fmla="*/ 2065 w 228"/>
                <a:gd name="T67" fmla="*/ 5 h 229"/>
                <a:gd name="T68" fmla="*/ 2350 w 228"/>
                <a:gd name="T69" fmla="*/ 0 h 2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8"/>
                <a:gd name="T106" fmla="*/ 0 h 229"/>
                <a:gd name="T107" fmla="*/ 228 w 228"/>
                <a:gd name="T108" fmla="*/ 229 h 2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8" h="229">
                  <a:moveTo>
                    <a:pt x="80" y="0"/>
                  </a:moveTo>
                  <a:lnTo>
                    <a:pt x="85" y="18"/>
                  </a:lnTo>
                  <a:lnTo>
                    <a:pt x="93" y="34"/>
                  </a:lnTo>
                  <a:lnTo>
                    <a:pt x="98" y="47"/>
                  </a:lnTo>
                  <a:lnTo>
                    <a:pt x="100" y="47"/>
                  </a:lnTo>
                  <a:lnTo>
                    <a:pt x="100" y="40"/>
                  </a:lnTo>
                  <a:lnTo>
                    <a:pt x="107" y="49"/>
                  </a:lnTo>
                  <a:lnTo>
                    <a:pt x="109" y="49"/>
                  </a:lnTo>
                  <a:lnTo>
                    <a:pt x="118" y="53"/>
                  </a:lnTo>
                  <a:lnTo>
                    <a:pt x="130" y="63"/>
                  </a:lnTo>
                  <a:lnTo>
                    <a:pt x="137" y="75"/>
                  </a:lnTo>
                  <a:lnTo>
                    <a:pt x="146" y="81"/>
                  </a:lnTo>
                  <a:lnTo>
                    <a:pt x="150" y="81"/>
                  </a:lnTo>
                  <a:lnTo>
                    <a:pt x="154" y="85"/>
                  </a:lnTo>
                  <a:lnTo>
                    <a:pt x="146" y="87"/>
                  </a:lnTo>
                  <a:lnTo>
                    <a:pt x="141" y="90"/>
                  </a:lnTo>
                  <a:lnTo>
                    <a:pt x="137" y="95"/>
                  </a:lnTo>
                  <a:lnTo>
                    <a:pt x="132" y="101"/>
                  </a:lnTo>
                  <a:lnTo>
                    <a:pt x="135" y="110"/>
                  </a:lnTo>
                  <a:lnTo>
                    <a:pt x="146" y="110"/>
                  </a:lnTo>
                  <a:lnTo>
                    <a:pt x="150" y="114"/>
                  </a:lnTo>
                  <a:lnTo>
                    <a:pt x="146" y="119"/>
                  </a:lnTo>
                  <a:lnTo>
                    <a:pt x="159" y="134"/>
                  </a:lnTo>
                  <a:lnTo>
                    <a:pt x="168" y="139"/>
                  </a:lnTo>
                  <a:lnTo>
                    <a:pt x="214" y="157"/>
                  </a:lnTo>
                  <a:lnTo>
                    <a:pt x="228" y="157"/>
                  </a:lnTo>
                  <a:lnTo>
                    <a:pt x="184" y="204"/>
                  </a:lnTo>
                  <a:lnTo>
                    <a:pt x="178" y="204"/>
                  </a:lnTo>
                  <a:lnTo>
                    <a:pt x="159" y="209"/>
                  </a:lnTo>
                  <a:lnTo>
                    <a:pt x="154" y="219"/>
                  </a:lnTo>
                  <a:lnTo>
                    <a:pt x="145" y="219"/>
                  </a:lnTo>
                  <a:lnTo>
                    <a:pt x="137" y="222"/>
                  </a:lnTo>
                  <a:lnTo>
                    <a:pt x="127" y="222"/>
                  </a:lnTo>
                  <a:lnTo>
                    <a:pt x="121" y="219"/>
                  </a:lnTo>
                  <a:lnTo>
                    <a:pt x="112" y="219"/>
                  </a:lnTo>
                  <a:lnTo>
                    <a:pt x="107" y="219"/>
                  </a:lnTo>
                  <a:lnTo>
                    <a:pt x="100" y="229"/>
                  </a:lnTo>
                  <a:lnTo>
                    <a:pt x="84" y="227"/>
                  </a:lnTo>
                  <a:lnTo>
                    <a:pt x="70" y="219"/>
                  </a:lnTo>
                  <a:lnTo>
                    <a:pt x="52" y="213"/>
                  </a:lnTo>
                  <a:lnTo>
                    <a:pt x="43" y="209"/>
                  </a:lnTo>
                  <a:lnTo>
                    <a:pt x="43" y="199"/>
                  </a:lnTo>
                  <a:lnTo>
                    <a:pt x="38" y="199"/>
                  </a:lnTo>
                  <a:lnTo>
                    <a:pt x="34" y="191"/>
                  </a:lnTo>
                  <a:lnTo>
                    <a:pt x="32" y="184"/>
                  </a:lnTo>
                  <a:lnTo>
                    <a:pt x="20" y="175"/>
                  </a:lnTo>
                  <a:lnTo>
                    <a:pt x="11" y="166"/>
                  </a:lnTo>
                  <a:lnTo>
                    <a:pt x="0" y="161"/>
                  </a:lnTo>
                  <a:lnTo>
                    <a:pt x="0" y="152"/>
                  </a:lnTo>
                  <a:lnTo>
                    <a:pt x="11" y="152"/>
                  </a:lnTo>
                  <a:lnTo>
                    <a:pt x="18" y="148"/>
                  </a:lnTo>
                  <a:lnTo>
                    <a:pt x="18" y="132"/>
                  </a:lnTo>
                  <a:lnTo>
                    <a:pt x="20" y="125"/>
                  </a:lnTo>
                  <a:lnTo>
                    <a:pt x="20" y="119"/>
                  </a:lnTo>
                  <a:lnTo>
                    <a:pt x="23" y="114"/>
                  </a:lnTo>
                  <a:lnTo>
                    <a:pt x="29" y="114"/>
                  </a:lnTo>
                  <a:lnTo>
                    <a:pt x="32" y="110"/>
                  </a:lnTo>
                  <a:lnTo>
                    <a:pt x="34" y="95"/>
                  </a:lnTo>
                  <a:lnTo>
                    <a:pt x="41" y="85"/>
                  </a:lnTo>
                  <a:lnTo>
                    <a:pt x="46" y="81"/>
                  </a:lnTo>
                  <a:lnTo>
                    <a:pt x="48" y="72"/>
                  </a:lnTo>
                  <a:lnTo>
                    <a:pt x="52" y="53"/>
                  </a:lnTo>
                  <a:lnTo>
                    <a:pt x="57" y="33"/>
                  </a:lnTo>
                  <a:lnTo>
                    <a:pt x="57" y="24"/>
                  </a:lnTo>
                  <a:lnTo>
                    <a:pt x="61" y="14"/>
                  </a:lnTo>
                  <a:lnTo>
                    <a:pt x="66" y="14"/>
                  </a:lnTo>
                  <a:lnTo>
                    <a:pt x="66" y="11"/>
                  </a:lnTo>
                  <a:lnTo>
                    <a:pt x="71" y="5"/>
                  </a:lnTo>
                  <a:lnTo>
                    <a:pt x="79" y="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03" name="Freeform 2086"/>
            <p:cNvSpPr>
              <a:spLocks/>
            </p:cNvSpPr>
            <p:nvPr/>
          </p:nvSpPr>
          <p:spPr bwMode="auto">
            <a:xfrm>
              <a:off x="2666" y="2589"/>
              <a:ext cx="53" cy="107"/>
            </a:xfrm>
            <a:custGeom>
              <a:avLst/>
              <a:gdLst>
                <a:gd name="T0" fmla="*/ 871 w 46"/>
                <a:gd name="T1" fmla="*/ 70 h 98"/>
                <a:gd name="T2" fmla="*/ 1004 w 46"/>
                <a:gd name="T3" fmla="*/ 0 h 98"/>
                <a:gd name="T4" fmla="*/ 1149 w 46"/>
                <a:gd name="T5" fmla="*/ 0 h 98"/>
                <a:gd name="T6" fmla="*/ 1324 w 46"/>
                <a:gd name="T7" fmla="*/ 70 h 98"/>
                <a:gd name="T8" fmla="*/ 1525 w 46"/>
                <a:gd name="T9" fmla="*/ 108 h 98"/>
                <a:gd name="T10" fmla="*/ 1525 w 46"/>
                <a:gd name="T11" fmla="*/ 129 h 98"/>
                <a:gd name="T12" fmla="*/ 1578 w 46"/>
                <a:gd name="T13" fmla="*/ 257 h 98"/>
                <a:gd name="T14" fmla="*/ 1525 w 46"/>
                <a:gd name="T15" fmla="*/ 298 h 98"/>
                <a:gd name="T16" fmla="*/ 1525 w 46"/>
                <a:gd name="T17" fmla="*/ 338 h 98"/>
                <a:gd name="T18" fmla="*/ 1379 w 46"/>
                <a:gd name="T19" fmla="*/ 382 h 98"/>
                <a:gd name="T20" fmla="*/ 1324 w 46"/>
                <a:gd name="T21" fmla="*/ 463 h 98"/>
                <a:gd name="T22" fmla="*/ 1149 w 46"/>
                <a:gd name="T23" fmla="*/ 479 h 98"/>
                <a:gd name="T24" fmla="*/ 1149 w 46"/>
                <a:gd name="T25" fmla="*/ 569 h 98"/>
                <a:gd name="T26" fmla="*/ 1149 w 46"/>
                <a:gd name="T27" fmla="*/ 706 h 98"/>
                <a:gd name="T28" fmla="*/ 1183 w 46"/>
                <a:gd name="T29" fmla="*/ 856 h 98"/>
                <a:gd name="T30" fmla="*/ 871 w 46"/>
                <a:gd name="T31" fmla="*/ 856 h 98"/>
                <a:gd name="T32" fmla="*/ 491 w 46"/>
                <a:gd name="T33" fmla="*/ 884 h 98"/>
                <a:gd name="T34" fmla="*/ 491 w 46"/>
                <a:gd name="T35" fmla="*/ 813 h 98"/>
                <a:gd name="T36" fmla="*/ 491 w 46"/>
                <a:gd name="T37" fmla="*/ 809 h 98"/>
                <a:gd name="T38" fmla="*/ 491 w 46"/>
                <a:gd name="T39" fmla="*/ 463 h 98"/>
                <a:gd name="T40" fmla="*/ 385 w 46"/>
                <a:gd name="T41" fmla="*/ 403 h 98"/>
                <a:gd name="T42" fmla="*/ 321 w 46"/>
                <a:gd name="T43" fmla="*/ 338 h 98"/>
                <a:gd name="T44" fmla="*/ 158 w 46"/>
                <a:gd name="T45" fmla="*/ 298 h 98"/>
                <a:gd name="T46" fmla="*/ 0 w 46"/>
                <a:gd name="T47" fmla="*/ 215 h 98"/>
                <a:gd name="T48" fmla="*/ 210 w 46"/>
                <a:gd name="T49" fmla="*/ 197 h 98"/>
                <a:gd name="T50" fmla="*/ 385 w 46"/>
                <a:gd name="T51" fmla="*/ 165 h 98"/>
                <a:gd name="T52" fmla="*/ 680 w 46"/>
                <a:gd name="T53" fmla="*/ 129 h 98"/>
                <a:gd name="T54" fmla="*/ 871 w 46"/>
                <a:gd name="T55" fmla="*/ 70 h 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98"/>
                <a:gd name="T86" fmla="*/ 46 w 46"/>
                <a:gd name="T87" fmla="*/ 98 h 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98">
                  <a:moveTo>
                    <a:pt x="25" y="8"/>
                  </a:moveTo>
                  <a:lnTo>
                    <a:pt x="29" y="0"/>
                  </a:lnTo>
                  <a:lnTo>
                    <a:pt x="32" y="0"/>
                  </a:lnTo>
                  <a:lnTo>
                    <a:pt x="37" y="8"/>
                  </a:lnTo>
                  <a:lnTo>
                    <a:pt x="43" y="13"/>
                  </a:lnTo>
                  <a:lnTo>
                    <a:pt x="43" y="15"/>
                  </a:lnTo>
                  <a:lnTo>
                    <a:pt x="46" y="28"/>
                  </a:lnTo>
                  <a:lnTo>
                    <a:pt x="43" y="33"/>
                  </a:lnTo>
                  <a:lnTo>
                    <a:pt x="43" y="38"/>
                  </a:lnTo>
                  <a:lnTo>
                    <a:pt x="41" y="42"/>
                  </a:lnTo>
                  <a:lnTo>
                    <a:pt x="37" y="51"/>
                  </a:lnTo>
                  <a:lnTo>
                    <a:pt x="32" y="53"/>
                  </a:lnTo>
                  <a:lnTo>
                    <a:pt x="32" y="62"/>
                  </a:lnTo>
                  <a:lnTo>
                    <a:pt x="32" y="79"/>
                  </a:lnTo>
                  <a:lnTo>
                    <a:pt x="34" y="95"/>
                  </a:lnTo>
                  <a:lnTo>
                    <a:pt x="25" y="95"/>
                  </a:lnTo>
                  <a:lnTo>
                    <a:pt x="14" y="98"/>
                  </a:lnTo>
                  <a:lnTo>
                    <a:pt x="14" y="91"/>
                  </a:lnTo>
                  <a:lnTo>
                    <a:pt x="14" y="89"/>
                  </a:lnTo>
                  <a:lnTo>
                    <a:pt x="14" y="51"/>
                  </a:lnTo>
                  <a:lnTo>
                    <a:pt x="11" y="45"/>
                  </a:lnTo>
                  <a:lnTo>
                    <a:pt x="9" y="38"/>
                  </a:lnTo>
                  <a:lnTo>
                    <a:pt x="4" y="33"/>
                  </a:lnTo>
                  <a:lnTo>
                    <a:pt x="0" y="24"/>
                  </a:lnTo>
                  <a:lnTo>
                    <a:pt x="6" y="22"/>
                  </a:lnTo>
                  <a:lnTo>
                    <a:pt x="11" y="18"/>
                  </a:lnTo>
                  <a:lnTo>
                    <a:pt x="20" y="15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04" name="Freeform 2087"/>
            <p:cNvSpPr>
              <a:spLocks/>
            </p:cNvSpPr>
            <p:nvPr/>
          </p:nvSpPr>
          <p:spPr bwMode="auto">
            <a:xfrm>
              <a:off x="2996" y="3112"/>
              <a:ext cx="156" cy="161"/>
            </a:xfrm>
            <a:custGeom>
              <a:avLst/>
              <a:gdLst>
                <a:gd name="T0" fmla="*/ 2115 w 137"/>
                <a:gd name="T1" fmla="*/ 0 h 148"/>
                <a:gd name="T2" fmla="*/ 2179 w 137"/>
                <a:gd name="T3" fmla="*/ 70 h 148"/>
                <a:gd name="T4" fmla="*/ 2433 w 137"/>
                <a:gd name="T5" fmla="*/ 162 h 148"/>
                <a:gd name="T6" fmla="*/ 2433 w 137"/>
                <a:gd name="T7" fmla="*/ 208 h 148"/>
                <a:gd name="T8" fmla="*/ 2650 w 137"/>
                <a:gd name="T9" fmla="*/ 260 h 148"/>
                <a:gd name="T10" fmla="*/ 2887 w 137"/>
                <a:gd name="T11" fmla="*/ 283 h 148"/>
                <a:gd name="T12" fmla="*/ 2938 w 137"/>
                <a:gd name="T13" fmla="*/ 364 h 148"/>
                <a:gd name="T14" fmla="*/ 3018 w 137"/>
                <a:gd name="T15" fmla="*/ 364 h 148"/>
                <a:gd name="T16" fmla="*/ 3094 w 137"/>
                <a:gd name="T17" fmla="*/ 445 h 148"/>
                <a:gd name="T18" fmla="*/ 3154 w 137"/>
                <a:gd name="T19" fmla="*/ 510 h 148"/>
                <a:gd name="T20" fmla="*/ 3287 w 137"/>
                <a:gd name="T21" fmla="*/ 510 h 148"/>
                <a:gd name="T22" fmla="*/ 3523 w 137"/>
                <a:gd name="T23" fmla="*/ 523 h 148"/>
                <a:gd name="T24" fmla="*/ 3523 w 137"/>
                <a:gd name="T25" fmla="*/ 583 h 148"/>
                <a:gd name="T26" fmla="*/ 3392 w 137"/>
                <a:gd name="T27" fmla="*/ 634 h 148"/>
                <a:gd name="T28" fmla="*/ 3282 w 137"/>
                <a:gd name="T29" fmla="*/ 634 h 148"/>
                <a:gd name="T30" fmla="*/ 3018 w 137"/>
                <a:gd name="T31" fmla="*/ 717 h 148"/>
                <a:gd name="T32" fmla="*/ 2938 w 137"/>
                <a:gd name="T33" fmla="*/ 717 h 148"/>
                <a:gd name="T34" fmla="*/ 2887 w 137"/>
                <a:gd name="T35" fmla="*/ 743 h 148"/>
                <a:gd name="T36" fmla="*/ 2799 w 137"/>
                <a:gd name="T37" fmla="*/ 751 h 148"/>
                <a:gd name="T38" fmla="*/ 2650 w 137"/>
                <a:gd name="T39" fmla="*/ 808 h 148"/>
                <a:gd name="T40" fmla="*/ 2650 w 137"/>
                <a:gd name="T41" fmla="*/ 874 h 148"/>
                <a:gd name="T42" fmla="*/ 2535 w 137"/>
                <a:gd name="T43" fmla="*/ 920 h 148"/>
                <a:gd name="T44" fmla="*/ 2297 w 137"/>
                <a:gd name="T45" fmla="*/ 936 h 148"/>
                <a:gd name="T46" fmla="*/ 2115 w 137"/>
                <a:gd name="T47" fmla="*/ 1045 h 148"/>
                <a:gd name="T48" fmla="*/ 1914 w 137"/>
                <a:gd name="T49" fmla="*/ 1045 h 148"/>
                <a:gd name="T50" fmla="*/ 1681 w 137"/>
                <a:gd name="T51" fmla="*/ 1045 h 148"/>
                <a:gd name="T52" fmla="*/ 1462 w 137"/>
                <a:gd name="T53" fmla="*/ 1045 h 148"/>
                <a:gd name="T54" fmla="*/ 1258 w 137"/>
                <a:gd name="T55" fmla="*/ 1011 h 148"/>
                <a:gd name="T56" fmla="*/ 1023 w 137"/>
                <a:gd name="T57" fmla="*/ 1011 h 148"/>
                <a:gd name="T58" fmla="*/ 1023 w 137"/>
                <a:gd name="T59" fmla="*/ 1100 h 148"/>
                <a:gd name="T60" fmla="*/ 764 w 137"/>
                <a:gd name="T61" fmla="*/ 1184 h 148"/>
                <a:gd name="T62" fmla="*/ 627 w 137"/>
                <a:gd name="T63" fmla="*/ 1184 h 148"/>
                <a:gd name="T64" fmla="*/ 627 w 137"/>
                <a:gd name="T65" fmla="*/ 1189 h 148"/>
                <a:gd name="T66" fmla="*/ 399 w 137"/>
                <a:gd name="T67" fmla="*/ 1189 h 148"/>
                <a:gd name="T68" fmla="*/ 171 w 137"/>
                <a:gd name="T69" fmla="*/ 1213 h 148"/>
                <a:gd name="T70" fmla="*/ 171 w 137"/>
                <a:gd name="T71" fmla="*/ 1137 h 148"/>
                <a:gd name="T72" fmla="*/ 288 w 137"/>
                <a:gd name="T73" fmla="*/ 1100 h 148"/>
                <a:gd name="T74" fmla="*/ 171 w 137"/>
                <a:gd name="T75" fmla="*/ 1045 h 148"/>
                <a:gd name="T76" fmla="*/ 132 w 137"/>
                <a:gd name="T77" fmla="*/ 967 h 148"/>
                <a:gd name="T78" fmla="*/ 0 w 137"/>
                <a:gd name="T79" fmla="*/ 936 h 148"/>
                <a:gd name="T80" fmla="*/ 2 w 137"/>
                <a:gd name="T81" fmla="*/ 555 h 148"/>
                <a:gd name="T82" fmla="*/ 399 w 137"/>
                <a:gd name="T83" fmla="*/ 555 h 148"/>
                <a:gd name="T84" fmla="*/ 517 w 137"/>
                <a:gd name="T85" fmla="*/ 70 h 148"/>
                <a:gd name="T86" fmla="*/ 1023 w 137"/>
                <a:gd name="T87" fmla="*/ 54 h 148"/>
                <a:gd name="T88" fmla="*/ 1327 w 137"/>
                <a:gd name="T89" fmla="*/ 2 h 148"/>
                <a:gd name="T90" fmla="*/ 1462 w 137"/>
                <a:gd name="T91" fmla="*/ 70 h 148"/>
                <a:gd name="T92" fmla="*/ 1748 w 137"/>
                <a:gd name="T93" fmla="*/ 2 h 148"/>
                <a:gd name="T94" fmla="*/ 1840 w 137"/>
                <a:gd name="T95" fmla="*/ 2 h 148"/>
                <a:gd name="T96" fmla="*/ 1990 w 137"/>
                <a:gd name="T97" fmla="*/ 0 h 148"/>
                <a:gd name="T98" fmla="*/ 2115 w 137"/>
                <a:gd name="T99" fmla="*/ 0 h 1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7"/>
                <a:gd name="T151" fmla="*/ 0 h 148"/>
                <a:gd name="T152" fmla="*/ 137 w 137"/>
                <a:gd name="T153" fmla="*/ 148 h 1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7" h="148">
                  <a:moveTo>
                    <a:pt x="82" y="0"/>
                  </a:moveTo>
                  <a:lnTo>
                    <a:pt x="85" y="9"/>
                  </a:lnTo>
                  <a:lnTo>
                    <a:pt x="95" y="20"/>
                  </a:lnTo>
                  <a:lnTo>
                    <a:pt x="95" y="26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44"/>
                  </a:lnTo>
                  <a:lnTo>
                    <a:pt x="118" y="44"/>
                  </a:lnTo>
                  <a:lnTo>
                    <a:pt x="120" y="54"/>
                  </a:lnTo>
                  <a:lnTo>
                    <a:pt x="123" y="62"/>
                  </a:lnTo>
                  <a:lnTo>
                    <a:pt x="128" y="62"/>
                  </a:lnTo>
                  <a:lnTo>
                    <a:pt x="137" y="63"/>
                  </a:lnTo>
                  <a:lnTo>
                    <a:pt x="137" y="72"/>
                  </a:lnTo>
                  <a:lnTo>
                    <a:pt x="132" y="78"/>
                  </a:lnTo>
                  <a:lnTo>
                    <a:pt x="127" y="78"/>
                  </a:lnTo>
                  <a:lnTo>
                    <a:pt x="118" y="87"/>
                  </a:lnTo>
                  <a:lnTo>
                    <a:pt x="114" y="87"/>
                  </a:lnTo>
                  <a:lnTo>
                    <a:pt x="112" y="91"/>
                  </a:lnTo>
                  <a:lnTo>
                    <a:pt x="109" y="92"/>
                  </a:lnTo>
                  <a:lnTo>
                    <a:pt x="104" y="99"/>
                  </a:lnTo>
                  <a:lnTo>
                    <a:pt x="104" y="107"/>
                  </a:lnTo>
                  <a:lnTo>
                    <a:pt x="98" y="111"/>
                  </a:lnTo>
                  <a:lnTo>
                    <a:pt x="90" y="114"/>
                  </a:lnTo>
                  <a:lnTo>
                    <a:pt x="82" y="128"/>
                  </a:lnTo>
                  <a:lnTo>
                    <a:pt x="75" y="128"/>
                  </a:lnTo>
                  <a:lnTo>
                    <a:pt x="66" y="128"/>
                  </a:lnTo>
                  <a:lnTo>
                    <a:pt x="57" y="128"/>
                  </a:lnTo>
                  <a:lnTo>
                    <a:pt x="48" y="123"/>
                  </a:lnTo>
                  <a:lnTo>
                    <a:pt x="40" y="123"/>
                  </a:lnTo>
                  <a:lnTo>
                    <a:pt x="40" y="134"/>
                  </a:lnTo>
                  <a:lnTo>
                    <a:pt x="30" y="143"/>
                  </a:lnTo>
                  <a:lnTo>
                    <a:pt x="25" y="143"/>
                  </a:lnTo>
                  <a:lnTo>
                    <a:pt x="25" y="145"/>
                  </a:lnTo>
                  <a:lnTo>
                    <a:pt x="16" y="145"/>
                  </a:lnTo>
                  <a:lnTo>
                    <a:pt x="7" y="148"/>
                  </a:lnTo>
                  <a:lnTo>
                    <a:pt x="7" y="139"/>
                  </a:lnTo>
                  <a:lnTo>
                    <a:pt x="11" y="134"/>
                  </a:lnTo>
                  <a:lnTo>
                    <a:pt x="7" y="128"/>
                  </a:lnTo>
                  <a:lnTo>
                    <a:pt x="5" y="119"/>
                  </a:lnTo>
                  <a:lnTo>
                    <a:pt x="0" y="114"/>
                  </a:lnTo>
                  <a:lnTo>
                    <a:pt x="2" y="67"/>
                  </a:lnTo>
                  <a:lnTo>
                    <a:pt x="16" y="67"/>
                  </a:lnTo>
                  <a:lnTo>
                    <a:pt x="20" y="9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7" y="9"/>
                  </a:lnTo>
                  <a:lnTo>
                    <a:pt x="68" y="2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05" name="Freeform 2088"/>
            <p:cNvSpPr>
              <a:spLocks/>
            </p:cNvSpPr>
            <p:nvPr/>
          </p:nvSpPr>
          <p:spPr bwMode="auto">
            <a:xfrm>
              <a:off x="2557" y="2542"/>
              <a:ext cx="137" cy="99"/>
            </a:xfrm>
            <a:custGeom>
              <a:avLst/>
              <a:gdLst>
                <a:gd name="T0" fmla="*/ 2363 w 120"/>
                <a:gd name="T1" fmla="*/ 4 h 91"/>
                <a:gd name="T2" fmla="*/ 2363 w 120"/>
                <a:gd name="T3" fmla="*/ 70 h 91"/>
                <a:gd name="T4" fmla="*/ 2483 w 120"/>
                <a:gd name="T5" fmla="*/ 116 h 91"/>
                <a:gd name="T6" fmla="*/ 2519 w 120"/>
                <a:gd name="T7" fmla="*/ 162 h 91"/>
                <a:gd name="T8" fmla="*/ 2708 w 120"/>
                <a:gd name="T9" fmla="*/ 225 h 91"/>
                <a:gd name="T10" fmla="*/ 2876 w 120"/>
                <a:gd name="T11" fmla="*/ 225 h 91"/>
                <a:gd name="T12" fmla="*/ 2876 w 120"/>
                <a:gd name="T13" fmla="*/ 245 h 91"/>
                <a:gd name="T14" fmla="*/ 2708 w 120"/>
                <a:gd name="T15" fmla="*/ 245 h 91"/>
                <a:gd name="T16" fmla="*/ 2708 w 120"/>
                <a:gd name="T17" fmla="*/ 268 h 91"/>
                <a:gd name="T18" fmla="*/ 3001 w 120"/>
                <a:gd name="T19" fmla="*/ 315 h 91"/>
                <a:gd name="T20" fmla="*/ 3158 w 120"/>
                <a:gd name="T21" fmla="*/ 315 h 91"/>
                <a:gd name="T22" fmla="*/ 3237 w 120"/>
                <a:gd name="T23" fmla="*/ 346 h 91"/>
                <a:gd name="T24" fmla="*/ 3158 w 120"/>
                <a:gd name="T25" fmla="*/ 364 h 91"/>
                <a:gd name="T26" fmla="*/ 3296 w 120"/>
                <a:gd name="T27" fmla="*/ 412 h 91"/>
                <a:gd name="T28" fmla="*/ 3158 w 120"/>
                <a:gd name="T29" fmla="*/ 481 h 91"/>
                <a:gd name="T30" fmla="*/ 2899 w 120"/>
                <a:gd name="T31" fmla="*/ 510 h 91"/>
                <a:gd name="T32" fmla="*/ 2766 w 120"/>
                <a:gd name="T33" fmla="*/ 530 h 91"/>
                <a:gd name="T34" fmla="*/ 2602 w 120"/>
                <a:gd name="T35" fmla="*/ 555 h 91"/>
                <a:gd name="T36" fmla="*/ 2483 w 120"/>
                <a:gd name="T37" fmla="*/ 555 h 91"/>
                <a:gd name="T38" fmla="*/ 2363 w 120"/>
                <a:gd name="T39" fmla="*/ 555 h 91"/>
                <a:gd name="T40" fmla="*/ 2279 w 120"/>
                <a:gd name="T41" fmla="*/ 530 h 91"/>
                <a:gd name="T42" fmla="*/ 2094 w 120"/>
                <a:gd name="T43" fmla="*/ 530 h 91"/>
                <a:gd name="T44" fmla="*/ 2078 w 120"/>
                <a:gd name="T45" fmla="*/ 555 h 91"/>
                <a:gd name="T46" fmla="*/ 1137 w 120"/>
                <a:gd name="T47" fmla="*/ 530 h 91"/>
                <a:gd name="T48" fmla="*/ 1029 w 120"/>
                <a:gd name="T49" fmla="*/ 577 h 91"/>
                <a:gd name="T50" fmla="*/ 1137 w 120"/>
                <a:gd name="T51" fmla="*/ 673 h 91"/>
                <a:gd name="T52" fmla="*/ 1137 w 120"/>
                <a:gd name="T53" fmla="*/ 743 h 91"/>
                <a:gd name="T54" fmla="*/ 789 w 120"/>
                <a:gd name="T55" fmla="*/ 673 h 91"/>
                <a:gd name="T56" fmla="*/ 550 w 120"/>
                <a:gd name="T57" fmla="*/ 673 h 91"/>
                <a:gd name="T58" fmla="*/ 464 w 120"/>
                <a:gd name="T59" fmla="*/ 732 h 91"/>
                <a:gd name="T60" fmla="*/ 312 w 120"/>
                <a:gd name="T61" fmla="*/ 732 h 91"/>
                <a:gd name="T62" fmla="*/ 160 w 120"/>
                <a:gd name="T63" fmla="*/ 659 h 91"/>
                <a:gd name="T64" fmla="*/ 0 w 120"/>
                <a:gd name="T65" fmla="*/ 623 h 91"/>
                <a:gd name="T66" fmla="*/ 0 w 120"/>
                <a:gd name="T67" fmla="*/ 584 h 91"/>
                <a:gd name="T68" fmla="*/ 0 w 120"/>
                <a:gd name="T69" fmla="*/ 555 h 91"/>
                <a:gd name="T70" fmla="*/ 3 w 120"/>
                <a:gd name="T71" fmla="*/ 510 h 91"/>
                <a:gd name="T72" fmla="*/ 0 w 120"/>
                <a:gd name="T73" fmla="*/ 442 h 91"/>
                <a:gd name="T74" fmla="*/ 209 w 120"/>
                <a:gd name="T75" fmla="*/ 412 h 91"/>
                <a:gd name="T76" fmla="*/ 312 w 120"/>
                <a:gd name="T77" fmla="*/ 412 h 91"/>
                <a:gd name="T78" fmla="*/ 464 w 120"/>
                <a:gd name="T79" fmla="*/ 364 h 91"/>
                <a:gd name="T80" fmla="*/ 464 w 120"/>
                <a:gd name="T81" fmla="*/ 315 h 91"/>
                <a:gd name="T82" fmla="*/ 550 w 120"/>
                <a:gd name="T83" fmla="*/ 315 h 91"/>
                <a:gd name="T84" fmla="*/ 464 w 120"/>
                <a:gd name="T85" fmla="*/ 245 h 91"/>
                <a:gd name="T86" fmla="*/ 669 w 120"/>
                <a:gd name="T87" fmla="*/ 225 h 91"/>
                <a:gd name="T88" fmla="*/ 789 w 120"/>
                <a:gd name="T89" fmla="*/ 268 h 91"/>
                <a:gd name="T90" fmla="*/ 996 w 120"/>
                <a:gd name="T91" fmla="*/ 245 h 91"/>
                <a:gd name="T92" fmla="*/ 872 w 120"/>
                <a:gd name="T93" fmla="*/ 191 h 91"/>
                <a:gd name="T94" fmla="*/ 1029 w 120"/>
                <a:gd name="T95" fmla="*/ 191 h 91"/>
                <a:gd name="T96" fmla="*/ 1137 w 120"/>
                <a:gd name="T97" fmla="*/ 162 h 91"/>
                <a:gd name="T98" fmla="*/ 1396 w 120"/>
                <a:gd name="T99" fmla="*/ 116 h 91"/>
                <a:gd name="T100" fmla="*/ 1488 w 120"/>
                <a:gd name="T101" fmla="*/ 54 h 91"/>
                <a:gd name="T102" fmla="*/ 1860 w 120"/>
                <a:gd name="T103" fmla="*/ 54 h 91"/>
                <a:gd name="T104" fmla="*/ 1975 w 120"/>
                <a:gd name="T105" fmla="*/ 0 h 91"/>
                <a:gd name="T106" fmla="*/ 2363 w 120"/>
                <a:gd name="T107" fmla="*/ 4 h 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91"/>
                <a:gd name="T164" fmla="*/ 120 w 120"/>
                <a:gd name="T165" fmla="*/ 91 h 9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91">
                  <a:moveTo>
                    <a:pt x="86" y="4"/>
                  </a:moveTo>
                  <a:lnTo>
                    <a:pt x="86" y="9"/>
                  </a:lnTo>
                  <a:lnTo>
                    <a:pt x="90" y="15"/>
                  </a:lnTo>
                  <a:lnTo>
                    <a:pt x="91" y="20"/>
                  </a:lnTo>
                  <a:lnTo>
                    <a:pt x="99" y="27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99" y="29"/>
                  </a:lnTo>
                  <a:lnTo>
                    <a:pt x="99" y="33"/>
                  </a:lnTo>
                  <a:lnTo>
                    <a:pt x="110" y="38"/>
                  </a:lnTo>
                  <a:lnTo>
                    <a:pt x="115" y="38"/>
                  </a:lnTo>
                  <a:lnTo>
                    <a:pt x="118" y="42"/>
                  </a:lnTo>
                  <a:lnTo>
                    <a:pt x="115" y="44"/>
                  </a:lnTo>
                  <a:lnTo>
                    <a:pt x="120" y="51"/>
                  </a:lnTo>
                  <a:lnTo>
                    <a:pt x="115" y="58"/>
                  </a:lnTo>
                  <a:lnTo>
                    <a:pt x="106" y="62"/>
                  </a:lnTo>
                  <a:lnTo>
                    <a:pt x="101" y="65"/>
                  </a:lnTo>
                  <a:lnTo>
                    <a:pt x="95" y="67"/>
                  </a:lnTo>
                  <a:lnTo>
                    <a:pt x="90" y="67"/>
                  </a:lnTo>
                  <a:lnTo>
                    <a:pt x="86" y="67"/>
                  </a:lnTo>
                  <a:lnTo>
                    <a:pt x="83" y="65"/>
                  </a:lnTo>
                  <a:lnTo>
                    <a:pt x="77" y="65"/>
                  </a:lnTo>
                  <a:lnTo>
                    <a:pt x="76" y="67"/>
                  </a:lnTo>
                  <a:lnTo>
                    <a:pt x="40" y="65"/>
                  </a:lnTo>
                  <a:lnTo>
                    <a:pt x="38" y="71"/>
                  </a:lnTo>
                  <a:lnTo>
                    <a:pt x="40" y="82"/>
                  </a:lnTo>
                  <a:lnTo>
                    <a:pt x="40" y="91"/>
                  </a:lnTo>
                  <a:lnTo>
                    <a:pt x="29" y="82"/>
                  </a:lnTo>
                  <a:lnTo>
                    <a:pt x="20" y="82"/>
                  </a:lnTo>
                  <a:lnTo>
                    <a:pt x="17" y="89"/>
                  </a:lnTo>
                  <a:lnTo>
                    <a:pt x="11" y="89"/>
                  </a:lnTo>
                  <a:lnTo>
                    <a:pt x="6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3" y="62"/>
                  </a:lnTo>
                  <a:lnTo>
                    <a:pt x="0" y="53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7" y="44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17" y="29"/>
                  </a:lnTo>
                  <a:lnTo>
                    <a:pt x="24" y="27"/>
                  </a:lnTo>
                  <a:lnTo>
                    <a:pt x="29" y="33"/>
                  </a:lnTo>
                  <a:lnTo>
                    <a:pt x="35" y="29"/>
                  </a:lnTo>
                  <a:lnTo>
                    <a:pt x="31" y="24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52" y="15"/>
                  </a:lnTo>
                  <a:lnTo>
                    <a:pt x="54" y="6"/>
                  </a:lnTo>
                  <a:lnTo>
                    <a:pt x="68" y="6"/>
                  </a:lnTo>
                  <a:lnTo>
                    <a:pt x="72" y="0"/>
                  </a:lnTo>
                  <a:lnTo>
                    <a:pt x="86" y="4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06" name="Freeform 2089"/>
            <p:cNvSpPr>
              <a:spLocks/>
            </p:cNvSpPr>
            <p:nvPr/>
          </p:nvSpPr>
          <p:spPr bwMode="auto">
            <a:xfrm>
              <a:off x="3159" y="2842"/>
              <a:ext cx="37" cy="39"/>
            </a:xfrm>
            <a:custGeom>
              <a:avLst/>
              <a:gdLst>
                <a:gd name="T0" fmla="*/ 0 w 32"/>
                <a:gd name="T1" fmla="*/ 91 h 35"/>
                <a:gd name="T2" fmla="*/ 346 w 32"/>
                <a:gd name="T3" fmla="*/ 4 h 35"/>
                <a:gd name="T4" fmla="*/ 346 w 32"/>
                <a:gd name="T5" fmla="*/ 140 h 35"/>
                <a:gd name="T6" fmla="*/ 534 w 32"/>
                <a:gd name="T7" fmla="*/ 91 h 35"/>
                <a:gd name="T8" fmla="*/ 673 w 32"/>
                <a:gd name="T9" fmla="*/ 4 h 35"/>
                <a:gd name="T10" fmla="*/ 900 w 32"/>
                <a:gd name="T11" fmla="*/ 0 h 35"/>
                <a:gd name="T12" fmla="*/ 1041 w 32"/>
                <a:gd name="T13" fmla="*/ 91 h 35"/>
                <a:gd name="T14" fmla="*/ 1041 w 32"/>
                <a:gd name="T15" fmla="*/ 140 h 35"/>
                <a:gd name="T16" fmla="*/ 1224 w 32"/>
                <a:gd name="T17" fmla="*/ 156 h 35"/>
                <a:gd name="T18" fmla="*/ 1224 w 32"/>
                <a:gd name="T19" fmla="*/ 269 h 35"/>
                <a:gd name="T20" fmla="*/ 1041 w 32"/>
                <a:gd name="T21" fmla="*/ 355 h 35"/>
                <a:gd name="T22" fmla="*/ 673 w 32"/>
                <a:gd name="T23" fmla="*/ 491 h 35"/>
                <a:gd name="T24" fmla="*/ 346 w 32"/>
                <a:gd name="T25" fmla="*/ 515 h 35"/>
                <a:gd name="T26" fmla="*/ 346 w 32"/>
                <a:gd name="T27" fmla="*/ 491 h 35"/>
                <a:gd name="T28" fmla="*/ 259 w 32"/>
                <a:gd name="T29" fmla="*/ 355 h 35"/>
                <a:gd name="T30" fmla="*/ 259 w 32"/>
                <a:gd name="T31" fmla="*/ 269 h 35"/>
                <a:gd name="T32" fmla="*/ 259 w 32"/>
                <a:gd name="T33" fmla="*/ 228 h 35"/>
                <a:gd name="T34" fmla="*/ 3 w 32"/>
                <a:gd name="T35" fmla="*/ 156 h 35"/>
                <a:gd name="T36" fmla="*/ 0 w 32"/>
                <a:gd name="T37" fmla="*/ 91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35"/>
                <a:gd name="T59" fmla="*/ 32 w 32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35">
                  <a:moveTo>
                    <a:pt x="0" y="6"/>
                  </a:moveTo>
                  <a:lnTo>
                    <a:pt x="9" y="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7" y="4"/>
                  </a:lnTo>
                  <a:lnTo>
                    <a:pt x="23" y="0"/>
                  </a:lnTo>
                  <a:lnTo>
                    <a:pt x="27" y="6"/>
                  </a:lnTo>
                  <a:lnTo>
                    <a:pt x="27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27" y="24"/>
                  </a:lnTo>
                  <a:lnTo>
                    <a:pt x="17" y="33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7" y="24"/>
                  </a:lnTo>
                  <a:lnTo>
                    <a:pt x="7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07" name="Freeform 2090"/>
            <p:cNvSpPr>
              <a:spLocks/>
            </p:cNvSpPr>
            <p:nvPr/>
          </p:nvSpPr>
          <p:spPr bwMode="auto">
            <a:xfrm>
              <a:off x="3384" y="2587"/>
              <a:ext cx="25" cy="33"/>
            </a:xfrm>
            <a:custGeom>
              <a:avLst/>
              <a:gdLst>
                <a:gd name="T0" fmla="*/ 176 w 23"/>
                <a:gd name="T1" fmla="*/ 0 h 29"/>
                <a:gd name="T2" fmla="*/ 187 w 23"/>
                <a:gd name="T3" fmla="*/ 247 h 29"/>
                <a:gd name="T4" fmla="*/ 98 w 23"/>
                <a:gd name="T5" fmla="*/ 396 h 29"/>
                <a:gd name="T6" fmla="*/ 98 w 23"/>
                <a:gd name="T7" fmla="*/ 513 h 29"/>
                <a:gd name="T8" fmla="*/ 176 w 23"/>
                <a:gd name="T9" fmla="*/ 396 h 29"/>
                <a:gd name="T10" fmla="*/ 187 w 23"/>
                <a:gd name="T11" fmla="*/ 513 h 29"/>
                <a:gd name="T12" fmla="*/ 176 w 23"/>
                <a:gd name="T13" fmla="*/ 584 h 29"/>
                <a:gd name="T14" fmla="*/ 149 w 23"/>
                <a:gd name="T15" fmla="*/ 745 h 29"/>
                <a:gd name="T16" fmla="*/ 107 w 23"/>
                <a:gd name="T17" fmla="*/ 610 h 29"/>
                <a:gd name="T18" fmla="*/ 4 w 23"/>
                <a:gd name="T19" fmla="*/ 610 h 29"/>
                <a:gd name="T20" fmla="*/ 0 w 23"/>
                <a:gd name="T21" fmla="*/ 396 h 29"/>
                <a:gd name="T22" fmla="*/ 54 w 23"/>
                <a:gd name="T23" fmla="*/ 247 h 29"/>
                <a:gd name="T24" fmla="*/ 70 w 23"/>
                <a:gd name="T25" fmla="*/ 130 h 29"/>
                <a:gd name="T26" fmla="*/ 107 w 23"/>
                <a:gd name="T27" fmla="*/ 1 h 29"/>
                <a:gd name="T28" fmla="*/ 176 w 23"/>
                <a:gd name="T29" fmla="*/ 0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9"/>
                <a:gd name="T47" fmla="*/ 23 w 23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9">
                  <a:moveTo>
                    <a:pt x="22" y="0"/>
                  </a:moveTo>
                  <a:lnTo>
                    <a:pt x="23" y="10"/>
                  </a:lnTo>
                  <a:lnTo>
                    <a:pt x="13" y="16"/>
                  </a:lnTo>
                  <a:lnTo>
                    <a:pt x="13" y="20"/>
                  </a:lnTo>
                  <a:lnTo>
                    <a:pt x="22" y="16"/>
                  </a:lnTo>
                  <a:lnTo>
                    <a:pt x="23" y="20"/>
                  </a:lnTo>
                  <a:lnTo>
                    <a:pt x="22" y="23"/>
                  </a:lnTo>
                  <a:lnTo>
                    <a:pt x="18" y="29"/>
                  </a:lnTo>
                  <a:lnTo>
                    <a:pt x="14" y="25"/>
                  </a:lnTo>
                  <a:lnTo>
                    <a:pt x="4" y="25"/>
                  </a:lnTo>
                  <a:lnTo>
                    <a:pt x="0" y="16"/>
                  </a:lnTo>
                  <a:lnTo>
                    <a:pt x="6" y="10"/>
                  </a:lnTo>
                  <a:lnTo>
                    <a:pt x="9" y="5"/>
                  </a:lnTo>
                  <a:lnTo>
                    <a:pt x="14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08" name="Freeform 2091"/>
            <p:cNvSpPr>
              <a:spLocks/>
            </p:cNvSpPr>
            <p:nvPr/>
          </p:nvSpPr>
          <p:spPr bwMode="auto">
            <a:xfrm>
              <a:off x="2504" y="2620"/>
              <a:ext cx="104" cy="108"/>
            </a:xfrm>
            <a:custGeom>
              <a:avLst/>
              <a:gdLst>
                <a:gd name="T0" fmla="*/ 328 w 90"/>
                <a:gd name="T1" fmla="*/ 75 h 99"/>
                <a:gd name="T2" fmla="*/ 506 w 90"/>
                <a:gd name="T3" fmla="*/ 1 h 99"/>
                <a:gd name="T4" fmla="*/ 585 w 90"/>
                <a:gd name="T5" fmla="*/ 5 h 99"/>
                <a:gd name="T6" fmla="*/ 891 w 90"/>
                <a:gd name="T7" fmla="*/ 75 h 99"/>
                <a:gd name="T8" fmla="*/ 891 w 90"/>
                <a:gd name="T9" fmla="*/ 5 h 99"/>
                <a:gd name="T10" fmla="*/ 921 w 90"/>
                <a:gd name="T11" fmla="*/ 1 h 99"/>
                <a:gd name="T12" fmla="*/ 1064 w 90"/>
                <a:gd name="T13" fmla="*/ 0 h 99"/>
                <a:gd name="T14" fmla="*/ 1204 w 90"/>
                <a:gd name="T15" fmla="*/ 0 h 99"/>
                <a:gd name="T16" fmla="*/ 1230 w 90"/>
                <a:gd name="T17" fmla="*/ 5 h 99"/>
                <a:gd name="T18" fmla="*/ 1470 w 90"/>
                <a:gd name="T19" fmla="*/ 5 h 99"/>
                <a:gd name="T20" fmla="*/ 1699 w 90"/>
                <a:gd name="T21" fmla="*/ 1 h 99"/>
                <a:gd name="T22" fmla="*/ 1699 w 90"/>
                <a:gd name="T23" fmla="*/ 5 h 99"/>
                <a:gd name="T24" fmla="*/ 1897 w 90"/>
                <a:gd name="T25" fmla="*/ 75 h 99"/>
                <a:gd name="T26" fmla="*/ 2122 w 90"/>
                <a:gd name="T27" fmla="*/ 152 h 99"/>
                <a:gd name="T28" fmla="*/ 2324 w 90"/>
                <a:gd name="T29" fmla="*/ 152 h 99"/>
                <a:gd name="T30" fmla="*/ 2452 w 90"/>
                <a:gd name="T31" fmla="*/ 82 h 99"/>
                <a:gd name="T32" fmla="*/ 2807 w 90"/>
                <a:gd name="T33" fmla="*/ 82 h 99"/>
                <a:gd name="T34" fmla="*/ 3204 w 90"/>
                <a:gd name="T35" fmla="*/ 166 h 99"/>
                <a:gd name="T36" fmla="*/ 3204 w 90"/>
                <a:gd name="T37" fmla="*/ 197 h 99"/>
                <a:gd name="T38" fmla="*/ 3359 w 90"/>
                <a:gd name="T39" fmla="*/ 297 h 99"/>
                <a:gd name="T40" fmla="*/ 3359 w 90"/>
                <a:gd name="T41" fmla="*/ 346 h 99"/>
                <a:gd name="T42" fmla="*/ 3104 w 90"/>
                <a:gd name="T43" fmla="*/ 377 h 99"/>
                <a:gd name="T44" fmla="*/ 3104 w 90"/>
                <a:gd name="T45" fmla="*/ 448 h 99"/>
                <a:gd name="T46" fmla="*/ 2866 w 90"/>
                <a:gd name="T47" fmla="*/ 533 h 99"/>
                <a:gd name="T48" fmla="*/ 3104 w 90"/>
                <a:gd name="T49" fmla="*/ 667 h 99"/>
                <a:gd name="T50" fmla="*/ 3204 w 90"/>
                <a:gd name="T51" fmla="*/ 744 h 99"/>
                <a:gd name="T52" fmla="*/ 3204 w 90"/>
                <a:gd name="T53" fmla="*/ 803 h 99"/>
                <a:gd name="T54" fmla="*/ 3029 w 90"/>
                <a:gd name="T55" fmla="*/ 754 h 99"/>
                <a:gd name="T56" fmla="*/ 3029 w 90"/>
                <a:gd name="T57" fmla="*/ 708 h 99"/>
                <a:gd name="T58" fmla="*/ 2866 w 90"/>
                <a:gd name="T59" fmla="*/ 754 h 99"/>
                <a:gd name="T60" fmla="*/ 2621 w 90"/>
                <a:gd name="T61" fmla="*/ 744 h 99"/>
                <a:gd name="T62" fmla="*/ 2324 w 90"/>
                <a:gd name="T63" fmla="*/ 754 h 99"/>
                <a:gd name="T64" fmla="*/ 1699 w 90"/>
                <a:gd name="T65" fmla="*/ 754 h 99"/>
                <a:gd name="T66" fmla="*/ 1204 w 90"/>
                <a:gd name="T67" fmla="*/ 803 h 99"/>
                <a:gd name="T68" fmla="*/ 506 w 90"/>
                <a:gd name="T69" fmla="*/ 885 h 99"/>
                <a:gd name="T70" fmla="*/ 432 w 90"/>
                <a:gd name="T71" fmla="*/ 754 h 99"/>
                <a:gd name="T72" fmla="*/ 506 w 90"/>
                <a:gd name="T73" fmla="*/ 667 h 99"/>
                <a:gd name="T74" fmla="*/ 432 w 90"/>
                <a:gd name="T75" fmla="*/ 625 h 99"/>
                <a:gd name="T76" fmla="*/ 328 w 90"/>
                <a:gd name="T77" fmla="*/ 624 h 99"/>
                <a:gd name="T78" fmla="*/ 2 w 90"/>
                <a:gd name="T79" fmla="*/ 624 h 99"/>
                <a:gd name="T80" fmla="*/ 0 w 90"/>
                <a:gd name="T81" fmla="*/ 545 h 99"/>
                <a:gd name="T82" fmla="*/ 0 w 90"/>
                <a:gd name="T83" fmla="*/ 533 h 99"/>
                <a:gd name="T84" fmla="*/ 0 w 90"/>
                <a:gd name="T85" fmla="*/ 481 h 99"/>
                <a:gd name="T86" fmla="*/ 0 w 90"/>
                <a:gd name="T87" fmla="*/ 420 h 99"/>
                <a:gd name="T88" fmla="*/ 2 w 90"/>
                <a:gd name="T89" fmla="*/ 420 h 99"/>
                <a:gd name="T90" fmla="*/ 213 w 90"/>
                <a:gd name="T91" fmla="*/ 346 h 99"/>
                <a:gd name="T92" fmla="*/ 2 w 90"/>
                <a:gd name="T93" fmla="*/ 324 h 99"/>
                <a:gd name="T94" fmla="*/ 213 w 90"/>
                <a:gd name="T95" fmla="*/ 297 h 99"/>
                <a:gd name="T96" fmla="*/ 432 w 90"/>
                <a:gd name="T97" fmla="*/ 297 h 99"/>
                <a:gd name="T98" fmla="*/ 328 w 90"/>
                <a:gd name="T99" fmla="*/ 249 h 99"/>
                <a:gd name="T100" fmla="*/ 328 w 90"/>
                <a:gd name="T101" fmla="*/ 215 h 99"/>
                <a:gd name="T102" fmla="*/ 328 w 90"/>
                <a:gd name="T103" fmla="*/ 166 h 99"/>
                <a:gd name="T104" fmla="*/ 213 w 90"/>
                <a:gd name="T105" fmla="*/ 152 h 99"/>
                <a:gd name="T106" fmla="*/ 213 w 90"/>
                <a:gd name="T107" fmla="*/ 82 h 99"/>
                <a:gd name="T108" fmla="*/ 328 w 90"/>
                <a:gd name="T109" fmla="*/ 75 h 9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"/>
                <a:gd name="T166" fmla="*/ 0 h 99"/>
                <a:gd name="T167" fmla="*/ 90 w 90"/>
                <a:gd name="T168" fmla="*/ 99 h 9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" h="99">
                  <a:moveTo>
                    <a:pt x="9" y="9"/>
                  </a:moveTo>
                  <a:lnTo>
                    <a:pt x="14" y="1"/>
                  </a:lnTo>
                  <a:lnTo>
                    <a:pt x="16" y="5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5"/>
                  </a:lnTo>
                  <a:lnTo>
                    <a:pt x="40" y="5"/>
                  </a:lnTo>
                  <a:lnTo>
                    <a:pt x="46" y="1"/>
                  </a:lnTo>
                  <a:lnTo>
                    <a:pt x="46" y="5"/>
                  </a:lnTo>
                  <a:lnTo>
                    <a:pt x="52" y="9"/>
                  </a:lnTo>
                  <a:lnTo>
                    <a:pt x="57" y="17"/>
                  </a:lnTo>
                  <a:lnTo>
                    <a:pt x="63" y="17"/>
                  </a:lnTo>
                  <a:lnTo>
                    <a:pt x="66" y="10"/>
                  </a:lnTo>
                  <a:lnTo>
                    <a:pt x="75" y="10"/>
                  </a:lnTo>
                  <a:lnTo>
                    <a:pt x="86" y="19"/>
                  </a:lnTo>
                  <a:lnTo>
                    <a:pt x="86" y="23"/>
                  </a:lnTo>
                  <a:lnTo>
                    <a:pt x="90" y="34"/>
                  </a:lnTo>
                  <a:lnTo>
                    <a:pt x="90" y="39"/>
                  </a:lnTo>
                  <a:lnTo>
                    <a:pt x="84" y="43"/>
                  </a:lnTo>
                  <a:lnTo>
                    <a:pt x="84" y="51"/>
                  </a:lnTo>
                  <a:lnTo>
                    <a:pt x="77" y="61"/>
                  </a:lnTo>
                  <a:lnTo>
                    <a:pt x="84" y="75"/>
                  </a:lnTo>
                  <a:lnTo>
                    <a:pt x="86" y="84"/>
                  </a:lnTo>
                  <a:lnTo>
                    <a:pt x="86" y="90"/>
                  </a:lnTo>
                  <a:lnTo>
                    <a:pt x="81" y="86"/>
                  </a:lnTo>
                  <a:lnTo>
                    <a:pt x="81" y="81"/>
                  </a:lnTo>
                  <a:lnTo>
                    <a:pt x="77" y="86"/>
                  </a:lnTo>
                  <a:lnTo>
                    <a:pt x="70" y="84"/>
                  </a:lnTo>
                  <a:lnTo>
                    <a:pt x="63" y="86"/>
                  </a:lnTo>
                  <a:lnTo>
                    <a:pt x="46" y="86"/>
                  </a:lnTo>
                  <a:lnTo>
                    <a:pt x="32" y="90"/>
                  </a:lnTo>
                  <a:lnTo>
                    <a:pt x="14" y="99"/>
                  </a:lnTo>
                  <a:lnTo>
                    <a:pt x="11" y="86"/>
                  </a:lnTo>
                  <a:lnTo>
                    <a:pt x="14" y="75"/>
                  </a:lnTo>
                  <a:lnTo>
                    <a:pt x="11" y="71"/>
                  </a:lnTo>
                  <a:lnTo>
                    <a:pt x="9" y="70"/>
                  </a:lnTo>
                  <a:lnTo>
                    <a:pt x="2" y="70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6" y="34"/>
                  </a:lnTo>
                  <a:lnTo>
                    <a:pt x="11" y="34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lnTo>
                    <a:pt x="6" y="17"/>
                  </a:lnTo>
                  <a:lnTo>
                    <a:pt x="6" y="1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09" name="Freeform 2093"/>
            <p:cNvSpPr>
              <a:spLocks/>
            </p:cNvSpPr>
            <p:nvPr/>
          </p:nvSpPr>
          <p:spPr bwMode="auto">
            <a:xfrm>
              <a:off x="2806" y="2763"/>
              <a:ext cx="104" cy="105"/>
            </a:xfrm>
            <a:custGeom>
              <a:avLst/>
              <a:gdLst>
                <a:gd name="T0" fmla="*/ 106 w 91"/>
                <a:gd name="T1" fmla="*/ 2 h 96"/>
                <a:gd name="T2" fmla="*/ 106 w 91"/>
                <a:gd name="T3" fmla="*/ 0 h 96"/>
                <a:gd name="T4" fmla="*/ 138 w 91"/>
                <a:gd name="T5" fmla="*/ 0 h 96"/>
                <a:gd name="T6" fmla="*/ 166 w 91"/>
                <a:gd name="T7" fmla="*/ 0 h 96"/>
                <a:gd name="T8" fmla="*/ 177 w 91"/>
                <a:gd name="T9" fmla="*/ 0 h 96"/>
                <a:gd name="T10" fmla="*/ 190 w 91"/>
                <a:gd name="T11" fmla="*/ 0 h 96"/>
                <a:gd name="T12" fmla="*/ 177 w 91"/>
                <a:gd name="T13" fmla="*/ 13 h 96"/>
                <a:gd name="T14" fmla="*/ 177 w 91"/>
                <a:gd name="T15" fmla="*/ 31 h 96"/>
                <a:gd name="T16" fmla="*/ 191 w 91"/>
                <a:gd name="T17" fmla="*/ 28 h 96"/>
                <a:gd name="T18" fmla="*/ 208 w 91"/>
                <a:gd name="T19" fmla="*/ 28 h 96"/>
                <a:gd name="T20" fmla="*/ 216 w 91"/>
                <a:gd name="T21" fmla="*/ 31 h 96"/>
                <a:gd name="T22" fmla="*/ 223 w 91"/>
                <a:gd name="T23" fmla="*/ 40 h 96"/>
                <a:gd name="T24" fmla="*/ 216 w 91"/>
                <a:gd name="T25" fmla="*/ 48 h 96"/>
                <a:gd name="T26" fmla="*/ 208 w 91"/>
                <a:gd name="T27" fmla="*/ 55 h 96"/>
                <a:gd name="T28" fmla="*/ 208 w 91"/>
                <a:gd name="T29" fmla="*/ 72 h 96"/>
                <a:gd name="T30" fmla="*/ 231 w 91"/>
                <a:gd name="T31" fmla="*/ 82 h 96"/>
                <a:gd name="T32" fmla="*/ 231 w 91"/>
                <a:gd name="T33" fmla="*/ 107 h 96"/>
                <a:gd name="T34" fmla="*/ 223 w 91"/>
                <a:gd name="T35" fmla="*/ 117 h 96"/>
                <a:gd name="T36" fmla="*/ 216 w 91"/>
                <a:gd name="T37" fmla="*/ 128 h 96"/>
                <a:gd name="T38" fmla="*/ 216 w 91"/>
                <a:gd name="T39" fmla="*/ 142 h 96"/>
                <a:gd name="T40" fmla="*/ 208 w 91"/>
                <a:gd name="T41" fmla="*/ 142 h 96"/>
                <a:gd name="T42" fmla="*/ 201 w 91"/>
                <a:gd name="T43" fmla="*/ 128 h 96"/>
                <a:gd name="T44" fmla="*/ 177 w 91"/>
                <a:gd name="T45" fmla="*/ 136 h 96"/>
                <a:gd name="T46" fmla="*/ 150 w 91"/>
                <a:gd name="T47" fmla="*/ 117 h 96"/>
                <a:gd name="T48" fmla="*/ 139 w 91"/>
                <a:gd name="T49" fmla="*/ 136 h 96"/>
                <a:gd name="T50" fmla="*/ 127 w 91"/>
                <a:gd name="T51" fmla="*/ 136 h 96"/>
                <a:gd name="T52" fmla="*/ 121 w 91"/>
                <a:gd name="T53" fmla="*/ 128 h 96"/>
                <a:gd name="T54" fmla="*/ 112 w 91"/>
                <a:gd name="T55" fmla="*/ 145 h 96"/>
                <a:gd name="T56" fmla="*/ 127 w 91"/>
                <a:gd name="T57" fmla="*/ 153 h 96"/>
                <a:gd name="T58" fmla="*/ 127 w 91"/>
                <a:gd name="T59" fmla="*/ 171 h 96"/>
                <a:gd name="T60" fmla="*/ 121 w 91"/>
                <a:gd name="T61" fmla="*/ 171 h 96"/>
                <a:gd name="T62" fmla="*/ 112 w 91"/>
                <a:gd name="T63" fmla="*/ 167 h 96"/>
                <a:gd name="T64" fmla="*/ 106 w 91"/>
                <a:gd name="T65" fmla="*/ 171 h 96"/>
                <a:gd name="T66" fmla="*/ 93 w 91"/>
                <a:gd name="T67" fmla="*/ 180 h 96"/>
                <a:gd name="T68" fmla="*/ 56 w 91"/>
                <a:gd name="T69" fmla="*/ 153 h 96"/>
                <a:gd name="T70" fmla="*/ 40 w 91"/>
                <a:gd name="T71" fmla="*/ 142 h 96"/>
                <a:gd name="T72" fmla="*/ 56 w 91"/>
                <a:gd name="T73" fmla="*/ 145 h 96"/>
                <a:gd name="T74" fmla="*/ 56 w 91"/>
                <a:gd name="T75" fmla="*/ 142 h 96"/>
                <a:gd name="T76" fmla="*/ 33 w 91"/>
                <a:gd name="T77" fmla="*/ 136 h 96"/>
                <a:gd name="T78" fmla="*/ 22 w 91"/>
                <a:gd name="T79" fmla="*/ 126 h 96"/>
                <a:gd name="T80" fmla="*/ 33 w 91"/>
                <a:gd name="T81" fmla="*/ 126 h 96"/>
                <a:gd name="T82" fmla="*/ 22 w 91"/>
                <a:gd name="T83" fmla="*/ 117 h 96"/>
                <a:gd name="T84" fmla="*/ 33 w 91"/>
                <a:gd name="T85" fmla="*/ 113 h 96"/>
                <a:gd name="T86" fmla="*/ 22 w 91"/>
                <a:gd name="T87" fmla="*/ 107 h 96"/>
                <a:gd name="T88" fmla="*/ 17 w 91"/>
                <a:gd name="T89" fmla="*/ 113 h 96"/>
                <a:gd name="T90" fmla="*/ 11 w 91"/>
                <a:gd name="T91" fmla="*/ 97 h 96"/>
                <a:gd name="T92" fmla="*/ 0 w 91"/>
                <a:gd name="T93" fmla="*/ 85 h 96"/>
                <a:gd name="T94" fmla="*/ 17 w 91"/>
                <a:gd name="T95" fmla="*/ 85 h 96"/>
                <a:gd name="T96" fmla="*/ 22 w 91"/>
                <a:gd name="T97" fmla="*/ 66 h 96"/>
                <a:gd name="T98" fmla="*/ 33 w 91"/>
                <a:gd name="T99" fmla="*/ 72 h 96"/>
                <a:gd name="T100" fmla="*/ 46 w 91"/>
                <a:gd name="T101" fmla="*/ 66 h 96"/>
                <a:gd name="T102" fmla="*/ 22 w 91"/>
                <a:gd name="T103" fmla="*/ 58 h 96"/>
                <a:gd name="T104" fmla="*/ 22 w 91"/>
                <a:gd name="T105" fmla="*/ 48 h 96"/>
                <a:gd name="T106" fmla="*/ 33 w 91"/>
                <a:gd name="T107" fmla="*/ 48 h 96"/>
                <a:gd name="T108" fmla="*/ 33 w 91"/>
                <a:gd name="T109" fmla="*/ 37 h 96"/>
                <a:gd name="T110" fmla="*/ 61 w 91"/>
                <a:gd name="T111" fmla="*/ 37 h 96"/>
                <a:gd name="T112" fmla="*/ 83 w 91"/>
                <a:gd name="T113" fmla="*/ 37 h 96"/>
                <a:gd name="T114" fmla="*/ 106 w 91"/>
                <a:gd name="T115" fmla="*/ 37 h 96"/>
                <a:gd name="T116" fmla="*/ 106 w 91"/>
                <a:gd name="T117" fmla="*/ 2 h 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1"/>
                <a:gd name="T178" fmla="*/ 0 h 96"/>
                <a:gd name="T179" fmla="*/ 91 w 91"/>
                <a:gd name="T180" fmla="*/ 96 h 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1" h="96">
                  <a:moveTo>
                    <a:pt x="41" y="2"/>
                  </a:moveTo>
                  <a:lnTo>
                    <a:pt x="41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0" y="6"/>
                  </a:lnTo>
                  <a:lnTo>
                    <a:pt x="70" y="16"/>
                  </a:lnTo>
                  <a:lnTo>
                    <a:pt x="75" y="15"/>
                  </a:lnTo>
                  <a:lnTo>
                    <a:pt x="82" y="15"/>
                  </a:lnTo>
                  <a:lnTo>
                    <a:pt x="84" y="16"/>
                  </a:lnTo>
                  <a:lnTo>
                    <a:pt x="88" y="22"/>
                  </a:lnTo>
                  <a:lnTo>
                    <a:pt x="84" y="26"/>
                  </a:lnTo>
                  <a:lnTo>
                    <a:pt x="82" y="29"/>
                  </a:lnTo>
                  <a:lnTo>
                    <a:pt x="82" y="38"/>
                  </a:lnTo>
                  <a:lnTo>
                    <a:pt x="91" y="44"/>
                  </a:lnTo>
                  <a:lnTo>
                    <a:pt x="91" y="58"/>
                  </a:lnTo>
                  <a:lnTo>
                    <a:pt x="88" y="63"/>
                  </a:lnTo>
                  <a:lnTo>
                    <a:pt x="84" y="69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79" y="69"/>
                  </a:lnTo>
                  <a:lnTo>
                    <a:pt x="70" y="72"/>
                  </a:lnTo>
                  <a:lnTo>
                    <a:pt x="59" y="63"/>
                  </a:lnTo>
                  <a:lnTo>
                    <a:pt x="55" y="72"/>
                  </a:lnTo>
                  <a:lnTo>
                    <a:pt x="50" y="72"/>
                  </a:lnTo>
                  <a:lnTo>
                    <a:pt x="47" y="69"/>
                  </a:lnTo>
                  <a:lnTo>
                    <a:pt x="45" y="78"/>
                  </a:lnTo>
                  <a:lnTo>
                    <a:pt x="50" y="82"/>
                  </a:lnTo>
                  <a:lnTo>
                    <a:pt x="50" y="92"/>
                  </a:lnTo>
                  <a:lnTo>
                    <a:pt x="47" y="92"/>
                  </a:lnTo>
                  <a:lnTo>
                    <a:pt x="45" y="90"/>
                  </a:lnTo>
                  <a:lnTo>
                    <a:pt x="41" y="92"/>
                  </a:lnTo>
                  <a:lnTo>
                    <a:pt x="36" y="96"/>
                  </a:lnTo>
                  <a:lnTo>
                    <a:pt x="22" y="82"/>
                  </a:lnTo>
                  <a:lnTo>
                    <a:pt x="16" y="76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13" y="72"/>
                  </a:lnTo>
                  <a:lnTo>
                    <a:pt x="9" y="67"/>
                  </a:lnTo>
                  <a:lnTo>
                    <a:pt x="13" y="67"/>
                  </a:lnTo>
                  <a:lnTo>
                    <a:pt x="9" y="63"/>
                  </a:lnTo>
                  <a:lnTo>
                    <a:pt x="13" y="60"/>
                  </a:lnTo>
                  <a:lnTo>
                    <a:pt x="9" y="58"/>
                  </a:lnTo>
                  <a:lnTo>
                    <a:pt x="7" y="60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7" y="45"/>
                  </a:lnTo>
                  <a:lnTo>
                    <a:pt x="9" y="35"/>
                  </a:lnTo>
                  <a:lnTo>
                    <a:pt x="13" y="38"/>
                  </a:lnTo>
                  <a:lnTo>
                    <a:pt x="18" y="35"/>
                  </a:lnTo>
                  <a:lnTo>
                    <a:pt x="9" y="31"/>
                  </a:lnTo>
                  <a:lnTo>
                    <a:pt x="9" y="26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24" y="20"/>
                  </a:lnTo>
                  <a:lnTo>
                    <a:pt x="33" y="20"/>
                  </a:lnTo>
                  <a:lnTo>
                    <a:pt x="41" y="20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C4007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10" name="Freeform 2098"/>
            <p:cNvSpPr>
              <a:spLocks/>
            </p:cNvSpPr>
            <p:nvPr/>
          </p:nvSpPr>
          <p:spPr bwMode="auto">
            <a:xfrm>
              <a:off x="2592" y="2613"/>
              <a:ext cx="80" cy="105"/>
            </a:xfrm>
            <a:custGeom>
              <a:avLst/>
              <a:gdLst>
                <a:gd name="T0" fmla="*/ 243 w 70"/>
                <a:gd name="T1" fmla="*/ 235 h 96"/>
                <a:gd name="T2" fmla="*/ 243 w 70"/>
                <a:gd name="T3" fmla="*/ 165 h 96"/>
                <a:gd name="T4" fmla="*/ 186 w 70"/>
                <a:gd name="T5" fmla="*/ 63 h 96"/>
                <a:gd name="T6" fmla="*/ 243 w 70"/>
                <a:gd name="T7" fmla="*/ 0 h 96"/>
                <a:gd name="T8" fmla="*/ 1242 w 70"/>
                <a:gd name="T9" fmla="*/ 2 h 96"/>
                <a:gd name="T10" fmla="*/ 1309 w 70"/>
                <a:gd name="T11" fmla="*/ 0 h 96"/>
                <a:gd name="T12" fmla="*/ 1419 w 70"/>
                <a:gd name="T13" fmla="*/ 0 h 96"/>
                <a:gd name="T14" fmla="*/ 1544 w 70"/>
                <a:gd name="T15" fmla="*/ 2 h 96"/>
                <a:gd name="T16" fmla="*/ 1419 w 70"/>
                <a:gd name="T17" fmla="*/ 63 h 96"/>
                <a:gd name="T18" fmla="*/ 1653 w 70"/>
                <a:gd name="T19" fmla="*/ 98 h 96"/>
                <a:gd name="T20" fmla="*/ 1653 w 70"/>
                <a:gd name="T21" fmla="*/ 165 h 96"/>
                <a:gd name="T22" fmla="*/ 1544 w 70"/>
                <a:gd name="T23" fmla="*/ 219 h 96"/>
                <a:gd name="T24" fmla="*/ 1706 w 70"/>
                <a:gd name="T25" fmla="*/ 235 h 96"/>
                <a:gd name="T26" fmla="*/ 1706 w 70"/>
                <a:gd name="T27" fmla="*/ 287 h 96"/>
                <a:gd name="T28" fmla="*/ 1706 w 70"/>
                <a:gd name="T29" fmla="*/ 314 h 96"/>
                <a:gd name="T30" fmla="*/ 1800 w 70"/>
                <a:gd name="T31" fmla="*/ 377 h 96"/>
                <a:gd name="T32" fmla="*/ 1706 w 70"/>
                <a:gd name="T33" fmla="*/ 435 h 96"/>
                <a:gd name="T34" fmla="*/ 1706 w 70"/>
                <a:gd name="T35" fmla="*/ 487 h 96"/>
                <a:gd name="T36" fmla="*/ 1706 w 70"/>
                <a:gd name="T37" fmla="*/ 583 h 96"/>
                <a:gd name="T38" fmla="*/ 1800 w 70"/>
                <a:gd name="T39" fmla="*/ 689 h 96"/>
                <a:gd name="T40" fmla="*/ 1954 w 70"/>
                <a:gd name="T41" fmla="*/ 745 h 96"/>
                <a:gd name="T42" fmla="*/ 1939 w 70"/>
                <a:gd name="T43" fmla="*/ 771 h 96"/>
                <a:gd name="T44" fmla="*/ 1544 w 70"/>
                <a:gd name="T45" fmla="*/ 781 h 96"/>
                <a:gd name="T46" fmla="*/ 1309 w 70"/>
                <a:gd name="T47" fmla="*/ 820 h 96"/>
                <a:gd name="T48" fmla="*/ 832 w 70"/>
                <a:gd name="T49" fmla="*/ 856 h 96"/>
                <a:gd name="T50" fmla="*/ 587 w 70"/>
                <a:gd name="T51" fmla="*/ 902 h 96"/>
                <a:gd name="T52" fmla="*/ 243 w 70"/>
                <a:gd name="T53" fmla="*/ 902 h 96"/>
                <a:gd name="T54" fmla="*/ 243 w 70"/>
                <a:gd name="T55" fmla="*/ 843 h 96"/>
                <a:gd name="T56" fmla="*/ 186 w 70"/>
                <a:gd name="T57" fmla="*/ 771 h 96"/>
                <a:gd name="T58" fmla="*/ 0 w 70"/>
                <a:gd name="T59" fmla="*/ 630 h 96"/>
                <a:gd name="T60" fmla="*/ 186 w 70"/>
                <a:gd name="T61" fmla="*/ 539 h 96"/>
                <a:gd name="T62" fmla="*/ 186 w 70"/>
                <a:gd name="T63" fmla="*/ 476 h 96"/>
                <a:gd name="T64" fmla="*/ 363 w 70"/>
                <a:gd name="T65" fmla="*/ 435 h 96"/>
                <a:gd name="T66" fmla="*/ 363 w 70"/>
                <a:gd name="T67" fmla="*/ 377 h 96"/>
                <a:gd name="T68" fmla="*/ 243 w 70"/>
                <a:gd name="T69" fmla="*/ 279 h 96"/>
                <a:gd name="T70" fmla="*/ 243 w 70"/>
                <a:gd name="T71" fmla="*/ 235 h 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"/>
                <a:gd name="T109" fmla="*/ 0 h 96"/>
                <a:gd name="T110" fmla="*/ 70 w 70"/>
                <a:gd name="T111" fmla="*/ 96 h 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" h="96">
                  <a:moveTo>
                    <a:pt x="9" y="25"/>
                  </a:moveTo>
                  <a:lnTo>
                    <a:pt x="9" y="17"/>
                  </a:lnTo>
                  <a:lnTo>
                    <a:pt x="7" y="6"/>
                  </a:lnTo>
                  <a:lnTo>
                    <a:pt x="9" y="0"/>
                  </a:lnTo>
                  <a:lnTo>
                    <a:pt x="45" y="2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5" y="2"/>
                  </a:lnTo>
                  <a:lnTo>
                    <a:pt x="51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55" y="24"/>
                  </a:lnTo>
                  <a:lnTo>
                    <a:pt x="60" y="25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64" y="40"/>
                  </a:lnTo>
                  <a:lnTo>
                    <a:pt x="60" y="45"/>
                  </a:lnTo>
                  <a:lnTo>
                    <a:pt x="60" y="52"/>
                  </a:lnTo>
                  <a:lnTo>
                    <a:pt x="60" y="62"/>
                  </a:lnTo>
                  <a:lnTo>
                    <a:pt x="64" y="73"/>
                  </a:lnTo>
                  <a:lnTo>
                    <a:pt x="70" y="78"/>
                  </a:lnTo>
                  <a:lnTo>
                    <a:pt x="68" y="82"/>
                  </a:lnTo>
                  <a:lnTo>
                    <a:pt x="55" y="83"/>
                  </a:lnTo>
                  <a:lnTo>
                    <a:pt x="46" y="87"/>
                  </a:lnTo>
                  <a:lnTo>
                    <a:pt x="30" y="92"/>
                  </a:lnTo>
                  <a:lnTo>
                    <a:pt x="21" y="96"/>
                  </a:lnTo>
                  <a:lnTo>
                    <a:pt x="9" y="96"/>
                  </a:lnTo>
                  <a:lnTo>
                    <a:pt x="9" y="90"/>
                  </a:lnTo>
                  <a:lnTo>
                    <a:pt x="7" y="82"/>
                  </a:lnTo>
                  <a:lnTo>
                    <a:pt x="0" y="67"/>
                  </a:lnTo>
                  <a:lnTo>
                    <a:pt x="7" y="58"/>
                  </a:lnTo>
                  <a:lnTo>
                    <a:pt x="7" y="49"/>
                  </a:lnTo>
                  <a:lnTo>
                    <a:pt x="13" y="45"/>
                  </a:lnTo>
                  <a:lnTo>
                    <a:pt x="13" y="40"/>
                  </a:lnTo>
                  <a:lnTo>
                    <a:pt x="9" y="29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11" name="Freeform 2099"/>
            <p:cNvSpPr>
              <a:spLocks/>
            </p:cNvSpPr>
            <p:nvPr/>
          </p:nvSpPr>
          <p:spPr bwMode="auto">
            <a:xfrm>
              <a:off x="2389" y="2583"/>
              <a:ext cx="128" cy="94"/>
            </a:xfrm>
            <a:custGeom>
              <a:avLst/>
              <a:gdLst>
                <a:gd name="T0" fmla="*/ 587 w 112"/>
                <a:gd name="T1" fmla="*/ 0 h 85"/>
                <a:gd name="T2" fmla="*/ 905 w 112"/>
                <a:gd name="T3" fmla="*/ 0 h 85"/>
                <a:gd name="T4" fmla="*/ 905 w 112"/>
                <a:gd name="T5" fmla="*/ 4 h 85"/>
                <a:gd name="T6" fmla="*/ 1179 w 112"/>
                <a:gd name="T7" fmla="*/ 76 h 85"/>
                <a:gd name="T8" fmla="*/ 1309 w 112"/>
                <a:gd name="T9" fmla="*/ 4 h 85"/>
                <a:gd name="T10" fmla="*/ 1405 w 112"/>
                <a:gd name="T11" fmla="*/ 4 h 85"/>
                <a:gd name="T12" fmla="*/ 1653 w 112"/>
                <a:gd name="T13" fmla="*/ 4 h 85"/>
                <a:gd name="T14" fmla="*/ 1653 w 112"/>
                <a:gd name="T15" fmla="*/ 76 h 85"/>
                <a:gd name="T16" fmla="*/ 1706 w 112"/>
                <a:gd name="T17" fmla="*/ 103 h 85"/>
                <a:gd name="T18" fmla="*/ 1800 w 112"/>
                <a:gd name="T19" fmla="*/ 103 h 85"/>
                <a:gd name="T20" fmla="*/ 1950 w 112"/>
                <a:gd name="T21" fmla="*/ 170 h 85"/>
                <a:gd name="T22" fmla="*/ 2216 w 112"/>
                <a:gd name="T23" fmla="*/ 103 h 85"/>
                <a:gd name="T24" fmla="*/ 2351 w 112"/>
                <a:gd name="T25" fmla="*/ 103 h 85"/>
                <a:gd name="T26" fmla="*/ 2424 w 112"/>
                <a:gd name="T27" fmla="*/ 76 h 85"/>
                <a:gd name="T28" fmla="*/ 2533 w 112"/>
                <a:gd name="T29" fmla="*/ 4 h 85"/>
                <a:gd name="T30" fmla="*/ 2731 w 112"/>
                <a:gd name="T31" fmla="*/ 170 h 85"/>
                <a:gd name="T32" fmla="*/ 2768 w 112"/>
                <a:gd name="T33" fmla="*/ 224 h 85"/>
                <a:gd name="T34" fmla="*/ 2895 w 112"/>
                <a:gd name="T35" fmla="*/ 248 h 85"/>
                <a:gd name="T36" fmla="*/ 2895 w 112"/>
                <a:gd name="T37" fmla="*/ 335 h 85"/>
                <a:gd name="T38" fmla="*/ 2911 w 112"/>
                <a:gd name="T39" fmla="*/ 357 h 85"/>
                <a:gd name="T40" fmla="*/ 2911 w 112"/>
                <a:gd name="T41" fmla="*/ 420 h 85"/>
                <a:gd name="T42" fmla="*/ 3121 w 112"/>
                <a:gd name="T43" fmla="*/ 513 h 85"/>
                <a:gd name="T44" fmla="*/ 3010 w 112"/>
                <a:gd name="T45" fmla="*/ 553 h 85"/>
                <a:gd name="T46" fmla="*/ 3010 w 112"/>
                <a:gd name="T47" fmla="*/ 627 h 85"/>
                <a:gd name="T48" fmla="*/ 3121 w 112"/>
                <a:gd name="T49" fmla="*/ 651 h 85"/>
                <a:gd name="T50" fmla="*/ 3121 w 112"/>
                <a:gd name="T51" fmla="*/ 720 h 85"/>
                <a:gd name="T52" fmla="*/ 3121 w 112"/>
                <a:gd name="T53" fmla="*/ 764 h 85"/>
                <a:gd name="T54" fmla="*/ 3163 w 112"/>
                <a:gd name="T55" fmla="*/ 845 h 85"/>
                <a:gd name="T56" fmla="*/ 3010 w 112"/>
                <a:gd name="T57" fmla="*/ 845 h 85"/>
                <a:gd name="T58" fmla="*/ 2911 w 112"/>
                <a:gd name="T59" fmla="*/ 880 h 85"/>
                <a:gd name="T60" fmla="*/ 3010 w 112"/>
                <a:gd name="T61" fmla="*/ 885 h 85"/>
                <a:gd name="T62" fmla="*/ 2911 w 112"/>
                <a:gd name="T63" fmla="*/ 1013 h 85"/>
                <a:gd name="T64" fmla="*/ 2895 w 112"/>
                <a:gd name="T65" fmla="*/ 1013 h 85"/>
                <a:gd name="T66" fmla="*/ 2731 w 112"/>
                <a:gd name="T67" fmla="*/ 973 h 85"/>
                <a:gd name="T68" fmla="*/ 2731 w 112"/>
                <a:gd name="T69" fmla="*/ 1044 h 85"/>
                <a:gd name="T70" fmla="*/ 2533 w 112"/>
                <a:gd name="T71" fmla="*/ 1044 h 85"/>
                <a:gd name="T72" fmla="*/ 2351 w 112"/>
                <a:gd name="T73" fmla="*/ 1044 h 85"/>
                <a:gd name="T74" fmla="*/ 2351 w 112"/>
                <a:gd name="T75" fmla="*/ 937 h 85"/>
                <a:gd name="T76" fmla="*/ 2233 w 112"/>
                <a:gd name="T77" fmla="*/ 845 h 85"/>
                <a:gd name="T78" fmla="*/ 2057 w 112"/>
                <a:gd name="T79" fmla="*/ 845 h 85"/>
                <a:gd name="T80" fmla="*/ 1854 w 112"/>
                <a:gd name="T81" fmla="*/ 845 h 85"/>
                <a:gd name="T82" fmla="*/ 1854 w 112"/>
                <a:gd name="T83" fmla="*/ 720 h 85"/>
                <a:gd name="T84" fmla="*/ 1800 w 112"/>
                <a:gd name="T85" fmla="*/ 693 h 85"/>
                <a:gd name="T86" fmla="*/ 1800 w 112"/>
                <a:gd name="T87" fmla="*/ 627 h 85"/>
                <a:gd name="T88" fmla="*/ 1653 w 112"/>
                <a:gd name="T89" fmla="*/ 513 h 85"/>
                <a:gd name="T90" fmla="*/ 1182 w 112"/>
                <a:gd name="T91" fmla="*/ 553 h 85"/>
                <a:gd name="T92" fmla="*/ 1179 w 112"/>
                <a:gd name="T93" fmla="*/ 553 h 85"/>
                <a:gd name="T94" fmla="*/ 1032 w 112"/>
                <a:gd name="T95" fmla="*/ 651 h 85"/>
                <a:gd name="T96" fmla="*/ 905 w 112"/>
                <a:gd name="T97" fmla="*/ 651 h 85"/>
                <a:gd name="T98" fmla="*/ 767 w 112"/>
                <a:gd name="T99" fmla="*/ 720 h 85"/>
                <a:gd name="T100" fmla="*/ 637 w 112"/>
                <a:gd name="T101" fmla="*/ 651 h 85"/>
                <a:gd name="T102" fmla="*/ 587 w 112"/>
                <a:gd name="T103" fmla="*/ 589 h 85"/>
                <a:gd name="T104" fmla="*/ 243 w 112"/>
                <a:gd name="T105" fmla="*/ 464 h 85"/>
                <a:gd name="T106" fmla="*/ 143 w 112"/>
                <a:gd name="T107" fmla="*/ 409 h 85"/>
                <a:gd name="T108" fmla="*/ 0 w 112"/>
                <a:gd name="T109" fmla="*/ 357 h 85"/>
                <a:gd name="T110" fmla="*/ 143 w 112"/>
                <a:gd name="T111" fmla="*/ 248 h 85"/>
                <a:gd name="T112" fmla="*/ 474 w 112"/>
                <a:gd name="T113" fmla="*/ 170 h 85"/>
                <a:gd name="T114" fmla="*/ 587 w 112"/>
                <a:gd name="T115" fmla="*/ 103 h 85"/>
                <a:gd name="T116" fmla="*/ 474 w 112"/>
                <a:gd name="T117" fmla="*/ 76 h 85"/>
                <a:gd name="T118" fmla="*/ 587 w 112"/>
                <a:gd name="T119" fmla="*/ 4 h 85"/>
                <a:gd name="T120" fmla="*/ 587 w 112"/>
                <a:gd name="T121" fmla="*/ 0 h 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85"/>
                <a:gd name="T185" fmla="*/ 112 w 112"/>
                <a:gd name="T186" fmla="*/ 85 h 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85">
                  <a:moveTo>
                    <a:pt x="21" y="0"/>
                  </a:moveTo>
                  <a:lnTo>
                    <a:pt x="32" y="0"/>
                  </a:lnTo>
                  <a:lnTo>
                    <a:pt x="32" y="4"/>
                  </a:lnTo>
                  <a:lnTo>
                    <a:pt x="41" y="6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9" y="4"/>
                  </a:lnTo>
                  <a:lnTo>
                    <a:pt x="59" y="6"/>
                  </a:lnTo>
                  <a:lnTo>
                    <a:pt x="60" y="9"/>
                  </a:lnTo>
                  <a:lnTo>
                    <a:pt x="64" y="9"/>
                  </a:lnTo>
                  <a:lnTo>
                    <a:pt x="69" y="14"/>
                  </a:lnTo>
                  <a:lnTo>
                    <a:pt x="78" y="9"/>
                  </a:lnTo>
                  <a:lnTo>
                    <a:pt x="83" y="9"/>
                  </a:lnTo>
                  <a:lnTo>
                    <a:pt x="87" y="6"/>
                  </a:lnTo>
                  <a:lnTo>
                    <a:pt x="89" y="4"/>
                  </a:lnTo>
                  <a:lnTo>
                    <a:pt x="96" y="14"/>
                  </a:lnTo>
                  <a:lnTo>
                    <a:pt x="98" y="18"/>
                  </a:lnTo>
                  <a:lnTo>
                    <a:pt x="102" y="20"/>
                  </a:lnTo>
                  <a:lnTo>
                    <a:pt x="102" y="27"/>
                  </a:lnTo>
                  <a:lnTo>
                    <a:pt x="103" y="29"/>
                  </a:lnTo>
                  <a:lnTo>
                    <a:pt x="103" y="34"/>
                  </a:lnTo>
                  <a:lnTo>
                    <a:pt x="110" y="42"/>
                  </a:lnTo>
                  <a:lnTo>
                    <a:pt x="107" y="44"/>
                  </a:lnTo>
                  <a:lnTo>
                    <a:pt x="107" y="51"/>
                  </a:lnTo>
                  <a:lnTo>
                    <a:pt x="110" y="52"/>
                  </a:lnTo>
                  <a:lnTo>
                    <a:pt x="110" y="58"/>
                  </a:lnTo>
                  <a:lnTo>
                    <a:pt x="110" y="61"/>
                  </a:lnTo>
                  <a:lnTo>
                    <a:pt x="112" y="67"/>
                  </a:lnTo>
                  <a:lnTo>
                    <a:pt x="107" y="67"/>
                  </a:lnTo>
                  <a:lnTo>
                    <a:pt x="103" y="71"/>
                  </a:lnTo>
                  <a:lnTo>
                    <a:pt x="107" y="72"/>
                  </a:lnTo>
                  <a:lnTo>
                    <a:pt x="103" y="81"/>
                  </a:lnTo>
                  <a:lnTo>
                    <a:pt x="102" y="81"/>
                  </a:lnTo>
                  <a:lnTo>
                    <a:pt x="96" y="79"/>
                  </a:lnTo>
                  <a:lnTo>
                    <a:pt x="96" y="85"/>
                  </a:lnTo>
                  <a:lnTo>
                    <a:pt x="89" y="85"/>
                  </a:lnTo>
                  <a:lnTo>
                    <a:pt x="83" y="85"/>
                  </a:lnTo>
                  <a:lnTo>
                    <a:pt x="83" y="76"/>
                  </a:lnTo>
                  <a:lnTo>
                    <a:pt x="80" y="67"/>
                  </a:lnTo>
                  <a:lnTo>
                    <a:pt x="73" y="67"/>
                  </a:lnTo>
                  <a:lnTo>
                    <a:pt x="66" y="67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64" y="51"/>
                  </a:lnTo>
                  <a:lnTo>
                    <a:pt x="59" y="42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7" y="58"/>
                  </a:lnTo>
                  <a:lnTo>
                    <a:pt x="23" y="52"/>
                  </a:lnTo>
                  <a:lnTo>
                    <a:pt x="21" y="47"/>
                  </a:lnTo>
                  <a:lnTo>
                    <a:pt x="9" y="38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5" y="20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17" y="6"/>
                  </a:lnTo>
                  <a:lnTo>
                    <a:pt x="21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12" name="Freeform 2100"/>
            <p:cNvSpPr>
              <a:spLocks/>
            </p:cNvSpPr>
            <p:nvPr/>
          </p:nvSpPr>
          <p:spPr bwMode="auto">
            <a:xfrm>
              <a:off x="2361" y="2583"/>
              <a:ext cx="52" cy="33"/>
            </a:xfrm>
            <a:custGeom>
              <a:avLst/>
              <a:gdLst>
                <a:gd name="T0" fmla="*/ 0 w 46"/>
                <a:gd name="T1" fmla="*/ 148 h 29"/>
                <a:gd name="T2" fmla="*/ 203 w 46"/>
                <a:gd name="T3" fmla="*/ 114 h 29"/>
                <a:gd name="T4" fmla="*/ 331 w 46"/>
                <a:gd name="T5" fmla="*/ 114 h 29"/>
                <a:gd name="T6" fmla="*/ 478 w 46"/>
                <a:gd name="T7" fmla="*/ 0 h 29"/>
                <a:gd name="T8" fmla="*/ 994 w 46"/>
                <a:gd name="T9" fmla="*/ 0 h 29"/>
                <a:gd name="T10" fmla="*/ 994 w 46"/>
                <a:gd name="T11" fmla="*/ 114 h 29"/>
                <a:gd name="T12" fmla="*/ 882 w 46"/>
                <a:gd name="T13" fmla="*/ 148 h 29"/>
                <a:gd name="T14" fmla="*/ 994 w 46"/>
                <a:gd name="T15" fmla="*/ 217 h 29"/>
                <a:gd name="T16" fmla="*/ 882 w 46"/>
                <a:gd name="T17" fmla="*/ 348 h 29"/>
                <a:gd name="T18" fmla="*/ 638 w 46"/>
                <a:gd name="T19" fmla="*/ 513 h 29"/>
                <a:gd name="T20" fmla="*/ 532 w 46"/>
                <a:gd name="T21" fmla="*/ 745 h 29"/>
                <a:gd name="T22" fmla="*/ 478 w 46"/>
                <a:gd name="T23" fmla="*/ 604 h 29"/>
                <a:gd name="T24" fmla="*/ 417 w 46"/>
                <a:gd name="T25" fmla="*/ 687 h 29"/>
                <a:gd name="T26" fmla="*/ 417 w 46"/>
                <a:gd name="T27" fmla="*/ 348 h 29"/>
                <a:gd name="T28" fmla="*/ 203 w 46"/>
                <a:gd name="T29" fmla="*/ 348 h 29"/>
                <a:gd name="T30" fmla="*/ 203 w 46"/>
                <a:gd name="T31" fmla="*/ 320 h 29"/>
                <a:gd name="T32" fmla="*/ 111 w 46"/>
                <a:gd name="T33" fmla="*/ 217 h 29"/>
                <a:gd name="T34" fmla="*/ 0 w 46"/>
                <a:gd name="T35" fmla="*/ 148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29"/>
                <a:gd name="T56" fmla="*/ 46 w 4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29">
                  <a:moveTo>
                    <a:pt x="0" y="6"/>
                  </a:moveTo>
                  <a:lnTo>
                    <a:pt x="10" y="4"/>
                  </a:lnTo>
                  <a:lnTo>
                    <a:pt x="16" y="4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2" y="6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30" y="20"/>
                  </a:lnTo>
                  <a:lnTo>
                    <a:pt x="24" y="29"/>
                  </a:lnTo>
                  <a:lnTo>
                    <a:pt x="23" y="24"/>
                  </a:lnTo>
                  <a:lnTo>
                    <a:pt x="19" y="27"/>
                  </a:lnTo>
                  <a:lnTo>
                    <a:pt x="1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5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11413" name="Group 2101"/>
            <p:cNvGrpSpPr>
              <a:grpSpLocks/>
            </p:cNvGrpSpPr>
            <p:nvPr/>
          </p:nvGrpSpPr>
          <p:grpSpPr bwMode="auto">
            <a:xfrm>
              <a:off x="2799" y="2577"/>
              <a:ext cx="134" cy="188"/>
              <a:chOff x="3014" y="2544"/>
              <a:chExt cx="117" cy="172"/>
            </a:xfrm>
          </p:grpSpPr>
          <p:sp>
            <p:nvSpPr>
              <p:cNvPr id="11513" name="Freeform 2102"/>
              <p:cNvSpPr>
                <a:spLocks/>
              </p:cNvSpPr>
              <p:nvPr/>
            </p:nvSpPr>
            <p:spPr bwMode="auto">
              <a:xfrm>
                <a:off x="3014" y="2544"/>
                <a:ext cx="117" cy="172"/>
              </a:xfrm>
              <a:custGeom>
                <a:avLst/>
                <a:gdLst>
                  <a:gd name="T0" fmla="*/ 93 w 117"/>
                  <a:gd name="T1" fmla="*/ 0 h 172"/>
                  <a:gd name="T2" fmla="*/ 98 w 117"/>
                  <a:gd name="T3" fmla="*/ 10 h 172"/>
                  <a:gd name="T4" fmla="*/ 101 w 117"/>
                  <a:gd name="T5" fmla="*/ 26 h 172"/>
                  <a:gd name="T6" fmla="*/ 103 w 117"/>
                  <a:gd name="T7" fmla="*/ 44 h 172"/>
                  <a:gd name="T8" fmla="*/ 96 w 117"/>
                  <a:gd name="T9" fmla="*/ 50 h 172"/>
                  <a:gd name="T10" fmla="*/ 87 w 117"/>
                  <a:gd name="T11" fmla="*/ 57 h 172"/>
                  <a:gd name="T12" fmla="*/ 103 w 117"/>
                  <a:gd name="T13" fmla="*/ 71 h 172"/>
                  <a:gd name="T14" fmla="*/ 110 w 117"/>
                  <a:gd name="T15" fmla="*/ 85 h 172"/>
                  <a:gd name="T16" fmla="*/ 103 w 117"/>
                  <a:gd name="T17" fmla="*/ 95 h 172"/>
                  <a:gd name="T18" fmla="*/ 96 w 117"/>
                  <a:gd name="T19" fmla="*/ 111 h 172"/>
                  <a:gd name="T20" fmla="*/ 98 w 117"/>
                  <a:gd name="T21" fmla="*/ 125 h 172"/>
                  <a:gd name="T22" fmla="*/ 103 w 117"/>
                  <a:gd name="T23" fmla="*/ 138 h 172"/>
                  <a:gd name="T24" fmla="*/ 115 w 117"/>
                  <a:gd name="T25" fmla="*/ 158 h 172"/>
                  <a:gd name="T26" fmla="*/ 115 w 117"/>
                  <a:gd name="T27" fmla="*/ 167 h 172"/>
                  <a:gd name="T28" fmla="*/ 98 w 117"/>
                  <a:gd name="T29" fmla="*/ 167 h 172"/>
                  <a:gd name="T30" fmla="*/ 70 w 117"/>
                  <a:gd name="T31" fmla="*/ 170 h 172"/>
                  <a:gd name="T32" fmla="*/ 46 w 117"/>
                  <a:gd name="T33" fmla="*/ 170 h 172"/>
                  <a:gd name="T34" fmla="*/ 27 w 117"/>
                  <a:gd name="T35" fmla="*/ 170 h 172"/>
                  <a:gd name="T36" fmla="*/ 21 w 117"/>
                  <a:gd name="T37" fmla="*/ 154 h 172"/>
                  <a:gd name="T38" fmla="*/ 14 w 117"/>
                  <a:gd name="T39" fmla="*/ 143 h 172"/>
                  <a:gd name="T40" fmla="*/ 9 w 117"/>
                  <a:gd name="T41" fmla="*/ 138 h 172"/>
                  <a:gd name="T42" fmla="*/ 0 w 117"/>
                  <a:gd name="T43" fmla="*/ 134 h 172"/>
                  <a:gd name="T44" fmla="*/ 9 w 117"/>
                  <a:gd name="T45" fmla="*/ 111 h 172"/>
                  <a:gd name="T46" fmla="*/ 27 w 117"/>
                  <a:gd name="T47" fmla="*/ 96 h 172"/>
                  <a:gd name="T48" fmla="*/ 35 w 117"/>
                  <a:gd name="T49" fmla="*/ 95 h 172"/>
                  <a:gd name="T50" fmla="*/ 41 w 117"/>
                  <a:gd name="T51" fmla="*/ 102 h 172"/>
                  <a:gd name="T52" fmla="*/ 51 w 117"/>
                  <a:gd name="T53" fmla="*/ 96 h 172"/>
                  <a:gd name="T54" fmla="*/ 51 w 117"/>
                  <a:gd name="T55" fmla="*/ 91 h 172"/>
                  <a:gd name="T56" fmla="*/ 66 w 117"/>
                  <a:gd name="T57" fmla="*/ 67 h 172"/>
                  <a:gd name="T58" fmla="*/ 74 w 117"/>
                  <a:gd name="T59" fmla="*/ 57 h 172"/>
                  <a:gd name="T60" fmla="*/ 78 w 117"/>
                  <a:gd name="T61" fmla="*/ 44 h 172"/>
                  <a:gd name="T62" fmla="*/ 84 w 117"/>
                  <a:gd name="T63" fmla="*/ 30 h 172"/>
                  <a:gd name="T64" fmla="*/ 96 w 117"/>
                  <a:gd name="T65" fmla="*/ 24 h 172"/>
                  <a:gd name="T66" fmla="*/ 87 w 117"/>
                  <a:gd name="T67" fmla="*/ 11 h 1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7"/>
                  <a:gd name="T103" fmla="*/ 0 h 172"/>
                  <a:gd name="T104" fmla="*/ 117 w 117"/>
                  <a:gd name="T105" fmla="*/ 172 h 1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7" h="172">
                    <a:moveTo>
                      <a:pt x="87" y="0"/>
                    </a:moveTo>
                    <a:lnTo>
                      <a:pt x="93" y="0"/>
                    </a:lnTo>
                    <a:lnTo>
                      <a:pt x="93" y="6"/>
                    </a:lnTo>
                    <a:lnTo>
                      <a:pt x="98" y="10"/>
                    </a:lnTo>
                    <a:lnTo>
                      <a:pt x="101" y="19"/>
                    </a:lnTo>
                    <a:lnTo>
                      <a:pt x="101" y="26"/>
                    </a:lnTo>
                    <a:lnTo>
                      <a:pt x="101" y="35"/>
                    </a:lnTo>
                    <a:lnTo>
                      <a:pt x="103" y="44"/>
                    </a:lnTo>
                    <a:lnTo>
                      <a:pt x="110" y="50"/>
                    </a:lnTo>
                    <a:lnTo>
                      <a:pt x="96" y="50"/>
                    </a:lnTo>
                    <a:lnTo>
                      <a:pt x="89" y="50"/>
                    </a:lnTo>
                    <a:lnTo>
                      <a:pt x="87" y="57"/>
                    </a:lnTo>
                    <a:lnTo>
                      <a:pt x="98" y="67"/>
                    </a:lnTo>
                    <a:lnTo>
                      <a:pt x="103" y="71"/>
                    </a:lnTo>
                    <a:lnTo>
                      <a:pt x="107" y="82"/>
                    </a:lnTo>
                    <a:lnTo>
                      <a:pt x="110" y="85"/>
                    </a:lnTo>
                    <a:lnTo>
                      <a:pt x="110" y="91"/>
                    </a:lnTo>
                    <a:lnTo>
                      <a:pt x="103" y="95"/>
                    </a:lnTo>
                    <a:lnTo>
                      <a:pt x="98" y="109"/>
                    </a:lnTo>
                    <a:lnTo>
                      <a:pt x="96" y="111"/>
                    </a:lnTo>
                    <a:lnTo>
                      <a:pt x="96" y="123"/>
                    </a:lnTo>
                    <a:lnTo>
                      <a:pt x="98" y="125"/>
                    </a:lnTo>
                    <a:lnTo>
                      <a:pt x="98" y="134"/>
                    </a:lnTo>
                    <a:lnTo>
                      <a:pt x="103" y="138"/>
                    </a:lnTo>
                    <a:lnTo>
                      <a:pt x="103" y="147"/>
                    </a:lnTo>
                    <a:lnTo>
                      <a:pt x="115" y="158"/>
                    </a:lnTo>
                    <a:lnTo>
                      <a:pt x="117" y="158"/>
                    </a:lnTo>
                    <a:lnTo>
                      <a:pt x="115" y="167"/>
                    </a:lnTo>
                    <a:lnTo>
                      <a:pt x="117" y="170"/>
                    </a:lnTo>
                    <a:lnTo>
                      <a:pt x="98" y="167"/>
                    </a:lnTo>
                    <a:lnTo>
                      <a:pt x="74" y="170"/>
                    </a:lnTo>
                    <a:lnTo>
                      <a:pt x="70" y="170"/>
                    </a:lnTo>
                    <a:lnTo>
                      <a:pt x="59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27" y="170"/>
                    </a:lnTo>
                    <a:lnTo>
                      <a:pt x="21" y="167"/>
                    </a:lnTo>
                    <a:lnTo>
                      <a:pt x="21" y="154"/>
                    </a:lnTo>
                    <a:lnTo>
                      <a:pt x="21" y="147"/>
                    </a:lnTo>
                    <a:lnTo>
                      <a:pt x="14" y="143"/>
                    </a:lnTo>
                    <a:lnTo>
                      <a:pt x="12" y="143"/>
                    </a:lnTo>
                    <a:lnTo>
                      <a:pt x="9" y="138"/>
                    </a:lnTo>
                    <a:lnTo>
                      <a:pt x="3" y="134"/>
                    </a:lnTo>
                    <a:lnTo>
                      <a:pt x="0" y="134"/>
                    </a:lnTo>
                    <a:lnTo>
                      <a:pt x="5" y="123"/>
                    </a:lnTo>
                    <a:lnTo>
                      <a:pt x="9" y="111"/>
                    </a:lnTo>
                    <a:lnTo>
                      <a:pt x="18" y="102"/>
                    </a:lnTo>
                    <a:lnTo>
                      <a:pt x="27" y="96"/>
                    </a:lnTo>
                    <a:lnTo>
                      <a:pt x="32" y="96"/>
                    </a:lnTo>
                    <a:lnTo>
                      <a:pt x="35" y="95"/>
                    </a:lnTo>
                    <a:lnTo>
                      <a:pt x="41" y="100"/>
                    </a:lnTo>
                    <a:lnTo>
                      <a:pt x="41" y="102"/>
                    </a:lnTo>
                    <a:lnTo>
                      <a:pt x="46" y="102"/>
                    </a:lnTo>
                    <a:lnTo>
                      <a:pt x="51" y="96"/>
                    </a:lnTo>
                    <a:lnTo>
                      <a:pt x="55" y="96"/>
                    </a:lnTo>
                    <a:lnTo>
                      <a:pt x="51" y="91"/>
                    </a:lnTo>
                    <a:lnTo>
                      <a:pt x="60" y="73"/>
                    </a:lnTo>
                    <a:lnTo>
                      <a:pt x="66" y="67"/>
                    </a:lnTo>
                    <a:lnTo>
                      <a:pt x="66" y="58"/>
                    </a:lnTo>
                    <a:lnTo>
                      <a:pt x="74" y="57"/>
                    </a:lnTo>
                    <a:lnTo>
                      <a:pt x="73" y="50"/>
                    </a:lnTo>
                    <a:lnTo>
                      <a:pt x="78" y="44"/>
                    </a:lnTo>
                    <a:lnTo>
                      <a:pt x="78" y="39"/>
                    </a:lnTo>
                    <a:lnTo>
                      <a:pt x="84" y="30"/>
                    </a:lnTo>
                    <a:lnTo>
                      <a:pt x="89" y="33"/>
                    </a:lnTo>
                    <a:lnTo>
                      <a:pt x="96" y="24"/>
                    </a:lnTo>
                    <a:lnTo>
                      <a:pt x="93" y="15"/>
                    </a:lnTo>
                    <a:lnTo>
                      <a:pt x="87" y="11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1514" name="Freeform 2103"/>
              <p:cNvSpPr>
                <a:spLocks/>
              </p:cNvSpPr>
              <p:nvPr/>
            </p:nvSpPr>
            <p:spPr bwMode="auto">
              <a:xfrm>
                <a:off x="3014" y="2544"/>
                <a:ext cx="117" cy="172"/>
              </a:xfrm>
              <a:custGeom>
                <a:avLst/>
                <a:gdLst>
                  <a:gd name="T0" fmla="*/ 93 w 117"/>
                  <a:gd name="T1" fmla="*/ 0 h 172"/>
                  <a:gd name="T2" fmla="*/ 98 w 117"/>
                  <a:gd name="T3" fmla="*/ 10 h 172"/>
                  <a:gd name="T4" fmla="*/ 101 w 117"/>
                  <a:gd name="T5" fmla="*/ 26 h 172"/>
                  <a:gd name="T6" fmla="*/ 103 w 117"/>
                  <a:gd name="T7" fmla="*/ 44 h 172"/>
                  <a:gd name="T8" fmla="*/ 96 w 117"/>
                  <a:gd name="T9" fmla="*/ 50 h 172"/>
                  <a:gd name="T10" fmla="*/ 87 w 117"/>
                  <a:gd name="T11" fmla="*/ 57 h 172"/>
                  <a:gd name="T12" fmla="*/ 103 w 117"/>
                  <a:gd name="T13" fmla="*/ 71 h 172"/>
                  <a:gd name="T14" fmla="*/ 110 w 117"/>
                  <a:gd name="T15" fmla="*/ 85 h 172"/>
                  <a:gd name="T16" fmla="*/ 103 w 117"/>
                  <a:gd name="T17" fmla="*/ 95 h 172"/>
                  <a:gd name="T18" fmla="*/ 96 w 117"/>
                  <a:gd name="T19" fmla="*/ 111 h 172"/>
                  <a:gd name="T20" fmla="*/ 98 w 117"/>
                  <a:gd name="T21" fmla="*/ 125 h 172"/>
                  <a:gd name="T22" fmla="*/ 103 w 117"/>
                  <a:gd name="T23" fmla="*/ 138 h 172"/>
                  <a:gd name="T24" fmla="*/ 115 w 117"/>
                  <a:gd name="T25" fmla="*/ 158 h 172"/>
                  <a:gd name="T26" fmla="*/ 115 w 117"/>
                  <a:gd name="T27" fmla="*/ 167 h 172"/>
                  <a:gd name="T28" fmla="*/ 98 w 117"/>
                  <a:gd name="T29" fmla="*/ 167 h 172"/>
                  <a:gd name="T30" fmla="*/ 70 w 117"/>
                  <a:gd name="T31" fmla="*/ 170 h 172"/>
                  <a:gd name="T32" fmla="*/ 46 w 117"/>
                  <a:gd name="T33" fmla="*/ 170 h 172"/>
                  <a:gd name="T34" fmla="*/ 27 w 117"/>
                  <a:gd name="T35" fmla="*/ 170 h 172"/>
                  <a:gd name="T36" fmla="*/ 21 w 117"/>
                  <a:gd name="T37" fmla="*/ 154 h 172"/>
                  <a:gd name="T38" fmla="*/ 14 w 117"/>
                  <a:gd name="T39" fmla="*/ 143 h 172"/>
                  <a:gd name="T40" fmla="*/ 9 w 117"/>
                  <a:gd name="T41" fmla="*/ 138 h 172"/>
                  <a:gd name="T42" fmla="*/ 0 w 117"/>
                  <a:gd name="T43" fmla="*/ 134 h 172"/>
                  <a:gd name="T44" fmla="*/ 9 w 117"/>
                  <a:gd name="T45" fmla="*/ 111 h 172"/>
                  <a:gd name="T46" fmla="*/ 27 w 117"/>
                  <a:gd name="T47" fmla="*/ 96 h 172"/>
                  <a:gd name="T48" fmla="*/ 35 w 117"/>
                  <a:gd name="T49" fmla="*/ 95 h 172"/>
                  <a:gd name="T50" fmla="*/ 41 w 117"/>
                  <a:gd name="T51" fmla="*/ 102 h 172"/>
                  <a:gd name="T52" fmla="*/ 51 w 117"/>
                  <a:gd name="T53" fmla="*/ 96 h 172"/>
                  <a:gd name="T54" fmla="*/ 51 w 117"/>
                  <a:gd name="T55" fmla="*/ 91 h 172"/>
                  <a:gd name="T56" fmla="*/ 66 w 117"/>
                  <a:gd name="T57" fmla="*/ 67 h 172"/>
                  <a:gd name="T58" fmla="*/ 74 w 117"/>
                  <a:gd name="T59" fmla="*/ 57 h 172"/>
                  <a:gd name="T60" fmla="*/ 78 w 117"/>
                  <a:gd name="T61" fmla="*/ 44 h 172"/>
                  <a:gd name="T62" fmla="*/ 84 w 117"/>
                  <a:gd name="T63" fmla="*/ 30 h 172"/>
                  <a:gd name="T64" fmla="*/ 96 w 117"/>
                  <a:gd name="T65" fmla="*/ 24 h 172"/>
                  <a:gd name="T66" fmla="*/ 87 w 117"/>
                  <a:gd name="T67" fmla="*/ 11 h 1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7"/>
                  <a:gd name="T103" fmla="*/ 0 h 172"/>
                  <a:gd name="T104" fmla="*/ 117 w 117"/>
                  <a:gd name="T105" fmla="*/ 172 h 1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7" h="172">
                    <a:moveTo>
                      <a:pt x="87" y="0"/>
                    </a:moveTo>
                    <a:lnTo>
                      <a:pt x="93" y="0"/>
                    </a:lnTo>
                    <a:lnTo>
                      <a:pt x="93" y="6"/>
                    </a:lnTo>
                    <a:lnTo>
                      <a:pt x="98" y="10"/>
                    </a:lnTo>
                    <a:lnTo>
                      <a:pt x="101" y="19"/>
                    </a:lnTo>
                    <a:lnTo>
                      <a:pt x="101" y="26"/>
                    </a:lnTo>
                    <a:lnTo>
                      <a:pt x="101" y="35"/>
                    </a:lnTo>
                    <a:lnTo>
                      <a:pt x="103" y="44"/>
                    </a:lnTo>
                    <a:lnTo>
                      <a:pt x="110" y="50"/>
                    </a:lnTo>
                    <a:lnTo>
                      <a:pt x="96" y="50"/>
                    </a:lnTo>
                    <a:lnTo>
                      <a:pt x="89" y="50"/>
                    </a:lnTo>
                    <a:lnTo>
                      <a:pt x="87" y="57"/>
                    </a:lnTo>
                    <a:lnTo>
                      <a:pt x="98" y="67"/>
                    </a:lnTo>
                    <a:lnTo>
                      <a:pt x="103" y="71"/>
                    </a:lnTo>
                    <a:lnTo>
                      <a:pt x="107" y="82"/>
                    </a:lnTo>
                    <a:lnTo>
                      <a:pt x="110" y="85"/>
                    </a:lnTo>
                    <a:lnTo>
                      <a:pt x="110" y="91"/>
                    </a:lnTo>
                    <a:lnTo>
                      <a:pt x="103" y="95"/>
                    </a:lnTo>
                    <a:lnTo>
                      <a:pt x="98" y="109"/>
                    </a:lnTo>
                    <a:lnTo>
                      <a:pt x="96" y="111"/>
                    </a:lnTo>
                    <a:lnTo>
                      <a:pt x="96" y="123"/>
                    </a:lnTo>
                    <a:lnTo>
                      <a:pt x="98" y="125"/>
                    </a:lnTo>
                    <a:lnTo>
                      <a:pt x="98" y="134"/>
                    </a:lnTo>
                    <a:lnTo>
                      <a:pt x="103" y="138"/>
                    </a:lnTo>
                    <a:lnTo>
                      <a:pt x="103" y="147"/>
                    </a:lnTo>
                    <a:lnTo>
                      <a:pt x="115" y="158"/>
                    </a:lnTo>
                    <a:lnTo>
                      <a:pt x="117" y="158"/>
                    </a:lnTo>
                    <a:lnTo>
                      <a:pt x="115" y="167"/>
                    </a:lnTo>
                    <a:lnTo>
                      <a:pt x="117" y="170"/>
                    </a:lnTo>
                    <a:lnTo>
                      <a:pt x="98" y="167"/>
                    </a:lnTo>
                    <a:lnTo>
                      <a:pt x="74" y="170"/>
                    </a:lnTo>
                    <a:lnTo>
                      <a:pt x="70" y="170"/>
                    </a:lnTo>
                    <a:lnTo>
                      <a:pt x="59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27" y="170"/>
                    </a:lnTo>
                    <a:lnTo>
                      <a:pt x="21" y="167"/>
                    </a:lnTo>
                    <a:lnTo>
                      <a:pt x="21" y="154"/>
                    </a:lnTo>
                    <a:lnTo>
                      <a:pt x="21" y="147"/>
                    </a:lnTo>
                    <a:lnTo>
                      <a:pt x="14" y="143"/>
                    </a:lnTo>
                    <a:lnTo>
                      <a:pt x="12" y="143"/>
                    </a:lnTo>
                    <a:lnTo>
                      <a:pt x="9" y="138"/>
                    </a:lnTo>
                    <a:lnTo>
                      <a:pt x="3" y="134"/>
                    </a:lnTo>
                    <a:lnTo>
                      <a:pt x="0" y="134"/>
                    </a:lnTo>
                    <a:lnTo>
                      <a:pt x="5" y="123"/>
                    </a:lnTo>
                    <a:lnTo>
                      <a:pt x="9" y="111"/>
                    </a:lnTo>
                    <a:lnTo>
                      <a:pt x="18" y="102"/>
                    </a:lnTo>
                    <a:lnTo>
                      <a:pt x="27" y="96"/>
                    </a:lnTo>
                    <a:lnTo>
                      <a:pt x="32" y="96"/>
                    </a:lnTo>
                    <a:lnTo>
                      <a:pt x="35" y="95"/>
                    </a:lnTo>
                    <a:lnTo>
                      <a:pt x="41" y="100"/>
                    </a:lnTo>
                    <a:lnTo>
                      <a:pt x="41" y="102"/>
                    </a:lnTo>
                    <a:lnTo>
                      <a:pt x="46" y="102"/>
                    </a:lnTo>
                    <a:lnTo>
                      <a:pt x="51" y="96"/>
                    </a:lnTo>
                    <a:lnTo>
                      <a:pt x="55" y="96"/>
                    </a:lnTo>
                    <a:lnTo>
                      <a:pt x="51" y="91"/>
                    </a:lnTo>
                    <a:lnTo>
                      <a:pt x="60" y="73"/>
                    </a:lnTo>
                    <a:lnTo>
                      <a:pt x="66" y="67"/>
                    </a:lnTo>
                    <a:lnTo>
                      <a:pt x="66" y="58"/>
                    </a:lnTo>
                    <a:lnTo>
                      <a:pt x="74" y="57"/>
                    </a:lnTo>
                    <a:lnTo>
                      <a:pt x="73" y="50"/>
                    </a:lnTo>
                    <a:lnTo>
                      <a:pt x="78" y="44"/>
                    </a:lnTo>
                    <a:lnTo>
                      <a:pt x="78" y="39"/>
                    </a:lnTo>
                    <a:lnTo>
                      <a:pt x="84" y="30"/>
                    </a:lnTo>
                    <a:lnTo>
                      <a:pt x="89" y="33"/>
                    </a:lnTo>
                    <a:lnTo>
                      <a:pt x="96" y="24"/>
                    </a:lnTo>
                    <a:lnTo>
                      <a:pt x="93" y="15"/>
                    </a:lnTo>
                    <a:lnTo>
                      <a:pt x="87" y="11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40070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 dirty="0"/>
              </a:p>
            </p:txBody>
          </p:sp>
        </p:grpSp>
        <p:sp>
          <p:nvSpPr>
            <p:cNvPr id="11414" name="Freeform 2104"/>
            <p:cNvSpPr>
              <a:spLocks/>
            </p:cNvSpPr>
            <p:nvPr/>
          </p:nvSpPr>
          <p:spPr bwMode="auto">
            <a:xfrm>
              <a:off x="3248" y="2718"/>
              <a:ext cx="141" cy="170"/>
            </a:xfrm>
            <a:custGeom>
              <a:avLst/>
              <a:gdLst>
                <a:gd name="T0" fmla="*/ 130 w 123"/>
                <a:gd name="T1" fmla="*/ 137 h 155"/>
                <a:gd name="T2" fmla="*/ 171 w 123"/>
                <a:gd name="T3" fmla="*/ 87 h 155"/>
                <a:gd name="T4" fmla="*/ 446 w 123"/>
                <a:gd name="T5" fmla="*/ 5 h 155"/>
                <a:gd name="T6" fmla="*/ 742 w 123"/>
                <a:gd name="T7" fmla="*/ 0 h 155"/>
                <a:gd name="T8" fmla="*/ 836 w 123"/>
                <a:gd name="T9" fmla="*/ 5 h 155"/>
                <a:gd name="T10" fmla="*/ 883 w 123"/>
                <a:gd name="T11" fmla="*/ 5 h 155"/>
                <a:gd name="T12" fmla="*/ 1160 w 123"/>
                <a:gd name="T13" fmla="*/ 87 h 155"/>
                <a:gd name="T14" fmla="*/ 1687 w 123"/>
                <a:gd name="T15" fmla="*/ 137 h 155"/>
                <a:gd name="T16" fmla="*/ 2112 w 123"/>
                <a:gd name="T17" fmla="*/ 231 h 155"/>
                <a:gd name="T18" fmla="*/ 2633 w 123"/>
                <a:gd name="T19" fmla="*/ 253 h 155"/>
                <a:gd name="T20" fmla="*/ 2856 w 123"/>
                <a:gd name="T21" fmla="*/ 137 h 155"/>
                <a:gd name="T22" fmla="*/ 2972 w 123"/>
                <a:gd name="T23" fmla="*/ 137 h 155"/>
                <a:gd name="T24" fmla="*/ 3274 w 123"/>
                <a:gd name="T25" fmla="*/ 137 h 155"/>
                <a:gd name="T26" fmla="*/ 3460 w 123"/>
                <a:gd name="T27" fmla="*/ 181 h 155"/>
                <a:gd name="T28" fmla="*/ 3753 w 123"/>
                <a:gd name="T29" fmla="*/ 181 h 155"/>
                <a:gd name="T30" fmla="*/ 3338 w 123"/>
                <a:gd name="T31" fmla="*/ 341 h 155"/>
                <a:gd name="T32" fmla="*/ 3338 w 123"/>
                <a:gd name="T33" fmla="*/ 915 h 155"/>
                <a:gd name="T34" fmla="*/ 3594 w 123"/>
                <a:gd name="T35" fmla="*/ 1027 h 155"/>
                <a:gd name="T36" fmla="*/ 3503 w 123"/>
                <a:gd name="T37" fmla="*/ 1078 h 155"/>
                <a:gd name="T38" fmla="*/ 3274 w 123"/>
                <a:gd name="T39" fmla="*/ 1146 h 155"/>
                <a:gd name="T40" fmla="*/ 3274 w 123"/>
                <a:gd name="T41" fmla="*/ 1180 h 155"/>
                <a:gd name="T42" fmla="*/ 3116 w 123"/>
                <a:gd name="T43" fmla="*/ 1202 h 155"/>
                <a:gd name="T44" fmla="*/ 2912 w 123"/>
                <a:gd name="T45" fmla="*/ 1240 h 155"/>
                <a:gd name="T46" fmla="*/ 2856 w 123"/>
                <a:gd name="T47" fmla="*/ 1325 h 155"/>
                <a:gd name="T48" fmla="*/ 2633 w 123"/>
                <a:gd name="T49" fmla="*/ 1457 h 155"/>
                <a:gd name="T50" fmla="*/ 2421 w 123"/>
                <a:gd name="T51" fmla="*/ 1559 h 155"/>
                <a:gd name="T52" fmla="*/ 1842 w 123"/>
                <a:gd name="T53" fmla="*/ 1379 h 155"/>
                <a:gd name="T54" fmla="*/ 1842 w 123"/>
                <a:gd name="T55" fmla="*/ 1294 h 155"/>
                <a:gd name="T56" fmla="*/ 171 w 123"/>
                <a:gd name="T57" fmla="*/ 942 h 155"/>
                <a:gd name="T58" fmla="*/ 0 w 123"/>
                <a:gd name="T59" fmla="*/ 942 h 155"/>
                <a:gd name="T60" fmla="*/ 0 w 123"/>
                <a:gd name="T61" fmla="*/ 763 h 155"/>
                <a:gd name="T62" fmla="*/ 339 w 123"/>
                <a:gd name="T63" fmla="*/ 579 h 155"/>
                <a:gd name="T64" fmla="*/ 564 w 123"/>
                <a:gd name="T65" fmla="*/ 490 h 155"/>
                <a:gd name="T66" fmla="*/ 339 w 123"/>
                <a:gd name="T67" fmla="*/ 341 h 155"/>
                <a:gd name="T68" fmla="*/ 258 w 123"/>
                <a:gd name="T69" fmla="*/ 253 h 155"/>
                <a:gd name="T70" fmla="*/ 258 w 123"/>
                <a:gd name="T71" fmla="*/ 199 h 155"/>
                <a:gd name="T72" fmla="*/ 130 w 123"/>
                <a:gd name="T73" fmla="*/ 181 h 155"/>
                <a:gd name="T74" fmla="*/ 130 w 123"/>
                <a:gd name="T75" fmla="*/ 137 h 1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3"/>
                <a:gd name="T115" fmla="*/ 0 h 155"/>
                <a:gd name="T116" fmla="*/ 123 w 123"/>
                <a:gd name="T117" fmla="*/ 155 h 1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3" h="155">
                  <a:moveTo>
                    <a:pt x="4" y="14"/>
                  </a:moveTo>
                  <a:lnTo>
                    <a:pt x="6" y="9"/>
                  </a:lnTo>
                  <a:lnTo>
                    <a:pt x="15" y="5"/>
                  </a:lnTo>
                  <a:lnTo>
                    <a:pt x="24" y="0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8" y="9"/>
                  </a:lnTo>
                  <a:lnTo>
                    <a:pt x="56" y="14"/>
                  </a:lnTo>
                  <a:lnTo>
                    <a:pt x="70" y="23"/>
                  </a:lnTo>
                  <a:lnTo>
                    <a:pt x="86" y="25"/>
                  </a:lnTo>
                  <a:lnTo>
                    <a:pt x="93" y="14"/>
                  </a:lnTo>
                  <a:lnTo>
                    <a:pt x="98" y="14"/>
                  </a:lnTo>
                  <a:lnTo>
                    <a:pt x="107" y="14"/>
                  </a:lnTo>
                  <a:lnTo>
                    <a:pt x="113" y="18"/>
                  </a:lnTo>
                  <a:lnTo>
                    <a:pt x="123" y="18"/>
                  </a:lnTo>
                  <a:lnTo>
                    <a:pt x="109" y="34"/>
                  </a:lnTo>
                  <a:lnTo>
                    <a:pt x="109" y="90"/>
                  </a:lnTo>
                  <a:lnTo>
                    <a:pt x="118" y="101"/>
                  </a:lnTo>
                  <a:lnTo>
                    <a:pt x="116" y="108"/>
                  </a:lnTo>
                  <a:lnTo>
                    <a:pt x="107" y="114"/>
                  </a:lnTo>
                  <a:lnTo>
                    <a:pt x="107" y="117"/>
                  </a:lnTo>
                  <a:lnTo>
                    <a:pt x="102" y="119"/>
                  </a:lnTo>
                  <a:lnTo>
                    <a:pt x="95" y="123"/>
                  </a:lnTo>
                  <a:lnTo>
                    <a:pt x="93" y="132"/>
                  </a:lnTo>
                  <a:lnTo>
                    <a:pt x="86" y="146"/>
                  </a:lnTo>
                  <a:lnTo>
                    <a:pt x="80" y="155"/>
                  </a:lnTo>
                  <a:lnTo>
                    <a:pt x="61" y="137"/>
                  </a:lnTo>
                  <a:lnTo>
                    <a:pt x="61" y="128"/>
                  </a:lnTo>
                  <a:lnTo>
                    <a:pt x="6" y="94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11" y="57"/>
                  </a:lnTo>
                  <a:lnTo>
                    <a:pt x="18" y="48"/>
                  </a:lnTo>
                  <a:lnTo>
                    <a:pt x="11" y="34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4" y="18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15" name="Freeform 2108"/>
            <p:cNvSpPr>
              <a:spLocks/>
            </p:cNvSpPr>
            <p:nvPr/>
          </p:nvSpPr>
          <p:spPr bwMode="auto">
            <a:xfrm>
              <a:off x="2846" y="2740"/>
              <a:ext cx="131" cy="151"/>
            </a:xfrm>
            <a:custGeom>
              <a:avLst/>
              <a:gdLst>
                <a:gd name="T0" fmla="*/ 2718 w 114"/>
                <a:gd name="T1" fmla="*/ 132 h 137"/>
                <a:gd name="T2" fmla="*/ 3181 w 114"/>
                <a:gd name="T3" fmla="*/ 0 h 137"/>
                <a:gd name="T4" fmla="*/ 3707 w 114"/>
                <a:gd name="T5" fmla="*/ 0 h 137"/>
                <a:gd name="T6" fmla="*/ 3603 w 114"/>
                <a:gd name="T7" fmla="*/ 160 h 137"/>
                <a:gd name="T8" fmla="*/ 3453 w 114"/>
                <a:gd name="T9" fmla="*/ 408 h 137"/>
                <a:gd name="T10" fmla="*/ 3336 w 114"/>
                <a:gd name="T11" fmla="*/ 597 h 137"/>
                <a:gd name="T12" fmla="*/ 3336 w 114"/>
                <a:gd name="T13" fmla="*/ 749 h 137"/>
                <a:gd name="T14" fmla="*/ 2852 w 114"/>
                <a:gd name="T15" fmla="*/ 837 h 137"/>
                <a:gd name="T16" fmla="*/ 2718 w 114"/>
                <a:gd name="T17" fmla="*/ 980 h 137"/>
                <a:gd name="T18" fmla="*/ 2451 w 114"/>
                <a:gd name="T19" fmla="*/ 1121 h 137"/>
                <a:gd name="T20" fmla="*/ 2409 w 114"/>
                <a:gd name="T21" fmla="*/ 1342 h 137"/>
                <a:gd name="T22" fmla="*/ 1990 w 114"/>
                <a:gd name="T23" fmla="*/ 1432 h 137"/>
                <a:gd name="T24" fmla="*/ 1756 w 114"/>
                <a:gd name="T25" fmla="*/ 1531 h 137"/>
                <a:gd name="T26" fmla="*/ 1528 w 114"/>
                <a:gd name="T27" fmla="*/ 1432 h 137"/>
                <a:gd name="T28" fmla="*/ 1282 w 114"/>
                <a:gd name="T29" fmla="*/ 1501 h 137"/>
                <a:gd name="T30" fmla="*/ 1046 w 114"/>
                <a:gd name="T31" fmla="*/ 1449 h 137"/>
                <a:gd name="T32" fmla="*/ 792 w 114"/>
                <a:gd name="T33" fmla="*/ 1432 h 137"/>
                <a:gd name="T34" fmla="*/ 629 w 114"/>
                <a:gd name="T35" fmla="*/ 1501 h 137"/>
                <a:gd name="T36" fmla="*/ 319 w 114"/>
                <a:gd name="T37" fmla="*/ 1501 h 137"/>
                <a:gd name="T38" fmla="*/ 160 w 114"/>
                <a:gd name="T39" fmla="*/ 1299 h 137"/>
                <a:gd name="T40" fmla="*/ 319 w 114"/>
                <a:gd name="T41" fmla="*/ 1299 h 137"/>
                <a:gd name="T42" fmla="*/ 454 w 114"/>
                <a:gd name="T43" fmla="*/ 1179 h 137"/>
                <a:gd name="T44" fmla="*/ 319 w 114"/>
                <a:gd name="T45" fmla="*/ 1017 h 137"/>
                <a:gd name="T46" fmla="*/ 629 w 114"/>
                <a:gd name="T47" fmla="*/ 1080 h 137"/>
                <a:gd name="T48" fmla="*/ 1097 w 114"/>
                <a:gd name="T49" fmla="*/ 1080 h 137"/>
                <a:gd name="T50" fmla="*/ 1494 w 114"/>
                <a:gd name="T51" fmla="*/ 1109 h 137"/>
                <a:gd name="T52" fmla="*/ 1528 w 114"/>
                <a:gd name="T53" fmla="*/ 1017 h 137"/>
                <a:gd name="T54" fmla="*/ 1756 w 114"/>
                <a:gd name="T55" fmla="*/ 910 h 137"/>
                <a:gd name="T56" fmla="*/ 1494 w 114"/>
                <a:gd name="T57" fmla="*/ 680 h 137"/>
                <a:gd name="T58" fmla="*/ 1528 w 114"/>
                <a:gd name="T59" fmla="*/ 542 h 137"/>
                <a:gd name="T60" fmla="*/ 1528 w 114"/>
                <a:gd name="T61" fmla="*/ 423 h 137"/>
                <a:gd name="T62" fmla="*/ 1282 w 114"/>
                <a:gd name="T63" fmla="*/ 408 h 137"/>
                <a:gd name="T64" fmla="*/ 1097 w 114"/>
                <a:gd name="T65" fmla="*/ 305 h 137"/>
                <a:gd name="T66" fmla="*/ 1097 w 114"/>
                <a:gd name="T67" fmla="*/ 236 h 137"/>
                <a:gd name="T68" fmla="*/ 2451 w 114"/>
                <a:gd name="T69" fmla="*/ 236 h 1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37"/>
                <a:gd name="T107" fmla="*/ 114 w 114"/>
                <a:gd name="T108" fmla="*/ 137 h 1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37">
                  <a:moveTo>
                    <a:pt x="76" y="21"/>
                  </a:moveTo>
                  <a:lnTo>
                    <a:pt x="84" y="12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14" y="9"/>
                  </a:lnTo>
                  <a:lnTo>
                    <a:pt x="112" y="14"/>
                  </a:lnTo>
                  <a:lnTo>
                    <a:pt x="107" y="27"/>
                  </a:lnTo>
                  <a:lnTo>
                    <a:pt x="107" y="36"/>
                  </a:lnTo>
                  <a:lnTo>
                    <a:pt x="103" y="43"/>
                  </a:lnTo>
                  <a:lnTo>
                    <a:pt x="103" y="52"/>
                  </a:lnTo>
                  <a:lnTo>
                    <a:pt x="103" y="59"/>
                  </a:lnTo>
                  <a:lnTo>
                    <a:pt x="103" y="65"/>
                  </a:lnTo>
                  <a:lnTo>
                    <a:pt x="94" y="74"/>
                  </a:lnTo>
                  <a:lnTo>
                    <a:pt x="89" y="74"/>
                  </a:lnTo>
                  <a:lnTo>
                    <a:pt x="85" y="81"/>
                  </a:lnTo>
                  <a:lnTo>
                    <a:pt x="84" y="85"/>
                  </a:lnTo>
                  <a:lnTo>
                    <a:pt x="76" y="90"/>
                  </a:lnTo>
                  <a:lnTo>
                    <a:pt x="76" y="99"/>
                  </a:lnTo>
                  <a:lnTo>
                    <a:pt x="76" y="108"/>
                  </a:lnTo>
                  <a:lnTo>
                    <a:pt x="74" y="117"/>
                  </a:lnTo>
                  <a:lnTo>
                    <a:pt x="69" y="123"/>
                  </a:lnTo>
                  <a:lnTo>
                    <a:pt x="62" y="126"/>
                  </a:lnTo>
                  <a:lnTo>
                    <a:pt x="60" y="128"/>
                  </a:lnTo>
                  <a:lnTo>
                    <a:pt x="55" y="135"/>
                  </a:lnTo>
                  <a:lnTo>
                    <a:pt x="51" y="128"/>
                  </a:lnTo>
                  <a:lnTo>
                    <a:pt x="48" y="126"/>
                  </a:lnTo>
                  <a:lnTo>
                    <a:pt x="43" y="126"/>
                  </a:lnTo>
                  <a:lnTo>
                    <a:pt x="39" y="132"/>
                  </a:lnTo>
                  <a:lnTo>
                    <a:pt x="33" y="132"/>
                  </a:lnTo>
                  <a:lnTo>
                    <a:pt x="32" y="128"/>
                  </a:lnTo>
                  <a:lnTo>
                    <a:pt x="29" y="128"/>
                  </a:lnTo>
                  <a:lnTo>
                    <a:pt x="24" y="126"/>
                  </a:lnTo>
                  <a:lnTo>
                    <a:pt x="19" y="128"/>
                  </a:lnTo>
                  <a:lnTo>
                    <a:pt x="19" y="132"/>
                  </a:lnTo>
                  <a:lnTo>
                    <a:pt x="14" y="137"/>
                  </a:lnTo>
                  <a:lnTo>
                    <a:pt x="10" y="132"/>
                  </a:lnTo>
                  <a:lnTo>
                    <a:pt x="0" y="117"/>
                  </a:lnTo>
                  <a:lnTo>
                    <a:pt x="5" y="114"/>
                  </a:lnTo>
                  <a:lnTo>
                    <a:pt x="9" y="112"/>
                  </a:lnTo>
                  <a:lnTo>
                    <a:pt x="10" y="114"/>
                  </a:lnTo>
                  <a:lnTo>
                    <a:pt x="14" y="114"/>
                  </a:lnTo>
                  <a:lnTo>
                    <a:pt x="14" y="103"/>
                  </a:lnTo>
                  <a:lnTo>
                    <a:pt x="9" y="99"/>
                  </a:lnTo>
                  <a:lnTo>
                    <a:pt x="10" y="90"/>
                  </a:lnTo>
                  <a:lnTo>
                    <a:pt x="14" y="94"/>
                  </a:lnTo>
                  <a:lnTo>
                    <a:pt x="19" y="94"/>
                  </a:lnTo>
                  <a:lnTo>
                    <a:pt x="23" y="85"/>
                  </a:lnTo>
                  <a:lnTo>
                    <a:pt x="33" y="94"/>
                  </a:lnTo>
                  <a:lnTo>
                    <a:pt x="43" y="90"/>
                  </a:lnTo>
                  <a:lnTo>
                    <a:pt x="46" y="97"/>
                  </a:lnTo>
                  <a:lnTo>
                    <a:pt x="48" y="97"/>
                  </a:lnTo>
                  <a:lnTo>
                    <a:pt x="48" y="90"/>
                  </a:lnTo>
                  <a:lnTo>
                    <a:pt x="51" y="85"/>
                  </a:lnTo>
                  <a:lnTo>
                    <a:pt x="55" y="79"/>
                  </a:lnTo>
                  <a:lnTo>
                    <a:pt x="55" y="65"/>
                  </a:lnTo>
                  <a:lnTo>
                    <a:pt x="46" y="59"/>
                  </a:lnTo>
                  <a:lnTo>
                    <a:pt x="46" y="50"/>
                  </a:lnTo>
                  <a:lnTo>
                    <a:pt x="48" y="47"/>
                  </a:lnTo>
                  <a:lnTo>
                    <a:pt x="51" y="43"/>
                  </a:lnTo>
                  <a:lnTo>
                    <a:pt x="48" y="37"/>
                  </a:lnTo>
                  <a:lnTo>
                    <a:pt x="46" y="36"/>
                  </a:lnTo>
                  <a:lnTo>
                    <a:pt x="39" y="36"/>
                  </a:lnTo>
                  <a:lnTo>
                    <a:pt x="33" y="37"/>
                  </a:lnTo>
                  <a:lnTo>
                    <a:pt x="33" y="27"/>
                  </a:lnTo>
                  <a:lnTo>
                    <a:pt x="37" y="21"/>
                  </a:lnTo>
                  <a:lnTo>
                    <a:pt x="33" y="21"/>
                  </a:lnTo>
                  <a:lnTo>
                    <a:pt x="57" y="18"/>
                  </a:lnTo>
                  <a:lnTo>
                    <a:pt x="76" y="21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16" name="Freeform 2109"/>
            <p:cNvSpPr>
              <a:spLocks/>
            </p:cNvSpPr>
            <p:nvPr/>
          </p:nvSpPr>
          <p:spPr bwMode="auto">
            <a:xfrm>
              <a:off x="2460" y="2662"/>
              <a:ext cx="57" cy="64"/>
            </a:xfrm>
            <a:custGeom>
              <a:avLst/>
              <a:gdLst>
                <a:gd name="T0" fmla="*/ 14 w 57"/>
                <a:gd name="T1" fmla="*/ 0 h 65"/>
                <a:gd name="T2" fmla="*/ 22 w 57"/>
                <a:gd name="T3" fmla="*/ 0 h 65"/>
                <a:gd name="T4" fmla="*/ 25 w 57"/>
                <a:gd name="T5" fmla="*/ 9 h 65"/>
                <a:gd name="T6" fmla="*/ 25 w 57"/>
                <a:gd name="T7" fmla="*/ 17 h 65"/>
                <a:gd name="T8" fmla="*/ 31 w 57"/>
                <a:gd name="T9" fmla="*/ 17 h 65"/>
                <a:gd name="T10" fmla="*/ 38 w 57"/>
                <a:gd name="T11" fmla="*/ 17 h 65"/>
                <a:gd name="T12" fmla="*/ 38 w 57"/>
                <a:gd name="T13" fmla="*/ 12 h 65"/>
                <a:gd name="T14" fmla="*/ 43 w 57"/>
                <a:gd name="T15" fmla="*/ 14 h 65"/>
                <a:gd name="T16" fmla="*/ 43 w 57"/>
                <a:gd name="T17" fmla="*/ 21 h 65"/>
                <a:gd name="T18" fmla="*/ 43 w 57"/>
                <a:gd name="T19" fmla="*/ 27 h 65"/>
                <a:gd name="T20" fmla="*/ 43 w 57"/>
                <a:gd name="T21" fmla="*/ 28 h 65"/>
                <a:gd name="T22" fmla="*/ 45 w 57"/>
                <a:gd name="T23" fmla="*/ 32 h 65"/>
                <a:gd name="T24" fmla="*/ 52 w 57"/>
                <a:gd name="T25" fmla="*/ 32 h 65"/>
                <a:gd name="T26" fmla="*/ 54 w 57"/>
                <a:gd name="T27" fmla="*/ 32 h 65"/>
                <a:gd name="T28" fmla="*/ 57 w 57"/>
                <a:gd name="T29" fmla="*/ 32 h 65"/>
                <a:gd name="T30" fmla="*/ 54 w 57"/>
                <a:gd name="T31" fmla="*/ 32 h 65"/>
                <a:gd name="T32" fmla="*/ 57 w 57"/>
                <a:gd name="T33" fmla="*/ 40 h 65"/>
                <a:gd name="T34" fmla="*/ 43 w 57"/>
                <a:gd name="T35" fmla="*/ 36 h 65"/>
                <a:gd name="T36" fmla="*/ 16 w 57"/>
                <a:gd name="T37" fmla="*/ 32 h 65"/>
                <a:gd name="T38" fmla="*/ 0 w 57"/>
                <a:gd name="T39" fmla="*/ 27 h 65"/>
                <a:gd name="T40" fmla="*/ 6 w 57"/>
                <a:gd name="T41" fmla="*/ 17 h 65"/>
                <a:gd name="T42" fmla="*/ 11 w 57"/>
                <a:gd name="T43" fmla="*/ 12 h 65"/>
                <a:gd name="T44" fmla="*/ 11 w 57"/>
                <a:gd name="T45" fmla="*/ 5 h 65"/>
                <a:gd name="T46" fmla="*/ 14 w 57"/>
                <a:gd name="T47" fmla="*/ 5 h 65"/>
                <a:gd name="T48" fmla="*/ 14 w 57"/>
                <a:gd name="T49" fmla="*/ 0 h 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65"/>
                <a:gd name="T77" fmla="*/ 57 w 57"/>
                <a:gd name="T78" fmla="*/ 65 h 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65">
                  <a:moveTo>
                    <a:pt x="14" y="0"/>
                  </a:moveTo>
                  <a:lnTo>
                    <a:pt x="22" y="0"/>
                  </a:lnTo>
                  <a:lnTo>
                    <a:pt x="25" y="9"/>
                  </a:lnTo>
                  <a:lnTo>
                    <a:pt x="25" y="17"/>
                  </a:lnTo>
                  <a:lnTo>
                    <a:pt x="31" y="17"/>
                  </a:lnTo>
                  <a:lnTo>
                    <a:pt x="38" y="17"/>
                  </a:lnTo>
                  <a:lnTo>
                    <a:pt x="38" y="12"/>
                  </a:lnTo>
                  <a:lnTo>
                    <a:pt x="43" y="14"/>
                  </a:lnTo>
                  <a:lnTo>
                    <a:pt x="43" y="21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45" y="36"/>
                  </a:lnTo>
                  <a:lnTo>
                    <a:pt x="52" y="36"/>
                  </a:lnTo>
                  <a:lnTo>
                    <a:pt x="54" y="37"/>
                  </a:lnTo>
                  <a:lnTo>
                    <a:pt x="57" y="41"/>
                  </a:lnTo>
                  <a:lnTo>
                    <a:pt x="54" y="52"/>
                  </a:lnTo>
                  <a:lnTo>
                    <a:pt x="57" y="65"/>
                  </a:lnTo>
                  <a:lnTo>
                    <a:pt x="43" y="61"/>
                  </a:lnTo>
                  <a:lnTo>
                    <a:pt x="16" y="41"/>
                  </a:lnTo>
                  <a:lnTo>
                    <a:pt x="0" y="27"/>
                  </a:lnTo>
                  <a:lnTo>
                    <a:pt x="6" y="17"/>
                  </a:lnTo>
                  <a:lnTo>
                    <a:pt x="11" y="12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17" name="Freeform 2110"/>
            <p:cNvSpPr>
              <a:spLocks/>
            </p:cNvSpPr>
            <p:nvPr/>
          </p:nvSpPr>
          <p:spPr bwMode="auto">
            <a:xfrm>
              <a:off x="2817" y="2220"/>
              <a:ext cx="270" cy="245"/>
            </a:xfrm>
            <a:custGeom>
              <a:avLst/>
              <a:gdLst>
                <a:gd name="T0" fmla="*/ 0 w 237"/>
                <a:gd name="T1" fmla="*/ 441 h 224"/>
                <a:gd name="T2" fmla="*/ 120 w 237"/>
                <a:gd name="T3" fmla="*/ 441 h 224"/>
                <a:gd name="T4" fmla="*/ 342 w 237"/>
                <a:gd name="T5" fmla="*/ 365 h 224"/>
                <a:gd name="T6" fmla="*/ 231 w 237"/>
                <a:gd name="T7" fmla="*/ 235 h 224"/>
                <a:gd name="T8" fmla="*/ 538 w 237"/>
                <a:gd name="T9" fmla="*/ 128 h 224"/>
                <a:gd name="T10" fmla="*/ 851 w 237"/>
                <a:gd name="T11" fmla="*/ 98 h 224"/>
                <a:gd name="T12" fmla="*/ 758 w 237"/>
                <a:gd name="T13" fmla="*/ 63 h 224"/>
                <a:gd name="T14" fmla="*/ 758 w 237"/>
                <a:gd name="T15" fmla="*/ 0 h 224"/>
                <a:gd name="T16" fmla="*/ 1162 w 237"/>
                <a:gd name="T17" fmla="*/ 2 h 224"/>
                <a:gd name="T18" fmla="*/ 1557 w 237"/>
                <a:gd name="T19" fmla="*/ 63 h 224"/>
                <a:gd name="T20" fmla="*/ 1818 w 237"/>
                <a:gd name="T21" fmla="*/ 82 h 224"/>
                <a:gd name="T22" fmla="*/ 2178 w 237"/>
                <a:gd name="T23" fmla="*/ 98 h 224"/>
                <a:gd name="T24" fmla="*/ 2312 w 237"/>
                <a:gd name="T25" fmla="*/ 235 h 224"/>
                <a:gd name="T26" fmla="*/ 2906 w 237"/>
                <a:gd name="T27" fmla="*/ 307 h 224"/>
                <a:gd name="T28" fmla="*/ 3766 w 237"/>
                <a:gd name="T29" fmla="*/ 451 h 224"/>
                <a:gd name="T30" fmla="*/ 4001 w 237"/>
                <a:gd name="T31" fmla="*/ 377 h 224"/>
                <a:gd name="T32" fmla="*/ 4080 w 237"/>
                <a:gd name="T33" fmla="*/ 307 h 224"/>
                <a:gd name="T34" fmla="*/ 4001 w 237"/>
                <a:gd name="T35" fmla="*/ 167 h 224"/>
                <a:gd name="T36" fmla="*/ 4130 w 237"/>
                <a:gd name="T37" fmla="*/ 82 h 224"/>
                <a:gd name="T38" fmla="*/ 4456 w 237"/>
                <a:gd name="T39" fmla="*/ 63 h 224"/>
                <a:gd name="T40" fmla="*/ 4502 w 237"/>
                <a:gd name="T41" fmla="*/ 63 h 224"/>
                <a:gd name="T42" fmla="*/ 4601 w 237"/>
                <a:gd name="T43" fmla="*/ 2 h 224"/>
                <a:gd name="T44" fmla="*/ 4874 w 237"/>
                <a:gd name="T45" fmla="*/ 2 h 224"/>
                <a:gd name="T46" fmla="*/ 5129 w 237"/>
                <a:gd name="T47" fmla="*/ 63 h 224"/>
                <a:gd name="T48" fmla="*/ 5201 w 237"/>
                <a:gd name="T49" fmla="*/ 98 h 224"/>
                <a:gd name="T50" fmla="*/ 5567 w 237"/>
                <a:gd name="T51" fmla="*/ 167 h 224"/>
                <a:gd name="T52" fmla="*/ 6032 w 237"/>
                <a:gd name="T53" fmla="*/ 235 h 224"/>
                <a:gd name="T54" fmla="*/ 5925 w 237"/>
                <a:gd name="T55" fmla="*/ 279 h 224"/>
                <a:gd name="T56" fmla="*/ 6032 w 237"/>
                <a:gd name="T57" fmla="*/ 377 h 224"/>
                <a:gd name="T58" fmla="*/ 5925 w 237"/>
                <a:gd name="T59" fmla="*/ 451 h 224"/>
                <a:gd name="T60" fmla="*/ 6032 w 237"/>
                <a:gd name="T61" fmla="*/ 590 h 224"/>
                <a:gd name="T62" fmla="*/ 6178 w 237"/>
                <a:gd name="T63" fmla="*/ 1731 h 224"/>
                <a:gd name="T64" fmla="*/ 6178 w 237"/>
                <a:gd name="T65" fmla="*/ 2046 h 224"/>
                <a:gd name="T66" fmla="*/ 5790 w 237"/>
                <a:gd name="T67" fmla="*/ 2046 h 224"/>
                <a:gd name="T68" fmla="*/ 5790 w 237"/>
                <a:gd name="T69" fmla="*/ 2097 h 224"/>
                <a:gd name="T70" fmla="*/ 2645 w 237"/>
                <a:gd name="T71" fmla="*/ 1532 h 224"/>
                <a:gd name="T72" fmla="*/ 2178 w 237"/>
                <a:gd name="T73" fmla="*/ 1600 h 224"/>
                <a:gd name="T74" fmla="*/ 1889 w 237"/>
                <a:gd name="T75" fmla="*/ 1646 h 224"/>
                <a:gd name="T76" fmla="*/ 1557 w 237"/>
                <a:gd name="T77" fmla="*/ 1564 h 224"/>
                <a:gd name="T78" fmla="*/ 1104 w 237"/>
                <a:gd name="T79" fmla="*/ 1505 h 224"/>
                <a:gd name="T80" fmla="*/ 851 w 237"/>
                <a:gd name="T81" fmla="*/ 1395 h 224"/>
                <a:gd name="T82" fmla="*/ 538 w 237"/>
                <a:gd name="T83" fmla="*/ 1340 h 224"/>
                <a:gd name="T84" fmla="*/ 363 w 237"/>
                <a:gd name="T85" fmla="*/ 1376 h 224"/>
                <a:gd name="T86" fmla="*/ 231 w 237"/>
                <a:gd name="T87" fmla="*/ 1284 h 224"/>
                <a:gd name="T88" fmla="*/ 231 w 237"/>
                <a:gd name="T89" fmla="*/ 1238 h 224"/>
                <a:gd name="T90" fmla="*/ 0 w 237"/>
                <a:gd name="T91" fmla="*/ 1106 h 224"/>
                <a:gd name="T92" fmla="*/ 178 w 237"/>
                <a:gd name="T93" fmla="*/ 1024 h 224"/>
                <a:gd name="T94" fmla="*/ 120 w 237"/>
                <a:gd name="T95" fmla="*/ 902 h 224"/>
                <a:gd name="T96" fmla="*/ 178 w 237"/>
                <a:gd name="T97" fmla="*/ 820 h 224"/>
                <a:gd name="T98" fmla="*/ 120 w 237"/>
                <a:gd name="T99" fmla="*/ 630 h 224"/>
                <a:gd name="T100" fmla="*/ 0 w 237"/>
                <a:gd name="T101" fmla="*/ 441 h 2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7"/>
                <a:gd name="T154" fmla="*/ 0 h 224"/>
                <a:gd name="T155" fmla="*/ 237 w 237"/>
                <a:gd name="T156" fmla="*/ 224 h 2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7" h="224">
                  <a:moveTo>
                    <a:pt x="0" y="47"/>
                  </a:moveTo>
                  <a:lnTo>
                    <a:pt x="4" y="47"/>
                  </a:lnTo>
                  <a:lnTo>
                    <a:pt x="13" y="38"/>
                  </a:lnTo>
                  <a:lnTo>
                    <a:pt x="9" y="25"/>
                  </a:lnTo>
                  <a:lnTo>
                    <a:pt x="21" y="14"/>
                  </a:lnTo>
                  <a:lnTo>
                    <a:pt x="32" y="11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45" y="2"/>
                  </a:lnTo>
                  <a:lnTo>
                    <a:pt x="60" y="6"/>
                  </a:lnTo>
                  <a:lnTo>
                    <a:pt x="70" y="9"/>
                  </a:lnTo>
                  <a:lnTo>
                    <a:pt x="84" y="11"/>
                  </a:lnTo>
                  <a:lnTo>
                    <a:pt x="89" y="25"/>
                  </a:lnTo>
                  <a:lnTo>
                    <a:pt x="112" y="33"/>
                  </a:lnTo>
                  <a:lnTo>
                    <a:pt x="145" y="48"/>
                  </a:lnTo>
                  <a:lnTo>
                    <a:pt x="154" y="40"/>
                  </a:lnTo>
                  <a:lnTo>
                    <a:pt x="157" y="33"/>
                  </a:lnTo>
                  <a:lnTo>
                    <a:pt x="154" y="18"/>
                  </a:lnTo>
                  <a:lnTo>
                    <a:pt x="159" y="9"/>
                  </a:lnTo>
                  <a:lnTo>
                    <a:pt x="171" y="6"/>
                  </a:lnTo>
                  <a:lnTo>
                    <a:pt x="173" y="6"/>
                  </a:lnTo>
                  <a:lnTo>
                    <a:pt x="177" y="2"/>
                  </a:lnTo>
                  <a:lnTo>
                    <a:pt x="187" y="2"/>
                  </a:lnTo>
                  <a:lnTo>
                    <a:pt x="197" y="6"/>
                  </a:lnTo>
                  <a:lnTo>
                    <a:pt x="200" y="11"/>
                  </a:lnTo>
                  <a:lnTo>
                    <a:pt x="214" y="18"/>
                  </a:lnTo>
                  <a:lnTo>
                    <a:pt x="232" y="25"/>
                  </a:lnTo>
                  <a:lnTo>
                    <a:pt x="228" y="29"/>
                  </a:lnTo>
                  <a:lnTo>
                    <a:pt x="232" y="40"/>
                  </a:lnTo>
                  <a:lnTo>
                    <a:pt x="228" y="48"/>
                  </a:lnTo>
                  <a:lnTo>
                    <a:pt x="232" y="63"/>
                  </a:lnTo>
                  <a:lnTo>
                    <a:pt x="237" y="184"/>
                  </a:lnTo>
                  <a:lnTo>
                    <a:pt x="237" y="218"/>
                  </a:lnTo>
                  <a:lnTo>
                    <a:pt x="223" y="218"/>
                  </a:lnTo>
                  <a:lnTo>
                    <a:pt x="223" y="224"/>
                  </a:lnTo>
                  <a:lnTo>
                    <a:pt x="102" y="163"/>
                  </a:lnTo>
                  <a:lnTo>
                    <a:pt x="84" y="170"/>
                  </a:lnTo>
                  <a:lnTo>
                    <a:pt x="73" y="175"/>
                  </a:lnTo>
                  <a:lnTo>
                    <a:pt x="60" y="166"/>
                  </a:lnTo>
                  <a:lnTo>
                    <a:pt x="41" y="160"/>
                  </a:lnTo>
                  <a:lnTo>
                    <a:pt x="32" y="148"/>
                  </a:lnTo>
                  <a:lnTo>
                    <a:pt x="21" y="143"/>
                  </a:lnTo>
                  <a:lnTo>
                    <a:pt x="14" y="146"/>
                  </a:lnTo>
                  <a:lnTo>
                    <a:pt x="9" y="137"/>
                  </a:lnTo>
                  <a:lnTo>
                    <a:pt x="9" y="132"/>
                  </a:lnTo>
                  <a:lnTo>
                    <a:pt x="0" y="118"/>
                  </a:lnTo>
                  <a:lnTo>
                    <a:pt x="7" y="110"/>
                  </a:lnTo>
                  <a:lnTo>
                    <a:pt x="4" y="96"/>
                  </a:lnTo>
                  <a:lnTo>
                    <a:pt x="7" y="87"/>
                  </a:lnTo>
                  <a:lnTo>
                    <a:pt x="4" y="6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18" name="Freeform 2111"/>
            <p:cNvSpPr>
              <a:spLocks/>
            </p:cNvSpPr>
            <p:nvPr/>
          </p:nvSpPr>
          <p:spPr bwMode="auto">
            <a:xfrm>
              <a:off x="3398" y="3012"/>
              <a:ext cx="134" cy="246"/>
            </a:xfrm>
            <a:custGeom>
              <a:avLst/>
              <a:gdLst>
                <a:gd name="T0" fmla="*/ 694 w 117"/>
                <a:gd name="T1" fmla="*/ 2257 h 224"/>
                <a:gd name="T2" fmla="*/ 145 w 117"/>
                <a:gd name="T3" fmla="*/ 2125 h 224"/>
                <a:gd name="T4" fmla="*/ 1 w 117"/>
                <a:gd name="T5" fmla="*/ 1867 h 224"/>
                <a:gd name="T6" fmla="*/ 145 w 117"/>
                <a:gd name="T7" fmla="*/ 1591 h 224"/>
                <a:gd name="T8" fmla="*/ 694 w 117"/>
                <a:gd name="T9" fmla="*/ 1352 h 224"/>
                <a:gd name="T10" fmla="*/ 694 w 117"/>
                <a:gd name="T11" fmla="*/ 1255 h 224"/>
                <a:gd name="T12" fmla="*/ 476 w 117"/>
                <a:gd name="T13" fmla="*/ 1143 h 224"/>
                <a:gd name="T14" fmla="*/ 694 w 117"/>
                <a:gd name="T15" fmla="*/ 786 h 224"/>
                <a:gd name="T16" fmla="*/ 938 w 117"/>
                <a:gd name="T17" fmla="*/ 712 h 224"/>
                <a:gd name="T18" fmla="*/ 1248 w 117"/>
                <a:gd name="T19" fmla="*/ 712 h 224"/>
                <a:gd name="T20" fmla="*/ 1429 w 117"/>
                <a:gd name="T21" fmla="*/ 648 h 224"/>
                <a:gd name="T22" fmla="*/ 1519 w 117"/>
                <a:gd name="T23" fmla="*/ 594 h 224"/>
                <a:gd name="T24" fmla="*/ 1849 w 117"/>
                <a:gd name="T25" fmla="*/ 594 h 224"/>
                <a:gd name="T26" fmla="*/ 1921 w 117"/>
                <a:gd name="T27" fmla="*/ 541 h 224"/>
                <a:gd name="T28" fmla="*/ 2118 w 117"/>
                <a:gd name="T29" fmla="*/ 502 h 224"/>
                <a:gd name="T30" fmla="*/ 2359 w 117"/>
                <a:gd name="T31" fmla="*/ 449 h 224"/>
                <a:gd name="T32" fmla="*/ 2283 w 117"/>
                <a:gd name="T33" fmla="*/ 346 h 224"/>
                <a:gd name="T34" fmla="*/ 2359 w 117"/>
                <a:gd name="T35" fmla="*/ 346 h 224"/>
                <a:gd name="T36" fmla="*/ 2480 w 117"/>
                <a:gd name="T37" fmla="*/ 260 h 224"/>
                <a:gd name="T38" fmla="*/ 2634 w 117"/>
                <a:gd name="T39" fmla="*/ 237 h 224"/>
                <a:gd name="T40" fmla="*/ 2816 w 117"/>
                <a:gd name="T41" fmla="*/ 175 h 224"/>
                <a:gd name="T42" fmla="*/ 2901 w 117"/>
                <a:gd name="T43" fmla="*/ 5 h 224"/>
                <a:gd name="T44" fmla="*/ 2995 w 117"/>
                <a:gd name="T45" fmla="*/ 5 h 224"/>
                <a:gd name="T46" fmla="*/ 3090 w 117"/>
                <a:gd name="T47" fmla="*/ 99 h 224"/>
                <a:gd name="T48" fmla="*/ 3412 w 117"/>
                <a:gd name="T49" fmla="*/ 407 h 224"/>
                <a:gd name="T50" fmla="*/ 3323 w 117"/>
                <a:gd name="T51" fmla="*/ 652 h 224"/>
                <a:gd name="T52" fmla="*/ 3090 w 117"/>
                <a:gd name="T53" fmla="*/ 594 h 224"/>
                <a:gd name="T54" fmla="*/ 3182 w 117"/>
                <a:gd name="T55" fmla="*/ 750 h 224"/>
                <a:gd name="T56" fmla="*/ 2995 w 117"/>
                <a:gd name="T57" fmla="*/ 946 h 224"/>
                <a:gd name="T58" fmla="*/ 2118 w 117"/>
                <a:gd name="T59" fmla="*/ 1735 h 224"/>
                <a:gd name="T60" fmla="*/ 1372 w 117"/>
                <a:gd name="T61" fmla="*/ 2257 h 224"/>
                <a:gd name="T62" fmla="*/ 831 w 117"/>
                <a:gd name="T63" fmla="*/ 2334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224"/>
                <a:gd name="T98" fmla="*/ 117 w 117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224">
                  <a:moveTo>
                    <a:pt x="28" y="224"/>
                  </a:moveTo>
                  <a:lnTo>
                    <a:pt x="23" y="218"/>
                  </a:lnTo>
                  <a:lnTo>
                    <a:pt x="10" y="214"/>
                  </a:lnTo>
                  <a:lnTo>
                    <a:pt x="5" y="204"/>
                  </a:lnTo>
                  <a:lnTo>
                    <a:pt x="5" y="186"/>
                  </a:lnTo>
                  <a:lnTo>
                    <a:pt x="1" y="180"/>
                  </a:lnTo>
                  <a:lnTo>
                    <a:pt x="0" y="162"/>
                  </a:lnTo>
                  <a:lnTo>
                    <a:pt x="5" y="153"/>
                  </a:lnTo>
                  <a:lnTo>
                    <a:pt x="9" y="152"/>
                  </a:lnTo>
                  <a:lnTo>
                    <a:pt x="23" y="130"/>
                  </a:lnTo>
                  <a:lnTo>
                    <a:pt x="23" y="128"/>
                  </a:lnTo>
                  <a:lnTo>
                    <a:pt x="23" y="121"/>
                  </a:lnTo>
                  <a:lnTo>
                    <a:pt x="19" y="115"/>
                  </a:lnTo>
                  <a:lnTo>
                    <a:pt x="16" y="110"/>
                  </a:lnTo>
                  <a:lnTo>
                    <a:pt x="16" y="95"/>
                  </a:lnTo>
                  <a:lnTo>
                    <a:pt x="23" y="76"/>
                  </a:lnTo>
                  <a:lnTo>
                    <a:pt x="24" y="68"/>
                  </a:lnTo>
                  <a:lnTo>
                    <a:pt x="31" y="67"/>
                  </a:lnTo>
                  <a:lnTo>
                    <a:pt x="37" y="63"/>
                  </a:lnTo>
                  <a:lnTo>
                    <a:pt x="42" y="67"/>
                  </a:lnTo>
                  <a:lnTo>
                    <a:pt x="42" y="63"/>
                  </a:lnTo>
                  <a:lnTo>
                    <a:pt x="48" y="61"/>
                  </a:lnTo>
                  <a:lnTo>
                    <a:pt x="53" y="63"/>
                  </a:lnTo>
                  <a:lnTo>
                    <a:pt x="51" y="57"/>
                  </a:lnTo>
                  <a:lnTo>
                    <a:pt x="62" y="52"/>
                  </a:lnTo>
                  <a:lnTo>
                    <a:pt x="62" y="57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71" y="43"/>
                  </a:lnTo>
                  <a:lnTo>
                    <a:pt x="71" y="48"/>
                  </a:lnTo>
                  <a:lnTo>
                    <a:pt x="76" y="43"/>
                  </a:lnTo>
                  <a:lnTo>
                    <a:pt x="80" y="43"/>
                  </a:lnTo>
                  <a:lnTo>
                    <a:pt x="75" y="40"/>
                  </a:lnTo>
                  <a:lnTo>
                    <a:pt x="76" y="34"/>
                  </a:lnTo>
                  <a:lnTo>
                    <a:pt x="80" y="38"/>
                  </a:lnTo>
                  <a:lnTo>
                    <a:pt x="80" y="34"/>
                  </a:lnTo>
                  <a:lnTo>
                    <a:pt x="76" y="25"/>
                  </a:lnTo>
                  <a:lnTo>
                    <a:pt x="83" y="25"/>
                  </a:lnTo>
                  <a:lnTo>
                    <a:pt x="83" y="29"/>
                  </a:lnTo>
                  <a:lnTo>
                    <a:pt x="89" y="23"/>
                  </a:lnTo>
                  <a:lnTo>
                    <a:pt x="90" y="25"/>
                  </a:lnTo>
                  <a:lnTo>
                    <a:pt x="94" y="16"/>
                  </a:lnTo>
                  <a:lnTo>
                    <a:pt x="90" y="7"/>
                  </a:lnTo>
                  <a:lnTo>
                    <a:pt x="98" y="5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103" y="5"/>
                  </a:lnTo>
                  <a:lnTo>
                    <a:pt x="103" y="10"/>
                  </a:lnTo>
                  <a:lnTo>
                    <a:pt x="107" y="14"/>
                  </a:lnTo>
                  <a:lnTo>
                    <a:pt x="114" y="38"/>
                  </a:lnTo>
                  <a:lnTo>
                    <a:pt x="117" y="52"/>
                  </a:lnTo>
                  <a:lnTo>
                    <a:pt x="112" y="63"/>
                  </a:lnTo>
                  <a:lnTo>
                    <a:pt x="107" y="57"/>
                  </a:lnTo>
                  <a:lnTo>
                    <a:pt x="103" y="57"/>
                  </a:lnTo>
                  <a:lnTo>
                    <a:pt x="103" y="63"/>
                  </a:lnTo>
                  <a:lnTo>
                    <a:pt x="107" y="72"/>
                  </a:lnTo>
                  <a:lnTo>
                    <a:pt x="100" y="83"/>
                  </a:lnTo>
                  <a:lnTo>
                    <a:pt x="100" y="90"/>
                  </a:lnTo>
                  <a:lnTo>
                    <a:pt x="89" y="124"/>
                  </a:lnTo>
                  <a:lnTo>
                    <a:pt x="71" y="166"/>
                  </a:lnTo>
                  <a:lnTo>
                    <a:pt x="53" y="213"/>
                  </a:lnTo>
                  <a:lnTo>
                    <a:pt x="46" y="218"/>
                  </a:lnTo>
                  <a:lnTo>
                    <a:pt x="37" y="220"/>
                  </a:lnTo>
                  <a:lnTo>
                    <a:pt x="28" y="224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19" name="Freeform 2112"/>
            <p:cNvSpPr>
              <a:spLocks/>
            </p:cNvSpPr>
            <p:nvPr/>
          </p:nvSpPr>
          <p:spPr bwMode="auto">
            <a:xfrm>
              <a:off x="3226" y="2963"/>
              <a:ext cx="56" cy="139"/>
            </a:xfrm>
            <a:custGeom>
              <a:avLst/>
              <a:gdLst>
                <a:gd name="T0" fmla="*/ 3 w 49"/>
                <a:gd name="T1" fmla="*/ 0 h 126"/>
                <a:gd name="T2" fmla="*/ 318 w 49"/>
                <a:gd name="T3" fmla="*/ 3 h 126"/>
                <a:gd name="T4" fmla="*/ 474 w 49"/>
                <a:gd name="T5" fmla="*/ 83 h 126"/>
                <a:gd name="T6" fmla="*/ 728 w 49"/>
                <a:gd name="T7" fmla="*/ 318 h 126"/>
                <a:gd name="T8" fmla="*/ 728 w 49"/>
                <a:gd name="T9" fmla="*/ 413 h 126"/>
                <a:gd name="T10" fmla="*/ 808 w 49"/>
                <a:gd name="T11" fmla="*/ 440 h 126"/>
                <a:gd name="T12" fmla="*/ 728 w 49"/>
                <a:gd name="T13" fmla="*/ 555 h 126"/>
                <a:gd name="T14" fmla="*/ 728 w 49"/>
                <a:gd name="T15" fmla="*/ 792 h 126"/>
                <a:gd name="T16" fmla="*/ 877 w 49"/>
                <a:gd name="T17" fmla="*/ 792 h 126"/>
                <a:gd name="T18" fmla="*/ 1055 w 49"/>
                <a:gd name="T19" fmla="*/ 853 h 126"/>
                <a:gd name="T20" fmla="*/ 1229 w 49"/>
                <a:gd name="T21" fmla="*/ 1001 h 126"/>
                <a:gd name="T22" fmla="*/ 1378 w 49"/>
                <a:gd name="T23" fmla="*/ 1017 h 126"/>
                <a:gd name="T24" fmla="*/ 1347 w 49"/>
                <a:gd name="T25" fmla="*/ 1122 h 126"/>
                <a:gd name="T26" fmla="*/ 1229 w 49"/>
                <a:gd name="T27" fmla="*/ 1259 h 126"/>
                <a:gd name="T28" fmla="*/ 1145 w 49"/>
                <a:gd name="T29" fmla="*/ 1312 h 126"/>
                <a:gd name="T30" fmla="*/ 1055 w 49"/>
                <a:gd name="T31" fmla="*/ 1312 h 126"/>
                <a:gd name="T32" fmla="*/ 1055 w 49"/>
                <a:gd name="T33" fmla="*/ 1401 h 126"/>
                <a:gd name="T34" fmla="*/ 1002 w 49"/>
                <a:gd name="T35" fmla="*/ 1453 h 126"/>
                <a:gd name="T36" fmla="*/ 877 w 49"/>
                <a:gd name="T37" fmla="*/ 1401 h 126"/>
                <a:gd name="T38" fmla="*/ 728 w 49"/>
                <a:gd name="T39" fmla="*/ 1312 h 126"/>
                <a:gd name="T40" fmla="*/ 671 w 49"/>
                <a:gd name="T41" fmla="*/ 1237 h 126"/>
                <a:gd name="T42" fmla="*/ 728 w 49"/>
                <a:gd name="T43" fmla="*/ 1122 h 126"/>
                <a:gd name="T44" fmla="*/ 728 w 49"/>
                <a:gd name="T45" fmla="*/ 1001 h 126"/>
                <a:gd name="T46" fmla="*/ 557 w 49"/>
                <a:gd name="T47" fmla="*/ 964 h 126"/>
                <a:gd name="T48" fmla="*/ 318 w 49"/>
                <a:gd name="T49" fmla="*/ 1001 h 126"/>
                <a:gd name="T50" fmla="*/ 163 w 49"/>
                <a:gd name="T51" fmla="*/ 853 h 126"/>
                <a:gd name="T52" fmla="*/ 3 w 49"/>
                <a:gd name="T53" fmla="*/ 874 h 126"/>
                <a:gd name="T54" fmla="*/ 0 w 49"/>
                <a:gd name="T55" fmla="*/ 792 h 126"/>
                <a:gd name="T56" fmla="*/ 3 w 49"/>
                <a:gd name="T57" fmla="*/ 701 h 126"/>
                <a:gd name="T58" fmla="*/ 3 w 49"/>
                <a:gd name="T59" fmla="*/ 612 h 126"/>
                <a:gd name="T60" fmla="*/ 278 w 49"/>
                <a:gd name="T61" fmla="*/ 612 h 126"/>
                <a:gd name="T62" fmla="*/ 318 w 49"/>
                <a:gd name="T63" fmla="*/ 576 h 126"/>
                <a:gd name="T64" fmla="*/ 163 w 49"/>
                <a:gd name="T65" fmla="*/ 522 h 126"/>
                <a:gd name="T66" fmla="*/ 278 w 49"/>
                <a:gd name="T67" fmla="*/ 473 h 126"/>
                <a:gd name="T68" fmla="*/ 278 w 49"/>
                <a:gd name="T69" fmla="*/ 351 h 126"/>
                <a:gd name="T70" fmla="*/ 278 w 49"/>
                <a:gd name="T71" fmla="*/ 269 h 126"/>
                <a:gd name="T72" fmla="*/ 415 w 49"/>
                <a:gd name="T73" fmla="*/ 244 h 126"/>
                <a:gd name="T74" fmla="*/ 415 w 49"/>
                <a:gd name="T75" fmla="*/ 207 h 126"/>
                <a:gd name="T76" fmla="*/ 318 w 49"/>
                <a:gd name="T77" fmla="*/ 135 h 126"/>
                <a:gd name="T78" fmla="*/ 163 w 49"/>
                <a:gd name="T79" fmla="*/ 83 h 126"/>
                <a:gd name="T80" fmla="*/ 3 w 49"/>
                <a:gd name="T81" fmla="*/ 0 h 1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126"/>
                <a:gd name="T125" fmla="*/ 49 w 49"/>
                <a:gd name="T126" fmla="*/ 126 h 1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126">
                  <a:moveTo>
                    <a:pt x="3" y="0"/>
                  </a:moveTo>
                  <a:lnTo>
                    <a:pt x="11" y="3"/>
                  </a:lnTo>
                  <a:lnTo>
                    <a:pt x="17" y="7"/>
                  </a:lnTo>
                  <a:lnTo>
                    <a:pt x="26" y="27"/>
                  </a:lnTo>
                  <a:lnTo>
                    <a:pt x="26" y="35"/>
                  </a:lnTo>
                  <a:lnTo>
                    <a:pt x="29" y="38"/>
                  </a:lnTo>
                  <a:lnTo>
                    <a:pt x="26" y="47"/>
                  </a:lnTo>
                  <a:lnTo>
                    <a:pt x="26" y="68"/>
                  </a:lnTo>
                  <a:lnTo>
                    <a:pt x="31" y="68"/>
                  </a:lnTo>
                  <a:lnTo>
                    <a:pt x="38" y="74"/>
                  </a:lnTo>
                  <a:lnTo>
                    <a:pt x="44" y="85"/>
                  </a:lnTo>
                  <a:lnTo>
                    <a:pt x="49" y="88"/>
                  </a:lnTo>
                  <a:lnTo>
                    <a:pt x="47" y="97"/>
                  </a:lnTo>
                  <a:lnTo>
                    <a:pt x="44" y="108"/>
                  </a:lnTo>
                  <a:lnTo>
                    <a:pt x="40" y="112"/>
                  </a:lnTo>
                  <a:lnTo>
                    <a:pt x="38" y="112"/>
                  </a:lnTo>
                  <a:lnTo>
                    <a:pt x="38" y="121"/>
                  </a:lnTo>
                  <a:lnTo>
                    <a:pt x="35" y="126"/>
                  </a:lnTo>
                  <a:lnTo>
                    <a:pt x="31" y="121"/>
                  </a:lnTo>
                  <a:lnTo>
                    <a:pt x="26" y="112"/>
                  </a:lnTo>
                  <a:lnTo>
                    <a:pt x="24" y="106"/>
                  </a:lnTo>
                  <a:lnTo>
                    <a:pt x="26" y="97"/>
                  </a:lnTo>
                  <a:lnTo>
                    <a:pt x="26" y="85"/>
                  </a:lnTo>
                  <a:lnTo>
                    <a:pt x="20" y="83"/>
                  </a:lnTo>
                  <a:lnTo>
                    <a:pt x="11" y="85"/>
                  </a:lnTo>
                  <a:lnTo>
                    <a:pt x="6" y="74"/>
                  </a:lnTo>
                  <a:lnTo>
                    <a:pt x="3" y="75"/>
                  </a:lnTo>
                  <a:lnTo>
                    <a:pt x="0" y="68"/>
                  </a:lnTo>
                  <a:lnTo>
                    <a:pt x="3" y="61"/>
                  </a:lnTo>
                  <a:lnTo>
                    <a:pt x="3" y="52"/>
                  </a:lnTo>
                  <a:lnTo>
                    <a:pt x="10" y="52"/>
                  </a:lnTo>
                  <a:lnTo>
                    <a:pt x="11" y="50"/>
                  </a:lnTo>
                  <a:lnTo>
                    <a:pt x="6" y="45"/>
                  </a:lnTo>
                  <a:lnTo>
                    <a:pt x="10" y="41"/>
                  </a:lnTo>
                  <a:lnTo>
                    <a:pt x="10" y="30"/>
                  </a:lnTo>
                  <a:lnTo>
                    <a:pt x="10" y="23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1" y="12"/>
                  </a:lnTo>
                  <a:lnTo>
                    <a:pt x="6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20" name="Freeform 2113"/>
            <p:cNvSpPr>
              <a:spLocks/>
            </p:cNvSpPr>
            <p:nvPr/>
          </p:nvSpPr>
          <p:spPr bwMode="auto">
            <a:xfrm>
              <a:off x="2441" y="2366"/>
              <a:ext cx="288" cy="264"/>
            </a:xfrm>
            <a:custGeom>
              <a:avLst/>
              <a:gdLst>
                <a:gd name="T0" fmla="*/ 6381 w 251"/>
                <a:gd name="T1" fmla="*/ 723 h 240"/>
                <a:gd name="T2" fmla="*/ 6681 w 251"/>
                <a:gd name="T3" fmla="*/ 821 h 240"/>
                <a:gd name="T4" fmla="*/ 7106 w 251"/>
                <a:gd name="T5" fmla="*/ 875 h 240"/>
                <a:gd name="T6" fmla="*/ 7395 w 251"/>
                <a:gd name="T7" fmla="*/ 977 h 240"/>
                <a:gd name="T8" fmla="*/ 7395 w 251"/>
                <a:gd name="T9" fmla="*/ 1075 h 240"/>
                <a:gd name="T10" fmla="*/ 7812 w 251"/>
                <a:gd name="T11" fmla="*/ 1395 h 240"/>
                <a:gd name="T12" fmla="*/ 7573 w 251"/>
                <a:gd name="T13" fmla="*/ 1598 h 240"/>
                <a:gd name="T14" fmla="*/ 7223 w 251"/>
                <a:gd name="T15" fmla="*/ 1689 h 240"/>
                <a:gd name="T16" fmla="*/ 6258 w 251"/>
                <a:gd name="T17" fmla="*/ 1731 h 240"/>
                <a:gd name="T18" fmla="*/ 5338 w 251"/>
                <a:gd name="T19" fmla="*/ 1731 h 240"/>
                <a:gd name="T20" fmla="*/ 4828 w 251"/>
                <a:gd name="T21" fmla="*/ 1794 h 240"/>
                <a:gd name="T22" fmla="*/ 4369 w 251"/>
                <a:gd name="T23" fmla="*/ 1960 h 240"/>
                <a:gd name="T24" fmla="*/ 4054 w 251"/>
                <a:gd name="T25" fmla="*/ 1973 h 240"/>
                <a:gd name="T26" fmla="*/ 4038 w 251"/>
                <a:gd name="T27" fmla="*/ 2078 h 240"/>
                <a:gd name="T28" fmla="*/ 3632 w 251"/>
                <a:gd name="T29" fmla="*/ 2059 h 240"/>
                <a:gd name="T30" fmla="*/ 3632 w 251"/>
                <a:gd name="T31" fmla="*/ 2156 h 240"/>
                <a:gd name="T32" fmla="*/ 3501 w 251"/>
                <a:gd name="T33" fmla="*/ 2286 h 240"/>
                <a:gd name="T34" fmla="*/ 3160 w 251"/>
                <a:gd name="T35" fmla="*/ 2289 h 240"/>
                <a:gd name="T36" fmla="*/ 3160 w 251"/>
                <a:gd name="T37" fmla="*/ 2465 h 240"/>
                <a:gd name="T38" fmla="*/ 2929 w 251"/>
                <a:gd name="T39" fmla="*/ 2573 h 240"/>
                <a:gd name="T40" fmla="*/ 2714 w 251"/>
                <a:gd name="T41" fmla="*/ 2509 h 240"/>
                <a:gd name="T42" fmla="*/ 2520 w 251"/>
                <a:gd name="T43" fmla="*/ 2515 h 240"/>
                <a:gd name="T44" fmla="*/ 2404 w 251"/>
                <a:gd name="T45" fmla="*/ 2609 h 240"/>
                <a:gd name="T46" fmla="*/ 2149 w 251"/>
                <a:gd name="T47" fmla="*/ 2515 h 240"/>
                <a:gd name="T48" fmla="*/ 1776 w 251"/>
                <a:gd name="T49" fmla="*/ 2515 h 240"/>
                <a:gd name="T50" fmla="*/ 1700 w 251"/>
                <a:gd name="T51" fmla="*/ 2443 h 240"/>
                <a:gd name="T52" fmla="*/ 1591 w 251"/>
                <a:gd name="T53" fmla="*/ 2341 h 240"/>
                <a:gd name="T54" fmla="*/ 1301 w 251"/>
                <a:gd name="T55" fmla="*/ 2190 h 240"/>
                <a:gd name="T56" fmla="*/ 1126 w 251"/>
                <a:gd name="T57" fmla="*/ 2248 h 240"/>
                <a:gd name="T58" fmla="*/ 715 w 251"/>
                <a:gd name="T59" fmla="*/ 2289 h 240"/>
                <a:gd name="T60" fmla="*/ 430 w 251"/>
                <a:gd name="T61" fmla="*/ 2248 h 240"/>
                <a:gd name="T62" fmla="*/ 375 w 251"/>
                <a:gd name="T63" fmla="*/ 2190 h 240"/>
                <a:gd name="T64" fmla="*/ 157 w 251"/>
                <a:gd name="T65" fmla="*/ 2059 h 240"/>
                <a:gd name="T66" fmla="*/ 0 w 251"/>
                <a:gd name="T67" fmla="*/ 1973 h 240"/>
                <a:gd name="T68" fmla="*/ 0 w 251"/>
                <a:gd name="T69" fmla="*/ 1877 h 240"/>
                <a:gd name="T70" fmla="*/ 3 w 251"/>
                <a:gd name="T71" fmla="*/ 1782 h 240"/>
                <a:gd name="T72" fmla="*/ 273 w 251"/>
                <a:gd name="T73" fmla="*/ 1620 h 240"/>
                <a:gd name="T74" fmla="*/ 591 w 251"/>
                <a:gd name="T75" fmla="*/ 1631 h 240"/>
                <a:gd name="T76" fmla="*/ 1268 w 251"/>
                <a:gd name="T77" fmla="*/ 1631 h 240"/>
                <a:gd name="T78" fmla="*/ 3051 w 251"/>
                <a:gd name="T79" fmla="*/ 1689 h 240"/>
                <a:gd name="T80" fmla="*/ 3051 w 251"/>
                <a:gd name="T81" fmla="*/ 1480 h 240"/>
                <a:gd name="T82" fmla="*/ 3501 w 251"/>
                <a:gd name="T83" fmla="*/ 0 h 2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1"/>
                <a:gd name="T127" fmla="*/ 0 h 240"/>
                <a:gd name="T128" fmla="*/ 251 w 251"/>
                <a:gd name="T129" fmla="*/ 240 h 2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1" h="240">
                  <a:moveTo>
                    <a:pt x="112" y="0"/>
                  </a:moveTo>
                  <a:lnTo>
                    <a:pt x="205" y="66"/>
                  </a:lnTo>
                  <a:lnTo>
                    <a:pt x="205" y="70"/>
                  </a:lnTo>
                  <a:lnTo>
                    <a:pt x="214" y="75"/>
                  </a:lnTo>
                  <a:lnTo>
                    <a:pt x="221" y="79"/>
                  </a:lnTo>
                  <a:lnTo>
                    <a:pt x="228" y="80"/>
                  </a:lnTo>
                  <a:lnTo>
                    <a:pt x="233" y="84"/>
                  </a:lnTo>
                  <a:lnTo>
                    <a:pt x="237" y="90"/>
                  </a:lnTo>
                  <a:lnTo>
                    <a:pt x="233" y="97"/>
                  </a:lnTo>
                  <a:lnTo>
                    <a:pt x="237" y="99"/>
                  </a:lnTo>
                  <a:lnTo>
                    <a:pt x="251" y="97"/>
                  </a:lnTo>
                  <a:lnTo>
                    <a:pt x="251" y="128"/>
                  </a:lnTo>
                  <a:lnTo>
                    <a:pt x="248" y="131"/>
                  </a:lnTo>
                  <a:lnTo>
                    <a:pt x="244" y="146"/>
                  </a:lnTo>
                  <a:lnTo>
                    <a:pt x="239" y="156"/>
                  </a:lnTo>
                  <a:lnTo>
                    <a:pt x="233" y="155"/>
                  </a:lnTo>
                  <a:lnTo>
                    <a:pt x="205" y="156"/>
                  </a:lnTo>
                  <a:lnTo>
                    <a:pt x="201" y="160"/>
                  </a:lnTo>
                  <a:lnTo>
                    <a:pt x="187" y="164"/>
                  </a:lnTo>
                  <a:lnTo>
                    <a:pt x="172" y="160"/>
                  </a:lnTo>
                  <a:lnTo>
                    <a:pt x="169" y="166"/>
                  </a:lnTo>
                  <a:lnTo>
                    <a:pt x="155" y="166"/>
                  </a:lnTo>
                  <a:lnTo>
                    <a:pt x="153" y="175"/>
                  </a:lnTo>
                  <a:lnTo>
                    <a:pt x="141" y="180"/>
                  </a:lnTo>
                  <a:lnTo>
                    <a:pt x="139" y="183"/>
                  </a:lnTo>
                  <a:lnTo>
                    <a:pt x="131" y="183"/>
                  </a:lnTo>
                  <a:lnTo>
                    <a:pt x="135" y="189"/>
                  </a:lnTo>
                  <a:lnTo>
                    <a:pt x="130" y="192"/>
                  </a:lnTo>
                  <a:lnTo>
                    <a:pt x="125" y="187"/>
                  </a:lnTo>
                  <a:lnTo>
                    <a:pt x="117" y="189"/>
                  </a:lnTo>
                  <a:lnTo>
                    <a:pt x="121" y="198"/>
                  </a:lnTo>
                  <a:lnTo>
                    <a:pt x="117" y="198"/>
                  </a:lnTo>
                  <a:lnTo>
                    <a:pt x="117" y="203"/>
                  </a:lnTo>
                  <a:lnTo>
                    <a:pt x="112" y="211"/>
                  </a:lnTo>
                  <a:lnTo>
                    <a:pt x="108" y="211"/>
                  </a:lnTo>
                  <a:lnTo>
                    <a:pt x="101" y="212"/>
                  </a:lnTo>
                  <a:lnTo>
                    <a:pt x="103" y="222"/>
                  </a:lnTo>
                  <a:lnTo>
                    <a:pt x="101" y="227"/>
                  </a:lnTo>
                  <a:lnTo>
                    <a:pt x="101" y="232"/>
                  </a:lnTo>
                  <a:lnTo>
                    <a:pt x="94" y="236"/>
                  </a:lnTo>
                  <a:lnTo>
                    <a:pt x="89" y="236"/>
                  </a:lnTo>
                  <a:lnTo>
                    <a:pt x="87" y="231"/>
                  </a:lnTo>
                  <a:lnTo>
                    <a:pt x="84" y="231"/>
                  </a:lnTo>
                  <a:lnTo>
                    <a:pt x="80" y="232"/>
                  </a:lnTo>
                  <a:lnTo>
                    <a:pt x="78" y="236"/>
                  </a:lnTo>
                  <a:lnTo>
                    <a:pt x="78" y="240"/>
                  </a:lnTo>
                  <a:lnTo>
                    <a:pt x="71" y="236"/>
                  </a:lnTo>
                  <a:lnTo>
                    <a:pt x="69" y="232"/>
                  </a:lnTo>
                  <a:lnTo>
                    <a:pt x="64" y="240"/>
                  </a:lnTo>
                  <a:lnTo>
                    <a:pt x="57" y="232"/>
                  </a:lnTo>
                  <a:lnTo>
                    <a:pt x="57" y="227"/>
                  </a:lnTo>
                  <a:lnTo>
                    <a:pt x="55" y="225"/>
                  </a:lnTo>
                  <a:lnTo>
                    <a:pt x="55" y="218"/>
                  </a:lnTo>
                  <a:lnTo>
                    <a:pt x="51" y="216"/>
                  </a:lnTo>
                  <a:lnTo>
                    <a:pt x="50" y="212"/>
                  </a:lnTo>
                  <a:lnTo>
                    <a:pt x="43" y="202"/>
                  </a:lnTo>
                  <a:lnTo>
                    <a:pt x="41" y="203"/>
                  </a:lnTo>
                  <a:lnTo>
                    <a:pt x="37" y="207"/>
                  </a:lnTo>
                  <a:lnTo>
                    <a:pt x="31" y="207"/>
                  </a:lnTo>
                  <a:lnTo>
                    <a:pt x="23" y="212"/>
                  </a:lnTo>
                  <a:lnTo>
                    <a:pt x="17" y="207"/>
                  </a:lnTo>
                  <a:lnTo>
                    <a:pt x="14" y="207"/>
                  </a:lnTo>
                  <a:lnTo>
                    <a:pt x="12" y="203"/>
                  </a:lnTo>
                  <a:lnTo>
                    <a:pt x="12" y="202"/>
                  </a:lnTo>
                  <a:lnTo>
                    <a:pt x="12" y="195"/>
                  </a:lnTo>
                  <a:lnTo>
                    <a:pt x="5" y="189"/>
                  </a:lnTo>
                  <a:lnTo>
                    <a:pt x="3" y="189"/>
                  </a:lnTo>
                  <a:lnTo>
                    <a:pt x="0" y="183"/>
                  </a:lnTo>
                  <a:lnTo>
                    <a:pt x="3" y="175"/>
                  </a:lnTo>
                  <a:lnTo>
                    <a:pt x="0" y="173"/>
                  </a:lnTo>
                  <a:lnTo>
                    <a:pt x="0" y="166"/>
                  </a:lnTo>
                  <a:lnTo>
                    <a:pt x="3" y="164"/>
                  </a:lnTo>
                  <a:lnTo>
                    <a:pt x="3" y="156"/>
                  </a:lnTo>
                  <a:lnTo>
                    <a:pt x="9" y="149"/>
                  </a:lnTo>
                  <a:lnTo>
                    <a:pt x="17" y="156"/>
                  </a:lnTo>
                  <a:lnTo>
                    <a:pt x="19" y="151"/>
                  </a:lnTo>
                  <a:lnTo>
                    <a:pt x="37" y="155"/>
                  </a:lnTo>
                  <a:lnTo>
                    <a:pt x="41" y="151"/>
                  </a:lnTo>
                  <a:lnTo>
                    <a:pt x="43" y="155"/>
                  </a:lnTo>
                  <a:lnTo>
                    <a:pt x="98" y="155"/>
                  </a:lnTo>
                  <a:lnTo>
                    <a:pt x="103" y="142"/>
                  </a:lnTo>
                  <a:lnTo>
                    <a:pt x="98" y="136"/>
                  </a:lnTo>
                  <a:lnTo>
                    <a:pt x="87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21" name="Freeform 2114"/>
            <p:cNvSpPr>
              <a:spLocks/>
            </p:cNvSpPr>
            <p:nvPr/>
          </p:nvSpPr>
          <p:spPr bwMode="auto">
            <a:xfrm>
              <a:off x="2357" y="2168"/>
              <a:ext cx="276" cy="269"/>
            </a:xfrm>
            <a:custGeom>
              <a:avLst/>
              <a:gdLst>
                <a:gd name="T0" fmla="*/ 6128 w 242"/>
                <a:gd name="T1" fmla="*/ 95 h 246"/>
                <a:gd name="T2" fmla="*/ 6236 w 242"/>
                <a:gd name="T3" fmla="*/ 166 h 246"/>
                <a:gd name="T4" fmla="*/ 6314 w 242"/>
                <a:gd name="T5" fmla="*/ 256 h 246"/>
                <a:gd name="T6" fmla="*/ 6314 w 242"/>
                <a:gd name="T7" fmla="*/ 311 h 246"/>
                <a:gd name="T8" fmla="*/ 6406 w 242"/>
                <a:gd name="T9" fmla="*/ 437 h 246"/>
                <a:gd name="T10" fmla="*/ 6455 w 242"/>
                <a:gd name="T11" fmla="*/ 488 h 246"/>
                <a:gd name="T12" fmla="*/ 6455 w 242"/>
                <a:gd name="T13" fmla="*/ 534 h 246"/>
                <a:gd name="T14" fmla="*/ 6455 w 242"/>
                <a:gd name="T15" fmla="*/ 572 h 246"/>
                <a:gd name="T16" fmla="*/ 5769 w 242"/>
                <a:gd name="T17" fmla="*/ 605 h 246"/>
                <a:gd name="T18" fmla="*/ 5769 w 242"/>
                <a:gd name="T19" fmla="*/ 654 h 246"/>
                <a:gd name="T20" fmla="*/ 5518 w 242"/>
                <a:gd name="T21" fmla="*/ 682 h 246"/>
                <a:gd name="T22" fmla="*/ 5518 w 242"/>
                <a:gd name="T23" fmla="*/ 707 h 246"/>
                <a:gd name="T24" fmla="*/ 5518 w 242"/>
                <a:gd name="T25" fmla="*/ 763 h 246"/>
                <a:gd name="T26" fmla="*/ 5373 w 242"/>
                <a:gd name="T27" fmla="*/ 817 h 246"/>
                <a:gd name="T28" fmla="*/ 4854 w 242"/>
                <a:gd name="T29" fmla="*/ 975 h 246"/>
                <a:gd name="T30" fmla="*/ 4528 w 242"/>
                <a:gd name="T31" fmla="*/ 981 h 246"/>
                <a:gd name="T32" fmla="*/ 4386 w 242"/>
                <a:gd name="T33" fmla="*/ 975 h 246"/>
                <a:gd name="T34" fmla="*/ 4246 w 242"/>
                <a:gd name="T35" fmla="*/ 981 h 246"/>
                <a:gd name="T36" fmla="*/ 4000 w 242"/>
                <a:gd name="T37" fmla="*/ 981 h 246"/>
                <a:gd name="T38" fmla="*/ 3628 w 242"/>
                <a:gd name="T39" fmla="*/ 1067 h 246"/>
                <a:gd name="T40" fmla="*/ 3481 w 242"/>
                <a:gd name="T41" fmla="*/ 1091 h 246"/>
                <a:gd name="T42" fmla="*/ 3481 w 242"/>
                <a:gd name="T43" fmla="*/ 1318 h 246"/>
                <a:gd name="T44" fmla="*/ 3481 w 242"/>
                <a:gd name="T45" fmla="*/ 1534 h 246"/>
                <a:gd name="T46" fmla="*/ 2093 w 242"/>
                <a:gd name="T47" fmla="*/ 1558 h 246"/>
                <a:gd name="T48" fmla="*/ 2093 w 242"/>
                <a:gd name="T49" fmla="*/ 1913 h 246"/>
                <a:gd name="T50" fmla="*/ 1696 w 242"/>
                <a:gd name="T51" fmla="*/ 1972 h 246"/>
                <a:gd name="T52" fmla="*/ 1609 w 242"/>
                <a:gd name="T53" fmla="*/ 1992 h 246"/>
                <a:gd name="T54" fmla="*/ 1609 w 242"/>
                <a:gd name="T55" fmla="*/ 2040 h 246"/>
                <a:gd name="T56" fmla="*/ 1609 w 242"/>
                <a:gd name="T57" fmla="*/ 2237 h 246"/>
                <a:gd name="T58" fmla="*/ 123 w 242"/>
                <a:gd name="T59" fmla="*/ 2237 h 246"/>
                <a:gd name="T60" fmla="*/ 0 w 242"/>
                <a:gd name="T61" fmla="*/ 2292 h 246"/>
                <a:gd name="T62" fmla="*/ 123 w 242"/>
                <a:gd name="T63" fmla="*/ 2169 h 246"/>
                <a:gd name="T64" fmla="*/ 237 w 242"/>
                <a:gd name="T65" fmla="*/ 2095 h 246"/>
                <a:gd name="T66" fmla="*/ 351 w 242"/>
                <a:gd name="T67" fmla="*/ 2040 h 246"/>
                <a:gd name="T68" fmla="*/ 371 w 242"/>
                <a:gd name="T69" fmla="*/ 1992 h 246"/>
                <a:gd name="T70" fmla="*/ 482 w 242"/>
                <a:gd name="T71" fmla="*/ 1939 h 246"/>
                <a:gd name="T72" fmla="*/ 602 w 242"/>
                <a:gd name="T73" fmla="*/ 1863 h 246"/>
                <a:gd name="T74" fmla="*/ 894 w 242"/>
                <a:gd name="T75" fmla="*/ 1744 h 246"/>
                <a:gd name="T76" fmla="*/ 894 w 242"/>
                <a:gd name="T77" fmla="*/ 1636 h 246"/>
                <a:gd name="T78" fmla="*/ 1122 w 242"/>
                <a:gd name="T79" fmla="*/ 1534 h 246"/>
                <a:gd name="T80" fmla="*/ 1483 w 242"/>
                <a:gd name="T81" fmla="*/ 1387 h 246"/>
                <a:gd name="T82" fmla="*/ 1696 w 242"/>
                <a:gd name="T83" fmla="*/ 1261 h 246"/>
                <a:gd name="T84" fmla="*/ 2145 w 242"/>
                <a:gd name="T85" fmla="*/ 1193 h 246"/>
                <a:gd name="T86" fmla="*/ 2470 w 242"/>
                <a:gd name="T87" fmla="*/ 1160 h 246"/>
                <a:gd name="T88" fmla="*/ 2862 w 242"/>
                <a:gd name="T89" fmla="*/ 1008 h 246"/>
                <a:gd name="T90" fmla="*/ 3104 w 242"/>
                <a:gd name="T91" fmla="*/ 892 h 246"/>
                <a:gd name="T92" fmla="*/ 3012 w 242"/>
                <a:gd name="T93" fmla="*/ 817 h 246"/>
                <a:gd name="T94" fmla="*/ 3012 w 242"/>
                <a:gd name="T95" fmla="*/ 682 h 246"/>
                <a:gd name="T96" fmla="*/ 3181 w 242"/>
                <a:gd name="T97" fmla="*/ 605 h 246"/>
                <a:gd name="T98" fmla="*/ 3231 w 242"/>
                <a:gd name="T99" fmla="*/ 523 h 246"/>
                <a:gd name="T100" fmla="*/ 3481 w 242"/>
                <a:gd name="T101" fmla="*/ 400 h 246"/>
                <a:gd name="T102" fmla="*/ 3793 w 242"/>
                <a:gd name="T103" fmla="*/ 365 h 246"/>
                <a:gd name="T104" fmla="*/ 4246 w 242"/>
                <a:gd name="T105" fmla="*/ 279 h 246"/>
                <a:gd name="T106" fmla="*/ 4386 w 242"/>
                <a:gd name="T107" fmla="*/ 125 h 246"/>
                <a:gd name="T108" fmla="*/ 4528 w 242"/>
                <a:gd name="T109" fmla="*/ 0 h 246"/>
                <a:gd name="T110" fmla="*/ 4766 w 242"/>
                <a:gd name="T111" fmla="*/ 0 h 246"/>
                <a:gd name="T112" fmla="*/ 5002 w 242"/>
                <a:gd name="T113" fmla="*/ 80 h 246"/>
                <a:gd name="T114" fmla="*/ 5384 w 242"/>
                <a:gd name="T115" fmla="*/ 80 h 246"/>
                <a:gd name="T116" fmla="*/ 5627 w 242"/>
                <a:gd name="T117" fmla="*/ 80 h 246"/>
                <a:gd name="T118" fmla="*/ 5769 w 242"/>
                <a:gd name="T119" fmla="*/ 5 h 246"/>
                <a:gd name="T120" fmla="*/ 5861 w 242"/>
                <a:gd name="T121" fmla="*/ 95 h 246"/>
                <a:gd name="T122" fmla="*/ 6128 w 242"/>
                <a:gd name="T123" fmla="*/ 95 h 2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246"/>
                <a:gd name="T188" fmla="*/ 242 w 242"/>
                <a:gd name="T189" fmla="*/ 246 h 2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246">
                  <a:moveTo>
                    <a:pt x="228" y="11"/>
                  </a:moveTo>
                  <a:lnTo>
                    <a:pt x="233" y="18"/>
                  </a:lnTo>
                  <a:lnTo>
                    <a:pt x="237" y="27"/>
                  </a:lnTo>
                  <a:lnTo>
                    <a:pt x="237" y="34"/>
                  </a:lnTo>
                  <a:lnTo>
                    <a:pt x="239" y="47"/>
                  </a:lnTo>
                  <a:lnTo>
                    <a:pt x="242" y="53"/>
                  </a:lnTo>
                  <a:lnTo>
                    <a:pt x="242" y="58"/>
                  </a:lnTo>
                  <a:lnTo>
                    <a:pt x="242" y="61"/>
                  </a:lnTo>
                  <a:lnTo>
                    <a:pt x="216" y="65"/>
                  </a:lnTo>
                  <a:lnTo>
                    <a:pt x="216" y="70"/>
                  </a:lnTo>
                  <a:lnTo>
                    <a:pt x="205" y="72"/>
                  </a:lnTo>
                  <a:lnTo>
                    <a:pt x="205" y="76"/>
                  </a:lnTo>
                  <a:lnTo>
                    <a:pt x="205" y="81"/>
                  </a:lnTo>
                  <a:lnTo>
                    <a:pt x="200" y="87"/>
                  </a:lnTo>
                  <a:lnTo>
                    <a:pt x="182" y="103"/>
                  </a:lnTo>
                  <a:lnTo>
                    <a:pt x="169" y="105"/>
                  </a:lnTo>
                  <a:lnTo>
                    <a:pt x="164" y="103"/>
                  </a:lnTo>
                  <a:lnTo>
                    <a:pt x="159" y="105"/>
                  </a:lnTo>
                  <a:lnTo>
                    <a:pt x="150" y="105"/>
                  </a:lnTo>
                  <a:lnTo>
                    <a:pt x="135" y="114"/>
                  </a:lnTo>
                  <a:lnTo>
                    <a:pt x="130" y="117"/>
                  </a:lnTo>
                  <a:lnTo>
                    <a:pt x="130" y="141"/>
                  </a:lnTo>
                  <a:lnTo>
                    <a:pt x="130" y="165"/>
                  </a:lnTo>
                  <a:lnTo>
                    <a:pt x="78" y="166"/>
                  </a:lnTo>
                  <a:lnTo>
                    <a:pt x="78" y="204"/>
                  </a:lnTo>
                  <a:lnTo>
                    <a:pt x="64" y="210"/>
                  </a:lnTo>
                  <a:lnTo>
                    <a:pt x="60" y="213"/>
                  </a:lnTo>
                  <a:lnTo>
                    <a:pt x="60" y="219"/>
                  </a:lnTo>
                  <a:lnTo>
                    <a:pt x="60" y="240"/>
                  </a:lnTo>
                  <a:lnTo>
                    <a:pt x="4" y="240"/>
                  </a:lnTo>
                  <a:lnTo>
                    <a:pt x="0" y="246"/>
                  </a:lnTo>
                  <a:lnTo>
                    <a:pt x="4" y="232"/>
                  </a:lnTo>
                  <a:lnTo>
                    <a:pt x="9" y="224"/>
                  </a:lnTo>
                  <a:lnTo>
                    <a:pt x="13" y="219"/>
                  </a:lnTo>
                  <a:lnTo>
                    <a:pt x="14" y="213"/>
                  </a:lnTo>
                  <a:lnTo>
                    <a:pt x="18" y="208"/>
                  </a:lnTo>
                  <a:lnTo>
                    <a:pt x="23" y="199"/>
                  </a:lnTo>
                  <a:lnTo>
                    <a:pt x="34" y="186"/>
                  </a:lnTo>
                  <a:lnTo>
                    <a:pt x="34" y="175"/>
                  </a:lnTo>
                  <a:lnTo>
                    <a:pt x="41" y="165"/>
                  </a:lnTo>
                  <a:lnTo>
                    <a:pt x="55" y="148"/>
                  </a:lnTo>
                  <a:lnTo>
                    <a:pt x="64" y="134"/>
                  </a:lnTo>
                  <a:lnTo>
                    <a:pt x="80" y="128"/>
                  </a:lnTo>
                  <a:lnTo>
                    <a:pt x="92" y="123"/>
                  </a:lnTo>
                  <a:lnTo>
                    <a:pt x="107" y="108"/>
                  </a:lnTo>
                  <a:lnTo>
                    <a:pt x="116" y="94"/>
                  </a:lnTo>
                  <a:lnTo>
                    <a:pt x="112" y="87"/>
                  </a:lnTo>
                  <a:lnTo>
                    <a:pt x="112" y="72"/>
                  </a:lnTo>
                  <a:lnTo>
                    <a:pt x="118" y="65"/>
                  </a:lnTo>
                  <a:lnTo>
                    <a:pt x="121" y="56"/>
                  </a:lnTo>
                  <a:lnTo>
                    <a:pt x="130" y="43"/>
                  </a:lnTo>
                  <a:lnTo>
                    <a:pt x="141" y="38"/>
                  </a:lnTo>
                  <a:lnTo>
                    <a:pt x="159" y="29"/>
                  </a:lnTo>
                  <a:lnTo>
                    <a:pt x="164" y="14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7" y="9"/>
                  </a:lnTo>
                  <a:lnTo>
                    <a:pt x="202" y="9"/>
                  </a:lnTo>
                  <a:lnTo>
                    <a:pt x="210" y="9"/>
                  </a:lnTo>
                  <a:lnTo>
                    <a:pt x="216" y="5"/>
                  </a:lnTo>
                  <a:lnTo>
                    <a:pt x="219" y="11"/>
                  </a:lnTo>
                  <a:lnTo>
                    <a:pt x="228" y="11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22" name="Freeform 2115"/>
            <p:cNvSpPr>
              <a:spLocks/>
            </p:cNvSpPr>
            <p:nvPr/>
          </p:nvSpPr>
          <p:spPr bwMode="auto">
            <a:xfrm>
              <a:off x="2357" y="2322"/>
              <a:ext cx="213" cy="227"/>
            </a:xfrm>
            <a:custGeom>
              <a:avLst/>
              <a:gdLst>
                <a:gd name="T0" fmla="*/ 3361 w 187"/>
                <a:gd name="T1" fmla="*/ 0 h 207"/>
                <a:gd name="T2" fmla="*/ 4858 w 187"/>
                <a:gd name="T3" fmla="*/ 410 h 207"/>
                <a:gd name="T4" fmla="*/ 4197 w 187"/>
                <a:gd name="T5" fmla="*/ 410 h 207"/>
                <a:gd name="T6" fmla="*/ 4458 w 187"/>
                <a:gd name="T7" fmla="*/ 1779 h 207"/>
                <a:gd name="T8" fmla="*/ 4621 w 187"/>
                <a:gd name="T9" fmla="*/ 1842 h 207"/>
                <a:gd name="T10" fmla="*/ 4458 w 187"/>
                <a:gd name="T11" fmla="*/ 1967 h 207"/>
                <a:gd name="T12" fmla="*/ 3049 w 187"/>
                <a:gd name="T13" fmla="*/ 1967 h 207"/>
                <a:gd name="T14" fmla="*/ 2998 w 187"/>
                <a:gd name="T15" fmla="*/ 1919 h 207"/>
                <a:gd name="T16" fmla="*/ 2901 w 187"/>
                <a:gd name="T17" fmla="*/ 1967 h 207"/>
                <a:gd name="T18" fmla="*/ 2444 w 187"/>
                <a:gd name="T19" fmla="*/ 1919 h 207"/>
                <a:gd name="T20" fmla="*/ 2414 w 187"/>
                <a:gd name="T21" fmla="*/ 1977 h 207"/>
                <a:gd name="T22" fmla="*/ 2176 w 187"/>
                <a:gd name="T23" fmla="*/ 1897 h 207"/>
                <a:gd name="T24" fmla="*/ 2022 w 187"/>
                <a:gd name="T25" fmla="*/ 1977 h 207"/>
                <a:gd name="T26" fmla="*/ 2022 w 187"/>
                <a:gd name="T27" fmla="*/ 2056 h 207"/>
                <a:gd name="T28" fmla="*/ 1922 w 187"/>
                <a:gd name="T29" fmla="*/ 2075 h 207"/>
                <a:gd name="T30" fmla="*/ 1687 w 187"/>
                <a:gd name="T31" fmla="*/ 2056 h 207"/>
                <a:gd name="T32" fmla="*/ 1654 w 187"/>
                <a:gd name="T33" fmla="*/ 2020 h 207"/>
                <a:gd name="T34" fmla="*/ 1539 w 187"/>
                <a:gd name="T35" fmla="*/ 1967 h 207"/>
                <a:gd name="T36" fmla="*/ 1472 w 187"/>
                <a:gd name="T37" fmla="*/ 1967 h 207"/>
                <a:gd name="T38" fmla="*/ 1452 w 187"/>
                <a:gd name="T39" fmla="*/ 1875 h 207"/>
                <a:gd name="T40" fmla="*/ 1292 w 187"/>
                <a:gd name="T41" fmla="*/ 1875 h 207"/>
                <a:gd name="T42" fmla="*/ 1119 w 187"/>
                <a:gd name="T43" fmla="*/ 1779 h 207"/>
                <a:gd name="T44" fmla="*/ 970 w 187"/>
                <a:gd name="T45" fmla="*/ 1766 h 207"/>
                <a:gd name="T46" fmla="*/ 591 w 187"/>
                <a:gd name="T47" fmla="*/ 1779 h 207"/>
                <a:gd name="T48" fmla="*/ 342 w 187"/>
                <a:gd name="T49" fmla="*/ 1779 h 207"/>
                <a:gd name="T50" fmla="*/ 137 w 187"/>
                <a:gd name="T51" fmla="*/ 1842 h 207"/>
                <a:gd name="T52" fmla="*/ 231 w 187"/>
                <a:gd name="T53" fmla="*/ 1725 h 207"/>
                <a:gd name="T54" fmla="*/ 363 w 187"/>
                <a:gd name="T55" fmla="*/ 1573 h 207"/>
                <a:gd name="T56" fmla="*/ 342 w 187"/>
                <a:gd name="T57" fmla="*/ 1417 h 207"/>
                <a:gd name="T58" fmla="*/ 137 w 187"/>
                <a:gd name="T59" fmla="*/ 1312 h 207"/>
                <a:gd name="T60" fmla="*/ 342 w 187"/>
                <a:gd name="T61" fmla="*/ 1312 h 207"/>
                <a:gd name="T62" fmla="*/ 342 w 187"/>
                <a:gd name="T63" fmla="*/ 1210 h 207"/>
                <a:gd name="T64" fmla="*/ 231 w 187"/>
                <a:gd name="T65" fmla="*/ 1122 h 207"/>
                <a:gd name="T66" fmla="*/ 137 w 187"/>
                <a:gd name="T67" fmla="*/ 1150 h 207"/>
                <a:gd name="T68" fmla="*/ 120 w 187"/>
                <a:gd name="T69" fmla="*/ 1049 h 207"/>
                <a:gd name="T70" fmla="*/ 0 w 187"/>
                <a:gd name="T71" fmla="*/ 1049 h 207"/>
                <a:gd name="T72" fmla="*/ 120 w 187"/>
                <a:gd name="T73" fmla="*/ 1006 h 207"/>
                <a:gd name="T74" fmla="*/ 1539 w 187"/>
                <a:gd name="T75" fmla="*/ 1006 h 207"/>
                <a:gd name="T76" fmla="*/ 1539 w 187"/>
                <a:gd name="T77" fmla="*/ 782 h 207"/>
                <a:gd name="T78" fmla="*/ 1539 w 187"/>
                <a:gd name="T79" fmla="*/ 733 h 207"/>
                <a:gd name="T80" fmla="*/ 1654 w 187"/>
                <a:gd name="T81" fmla="*/ 695 h 207"/>
                <a:gd name="T82" fmla="*/ 2022 w 187"/>
                <a:gd name="T83" fmla="*/ 646 h 207"/>
                <a:gd name="T84" fmla="*/ 2022 w 187"/>
                <a:gd name="T85" fmla="*/ 260 h 207"/>
                <a:gd name="T86" fmla="*/ 3361 w 187"/>
                <a:gd name="T87" fmla="*/ 237 h 207"/>
                <a:gd name="T88" fmla="*/ 3361 w 187"/>
                <a:gd name="T89" fmla="*/ 0 h 2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7"/>
                <a:gd name="T136" fmla="*/ 0 h 207"/>
                <a:gd name="T137" fmla="*/ 187 w 187"/>
                <a:gd name="T138" fmla="*/ 207 h 2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7" h="207">
                  <a:moveTo>
                    <a:pt x="130" y="0"/>
                  </a:moveTo>
                  <a:lnTo>
                    <a:pt x="187" y="41"/>
                  </a:lnTo>
                  <a:lnTo>
                    <a:pt x="162" y="41"/>
                  </a:lnTo>
                  <a:lnTo>
                    <a:pt x="173" y="177"/>
                  </a:lnTo>
                  <a:lnTo>
                    <a:pt x="178" y="183"/>
                  </a:lnTo>
                  <a:lnTo>
                    <a:pt x="173" y="196"/>
                  </a:lnTo>
                  <a:lnTo>
                    <a:pt x="118" y="196"/>
                  </a:lnTo>
                  <a:lnTo>
                    <a:pt x="116" y="192"/>
                  </a:lnTo>
                  <a:lnTo>
                    <a:pt x="112" y="196"/>
                  </a:lnTo>
                  <a:lnTo>
                    <a:pt x="95" y="192"/>
                  </a:lnTo>
                  <a:lnTo>
                    <a:pt x="93" y="197"/>
                  </a:lnTo>
                  <a:lnTo>
                    <a:pt x="84" y="190"/>
                  </a:lnTo>
                  <a:lnTo>
                    <a:pt x="78" y="197"/>
                  </a:lnTo>
                  <a:lnTo>
                    <a:pt x="78" y="205"/>
                  </a:lnTo>
                  <a:lnTo>
                    <a:pt x="75" y="207"/>
                  </a:lnTo>
                  <a:lnTo>
                    <a:pt x="66" y="205"/>
                  </a:lnTo>
                  <a:lnTo>
                    <a:pt x="64" y="201"/>
                  </a:lnTo>
                  <a:lnTo>
                    <a:pt x="60" y="196"/>
                  </a:lnTo>
                  <a:lnTo>
                    <a:pt x="57" y="196"/>
                  </a:lnTo>
                  <a:lnTo>
                    <a:pt x="56" y="187"/>
                  </a:lnTo>
                  <a:lnTo>
                    <a:pt x="50" y="187"/>
                  </a:lnTo>
                  <a:lnTo>
                    <a:pt x="43" y="177"/>
                  </a:lnTo>
                  <a:lnTo>
                    <a:pt x="37" y="176"/>
                  </a:lnTo>
                  <a:lnTo>
                    <a:pt x="23" y="177"/>
                  </a:lnTo>
                  <a:lnTo>
                    <a:pt x="13" y="177"/>
                  </a:lnTo>
                  <a:lnTo>
                    <a:pt x="5" y="183"/>
                  </a:lnTo>
                  <a:lnTo>
                    <a:pt x="9" y="172"/>
                  </a:lnTo>
                  <a:lnTo>
                    <a:pt x="14" y="157"/>
                  </a:lnTo>
                  <a:lnTo>
                    <a:pt x="13" y="140"/>
                  </a:lnTo>
                  <a:lnTo>
                    <a:pt x="5" y="131"/>
                  </a:lnTo>
                  <a:lnTo>
                    <a:pt x="13" y="131"/>
                  </a:lnTo>
                  <a:lnTo>
                    <a:pt x="13" y="121"/>
                  </a:lnTo>
                  <a:lnTo>
                    <a:pt x="9" y="111"/>
                  </a:lnTo>
                  <a:lnTo>
                    <a:pt x="5" y="115"/>
                  </a:lnTo>
                  <a:lnTo>
                    <a:pt x="4" y="105"/>
                  </a:lnTo>
                  <a:lnTo>
                    <a:pt x="0" y="105"/>
                  </a:lnTo>
                  <a:lnTo>
                    <a:pt x="4" y="100"/>
                  </a:lnTo>
                  <a:lnTo>
                    <a:pt x="60" y="100"/>
                  </a:lnTo>
                  <a:lnTo>
                    <a:pt x="60" y="78"/>
                  </a:lnTo>
                  <a:lnTo>
                    <a:pt x="60" y="73"/>
                  </a:lnTo>
                  <a:lnTo>
                    <a:pt x="64" y="69"/>
                  </a:lnTo>
                  <a:lnTo>
                    <a:pt x="78" y="64"/>
                  </a:lnTo>
                  <a:lnTo>
                    <a:pt x="78" y="26"/>
                  </a:lnTo>
                  <a:lnTo>
                    <a:pt x="130" y="24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23" name="Freeform 2117"/>
            <p:cNvSpPr>
              <a:spLocks/>
            </p:cNvSpPr>
            <p:nvPr/>
          </p:nvSpPr>
          <p:spPr bwMode="auto">
            <a:xfrm>
              <a:off x="3176" y="2987"/>
              <a:ext cx="189" cy="290"/>
            </a:xfrm>
            <a:custGeom>
              <a:avLst/>
              <a:gdLst>
                <a:gd name="T0" fmla="*/ 2150 w 166"/>
                <a:gd name="T1" fmla="*/ 116 h 266"/>
                <a:gd name="T2" fmla="*/ 2405 w 166"/>
                <a:gd name="T3" fmla="*/ 116 h 266"/>
                <a:gd name="T4" fmla="*/ 2715 w 166"/>
                <a:gd name="T5" fmla="*/ 149 h 266"/>
                <a:gd name="T6" fmla="*/ 2974 w 166"/>
                <a:gd name="T7" fmla="*/ 149 h 266"/>
                <a:gd name="T8" fmla="*/ 3198 w 166"/>
                <a:gd name="T9" fmla="*/ 89 h 266"/>
                <a:gd name="T10" fmla="*/ 3344 w 166"/>
                <a:gd name="T11" fmla="*/ 116 h 266"/>
                <a:gd name="T12" fmla="*/ 3671 w 166"/>
                <a:gd name="T13" fmla="*/ 75 h 266"/>
                <a:gd name="T14" fmla="*/ 4086 w 166"/>
                <a:gd name="T15" fmla="*/ 0 h 266"/>
                <a:gd name="T16" fmla="*/ 4086 w 166"/>
                <a:gd name="T17" fmla="*/ 116 h 266"/>
                <a:gd name="T18" fmla="*/ 4086 w 166"/>
                <a:gd name="T19" fmla="*/ 268 h 266"/>
                <a:gd name="T20" fmla="*/ 4086 w 166"/>
                <a:gd name="T21" fmla="*/ 347 h 266"/>
                <a:gd name="T22" fmla="*/ 4180 w 166"/>
                <a:gd name="T23" fmla="*/ 534 h 266"/>
                <a:gd name="T24" fmla="*/ 4180 w 166"/>
                <a:gd name="T25" fmla="*/ 594 h 266"/>
                <a:gd name="T26" fmla="*/ 4180 w 166"/>
                <a:gd name="T27" fmla="*/ 662 h 266"/>
                <a:gd name="T28" fmla="*/ 3855 w 166"/>
                <a:gd name="T29" fmla="*/ 787 h 266"/>
                <a:gd name="T30" fmla="*/ 3724 w 166"/>
                <a:gd name="T31" fmla="*/ 822 h 266"/>
                <a:gd name="T32" fmla="*/ 3424 w 166"/>
                <a:gd name="T33" fmla="*/ 896 h 266"/>
                <a:gd name="T34" fmla="*/ 2715 w 166"/>
                <a:gd name="T35" fmla="*/ 998 h 266"/>
                <a:gd name="T36" fmla="*/ 2612 w 166"/>
                <a:gd name="T37" fmla="*/ 1062 h 266"/>
                <a:gd name="T38" fmla="*/ 2150 w 166"/>
                <a:gd name="T39" fmla="*/ 1186 h 266"/>
                <a:gd name="T40" fmla="*/ 1748 w 166"/>
                <a:gd name="T41" fmla="*/ 1365 h 266"/>
                <a:gd name="T42" fmla="*/ 1875 w 166"/>
                <a:gd name="T43" fmla="*/ 1537 h 266"/>
                <a:gd name="T44" fmla="*/ 1903 w 166"/>
                <a:gd name="T45" fmla="*/ 1622 h 266"/>
                <a:gd name="T46" fmla="*/ 2015 w 166"/>
                <a:gd name="T47" fmla="*/ 1748 h 266"/>
                <a:gd name="T48" fmla="*/ 1875 w 166"/>
                <a:gd name="T49" fmla="*/ 1906 h 266"/>
                <a:gd name="T50" fmla="*/ 2015 w 166"/>
                <a:gd name="T51" fmla="*/ 1928 h 266"/>
                <a:gd name="T52" fmla="*/ 1200 w 166"/>
                <a:gd name="T53" fmla="*/ 2042 h 266"/>
                <a:gd name="T54" fmla="*/ 926 w 166"/>
                <a:gd name="T55" fmla="*/ 2116 h 266"/>
                <a:gd name="T56" fmla="*/ 813 w 166"/>
                <a:gd name="T57" fmla="*/ 2192 h 266"/>
                <a:gd name="T58" fmla="*/ 926 w 166"/>
                <a:gd name="T59" fmla="*/ 2192 h 266"/>
                <a:gd name="T60" fmla="*/ 761 w 166"/>
                <a:gd name="T61" fmla="*/ 2307 h 266"/>
                <a:gd name="T62" fmla="*/ 693 w 166"/>
                <a:gd name="T63" fmla="*/ 2192 h 266"/>
                <a:gd name="T64" fmla="*/ 609 w 166"/>
                <a:gd name="T65" fmla="*/ 2116 h 266"/>
                <a:gd name="T66" fmla="*/ 609 w 166"/>
                <a:gd name="T67" fmla="*/ 1928 h 266"/>
                <a:gd name="T68" fmla="*/ 535 w 166"/>
                <a:gd name="T69" fmla="*/ 1748 h 266"/>
                <a:gd name="T70" fmla="*/ 398 w 166"/>
                <a:gd name="T71" fmla="*/ 1641 h 266"/>
                <a:gd name="T72" fmla="*/ 926 w 166"/>
                <a:gd name="T73" fmla="*/ 1454 h 266"/>
                <a:gd name="T74" fmla="*/ 980 w 166"/>
                <a:gd name="T75" fmla="*/ 1365 h 266"/>
                <a:gd name="T76" fmla="*/ 1054 w 166"/>
                <a:gd name="T77" fmla="*/ 1240 h 266"/>
                <a:gd name="T78" fmla="*/ 1054 w 166"/>
                <a:gd name="T79" fmla="*/ 1134 h 266"/>
                <a:gd name="T80" fmla="*/ 1054 w 166"/>
                <a:gd name="T81" fmla="*/ 1123 h 266"/>
                <a:gd name="T82" fmla="*/ 1123 w 166"/>
                <a:gd name="T83" fmla="*/ 1062 h 266"/>
                <a:gd name="T84" fmla="*/ 1123 w 166"/>
                <a:gd name="T85" fmla="*/ 896 h 266"/>
                <a:gd name="T86" fmla="*/ 1054 w 166"/>
                <a:gd name="T87" fmla="*/ 803 h 266"/>
                <a:gd name="T88" fmla="*/ 693 w 166"/>
                <a:gd name="T89" fmla="*/ 787 h 266"/>
                <a:gd name="T90" fmla="*/ 453 w 166"/>
                <a:gd name="T91" fmla="*/ 738 h 266"/>
                <a:gd name="T92" fmla="*/ 3 w 166"/>
                <a:gd name="T93" fmla="*/ 692 h 266"/>
                <a:gd name="T94" fmla="*/ 0 w 166"/>
                <a:gd name="T95" fmla="*/ 594 h 266"/>
                <a:gd name="T96" fmla="*/ 1279 w 166"/>
                <a:gd name="T97" fmla="*/ 449 h 266"/>
                <a:gd name="T98" fmla="*/ 1647 w 166"/>
                <a:gd name="T99" fmla="*/ 534 h 266"/>
                <a:gd name="T100" fmla="*/ 1790 w 166"/>
                <a:gd name="T101" fmla="*/ 662 h 266"/>
                <a:gd name="T102" fmla="*/ 1790 w 166"/>
                <a:gd name="T103" fmla="*/ 787 h 266"/>
                <a:gd name="T104" fmla="*/ 2015 w 166"/>
                <a:gd name="T105" fmla="*/ 896 h 266"/>
                <a:gd name="T106" fmla="*/ 2112 w 166"/>
                <a:gd name="T107" fmla="*/ 787 h 266"/>
                <a:gd name="T108" fmla="*/ 2266 w 166"/>
                <a:gd name="T109" fmla="*/ 751 h 266"/>
                <a:gd name="T110" fmla="*/ 2405 w 166"/>
                <a:gd name="T111" fmla="*/ 580 h 266"/>
                <a:gd name="T112" fmla="*/ 2112 w 166"/>
                <a:gd name="T113" fmla="*/ 449 h 266"/>
                <a:gd name="T114" fmla="*/ 1790 w 166"/>
                <a:gd name="T115" fmla="*/ 411 h 266"/>
                <a:gd name="T116" fmla="*/ 1875 w 166"/>
                <a:gd name="T117" fmla="*/ 149 h 2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6"/>
                <a:gd name="T178" fmla="*/ 0 h 266"/>
                <a:gd name="T179" fmla="*/ 166 w 166"/>
                <a:gd name="T180" fmla="*/ 266 h 2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6" h="266">
                  <a:moveTo>
                    <a:pt x="73" y="17"/>
                  </a:moveTo>
                  <a:lnTo>
                    <a:pt x="84" y="14"/>
                  </a:lnTo>
                  <a:lnTo>
                    <a:pt x="88" y="17"/>
                  </a:lnTo>
                  <a:lnTo>
                    <a:pt x="93" y="14"/>
                  </a:lnTo>
                  <a:lnTo>
                    <a:pt x="99" y="17"/>
                  </a:lnTo>
                  <a:lnTo>
                    <a:pt x="105" y="17"/>
                  </a:lnTo>
                  <a:lnTo>
                    <a:pt x="107" y="17"/>
                  </a:lnTo>
                  <a:lnTo>
                    <a:pt x="116" y="17"/>
                  </a:lnTo>
                  <a:lnTo>
                    <a:pt x="121" y="14"/>
                  </a:lnTo>
                  <a:lnTo>
                    <a:pt x="125" y="11"/>
                  </a:lnTo>
                  <a:lnTo>
                    <a:pt x="130" y="11"/>
                  </a:lnTo>
                  <a:lnTo>
                    <a:pt x="130" y="14"/>
                  </a:lnTo>
                  <a:lnTo>
                    <a:pt x="136" y="11"/>
                  </a:lnTo>
                  <a:lnTo>
                    <a:pt x="143" y="9"/>
                  </a:lnTo>
                  <a:lnTo>
                    <a:pt x="154" y="6"/>
                  </a:lnTo>
                  <a:lnTo>
                    <a:pt x="159" y="0"/>
                  </a:lnTo>
                  <a:lnTo>
                    <a:pt x="163" y="6"/>
                  </a:lnTo>
                  <a:lnTo>
                    <a:pt x="159" y="14"/>
                  </a:lnTo>
                  <a:lnTo>
                    <a:pt x="159" y="24"/>
                  </a:lnTo>
                  <a:lnTo>
                    <a:pt x="159" y="31"/>
                  </a:lnTo>
                  <a:lnTo>
                    <a:pt x="163" y="38"/>
                  </a:lnTo>
                  <a:lnTo>
                    <a:pt x="159" y="40"/>
                  </a:lnTo>
                  <a:lnTo>
                    <a:pt x="163" y="47"/>
                  </a:lnTo>
                  <a:lnTo>
                    <a:pt x="163" y="62"/>
                  </a:lnTo>
                  <a:lnTo>
                    <a:pt x="166" y="64"/>
                  </a:lnTo>
                  <a:lnTo>
                    <a:pt x="163" y="69"/>
                  </a:lnTo>
                  <a:lnTo>
                    <a:pt x="159" y="72"/>
                  </a:lnTo>
                  <a:lnTo>
                    <a:pt x="163" y="76"/>
                  </a:lnTo>
                  <a:lnTo>
                    <a:pt x="157" y="81"/>
                  </a:lnTo>
                  <a:lnTo>
                    <a:pt x="150" y="90"/>
                  </a:lnTo>
                  <a:lnTo>
                    <a:pt x="149" y="92"/>
                  </a:lnTo>
                  <a:lnTo>
                    <a:pt x="144" y="96"/>
                  </a:lnTo>
                  <a:lnTo>
                    <a:pt x="136" y="100"/>
                  </a:lnTo>
                  <a:lnTo>
                    <a:pt x="134" y="105"/>
                  </a:lnTo>
                  <a:lnTo>
                    <a:pt x="116" y="110"/>
                  </a:lnTo>
                  <a:lnTo>
                    <a:pt x="105" y="116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93" y="130"/>
                  </a:lnTo>
                  <a:lnTo>
                    <a:pt x="84" y="137"/>
                  </a:lnTo>
                  <a:lnTo>
                    <a:pt x="70" y="152"/>
                  </a:lnTo>
                  <a:lnTo>
                    <a:pt x="68" y="157"/>
                  </a:lnTo>
                  <a:lnTo>
                    <a:pt x="70" y="166"/>
                  </a:lnTo>
                  <a:lnTo>
                    <a:pt x="73" y="177"/>
                  </a:lnTo>
                  <a:lnTo>
                    <a:pt x="75" y="190"/>
                  </a:lnTo>
                  <a:lnTo>
                    <a:pt x="75" y="186"/>
                  </a:lnTo>
                  <a:lnTo>
                    <a:pt x="79" y="190"/>
                  </a:lnTo>
                  <a:lnTo>
                    <a:pt x="79" y="201"/>
                  </a:lnTo>
                  <a:lnTo>
                    <a:pt x="75" y="206"/>
                  </a:lnTo>
                  <a:lnTo>
                    <a:pt x="73" y="219"/>
                  </a:lnTo>
                  <a:lnTo>
                    <a:pt x="75" y="215"/>
                  </a:lnTo>
                  <a:lnTo>
                    <a:pt x="79" y="221"/>
                  </a:lnTo>
                  <a:lnTo>
                    <a:pt x="70" y="228"/>
                  </a:lnTo>
                  <a:lnTo>
                    <a:pt x="47" y="236"/>
                  </a:lnTo>
                  <a:lnTo>
                    <a:pt x="41" y="238"/>
                  </a:lnTo>
                  <a:lnTo>
                    <a:pt x="36" y="244"/>
                  </a:lnTo>
                  <a:lnTo>
                    <a:pt x="30" y="248"/>
                  </a:lnTo>
                  <a:lnTo>
                    <a:pt x="32" y="253"/>
                  </a:lnTo>
                  <a:lnTo>
                    <a:pt x="36" y="251"/>
                  </a:lnTo>
                  <a:lnTo>
                    <a:pt x="36" y="253"/>
                  </a:lnTo>
                  <a:lnTo>
                    <a:pt x="36" y="266"/>
                  </a:lnTo>
                  <a:lnTo>
                    <a:pt x="30" y="266"/>
                  </a:lnTo>
                  <a:lnTo>
                    <a:pt x="24" y="262"/>
                  </a:lnTo>
                  <a:lnTo>
                    <a:pt x="27" y="253"/>
                  </a:lnTo>
                  <a:lnTo>
                    <a:pt x="24" y="248"/>
                  </a:lnTo>
                  <a:lnTo>
                    <a:pt x="24" y="244"/>
                  </a:lnTo>
                  <a:lnTo>
                    <a:pt x="24" y="233"/>
                  </a:lnTo>
                  <a:lnTo>
                    <a:pt x="24" y="221"/>
                  </a:lnTo>
                  <a:lnTo>
                    <a:pt x="18" y="206"/>
                  </a:lnTo>
                  <a:lnTo>
                    <a:pt x="21" y="201"/>
                  </a:lnTo>
                  <a:lnTo>
                    <a:pt x="18" y="199"/>
                  </a:lnTo>
                  <a:lnTo>
                    <a:pt x="16" y="190"/>
                  </a:lnTo>
                  <a:lnTo>
                    <a:pt x="32" y="175"/>
                  </a:lnTo>
                  <a:lnTo>
                    <a:pt x="36" y="168"/>
                  </a:lnTo>
                  <a:lnTo>
                    <a:pt x="36" y="163"/>
                  </a:lnTo>
                  <a:lnTo>
                    <a:pt x="38" y="157"/>
                  </a:lnTo>
                  <a:lnTo>
                    <a:pt x="44" y="148"/>
                  </a:lnTo>
                  <a:lnTo>
                    <a:pt x="41" y="143"/>
                  </a:lnTo>
                  <a:lnTo>
                    <a:pt x="41" y="137"/>
                  </a:lnTo>
                  <a:lnTo>
                    <a:pt x="41" y="130"/>
                  </a:lnTo>
                  <a:lnTo>
                    <a:pt x="44" y="130"/>
                  </a:lnTo>
                  <a:lnTo>
                    <a:pt x="41" y="129"/>
                  </a:lnTo>
                  <a:lnTo>
                    <a:pt x="44" y="125"/>
                  </a:lnTo>
                  <a:lnTo>
                    <a:pt x="44" y="123"/>
                  </a:lnTo>
                  <a:lnTo>
                    <a:pt x="44" y="114"/>
                  </a:lnTo>
                  <a:lnTo>
                    <a:pt x="44" y="105"/>
                  </a:lnTo>
                  <a:lnTo>
                    <a:pt x="41" y="96"/>
                  </a:lnTo>
                  <a:lnTo>
                    <a:pt x="41" y="92"/>
                  </a:lnTo>
                  <a:lnTo>
                    <a:pt x="30" y="92"/>
                  </a:lnTo>
                  <a:lnTo>
                    <a:pt x="27" y="90"/>
                  </a:lnTo>
                  <a:lnTo>
                    <a:pt x="21" y="87"/>
                  </a:lnTo>
                  <a:lnTo>
                    <a:pt x="18" y="85"/>
                  </a:lnTo>
                  <a:lnTo>
                    <a:pt x="7" y="87"/>
                  </a:lnTo>
                  <a:lnTo>
                    <a:pt x="3" y="81"/>
                  </a:lnTo>
                  <a:lnTo>
                    <a:pt x="3" y="76"/>
                  </a:lnTo>
                  <a:lnTo>
                    <a:pt x="0" y="69"/>
                  </a:lnTo>
                  <a:lnTo>
                    <a:pt x="47" y="54"/>
                  </a:lnTo>
                  <a:lnTo>
                    <a:pt x="50" y="52"/>
                  </a:lnTo>
                  <a:lnTo>
                    <a:pt x="56" y="64"/>
                  </a:lnTo>
                  <a:lnTo>
                    <a:pt x="64" y="62"/>
                  </a:lnTo>
                  <a:lnTo>
                    <a:pt x="70" y="64"/>
                  </a:lnTo>
                  <a:lnTo>
                    <a:pt x="70" y="76"/>
                  </a:lnTo>
                  <a:lnTo>
                    <a:pt x="68" y="85"/>
                  </a:lnTo>
                  <a:lnTo>
                    <a:pt x="70" y="90"/>
                  </a:lnTo>
                  <a:lnTo>
                    <a:pt x="75" y="100"/>
                  </a:lnTo>
                  <a:lnTo>
                    <a:pt x="79" y="105"/>
                  </a:lnTo>
                  <a:lnTo>
                    <a:pt x="82" y="100"/>
                  </a:lnTo>
                  <a:lnTo>
                    <a:pt x="82" y="90"/>
                  </a:lnTo>
                  <a:lnTo>
                    <a:pt x="84" y="90"/>
                  </a:lnTo>
                  <a:lnTo>
                    <a:pt x="88" y="87"/>
                  </a:lnTo>
                  <a:lnTo>
                    <a:pt x="91" y="76"/>
                  </a:lnTo>
                  <a:lnTo>
                    <a:pt x="93" y="67"/>
                  </a:lnTo>
                  <a:lnTo>
                    <a:pt x="88" y="64"/>
                  </a:lnTo>
                  <a:lnTo>
                    <a:pt x="82" y="52"/>
                  </a:lnTo>
                  <a:lnTo>
                    <a:pt x="75" y="47"/>
                  </a:lnTo>
                  <a:lnTo>
                    <a:pt x="70" y="47"/>
                  </a:lnTo>
                  <a:lnTo>
                    <a:pt x="70" y="25"/>
                  </a:lnTo>
                  <a:lnTo>
                    <a:pt x="73" y="17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24" name="Freeform 2118"/>
            <p:cNvSpPr>
              <a:spLocks/>
            </p:cNvSpPr>
            <p:nvPr/>
          </p:nvSpPr>
          <p:spPr bwMode="auto">
            <a:xfrm>
              <a:off x="2858" y="3095"/>
              <a:ext cx="231" cy="215"/>
            </a:xfrm>
            <a:custGeom>
              <a:avLst/>
              <a:gdLst>
                <a:gd name="T0" fmla="*/ 4390 w 203"/>
                <a:gd name="T1" fmla="*/ 82 h 197"/>
                <a:gd name="T2" fmla="*/ 4717 w 203"/>
                <a:gd name="T3" fmla="*/ 63 h 197"/>
                <a:gd name="T4" fmla="*/ 4798 w 203"/>
                <a:gd name="T5" fmla="*/ 63 h 197"/>
                <a:gd name="T6" fmla="*/ 4992 w 203"/>
                <a:gd name="T7" fmla="*/ 82 h 197"/>
                <a:gd name="T8" fmla="*/ 5130 w 203"/>
                <a:gd name="T9" fmla="*/ 116 h 197"/>
                <a:gd name="T10" fmla="*/ 4992 w 203"/>
                <a:gd name="T11" fmla="*/ 116 h 197"/>
                <a:gd name="T12" fmla="*/ 4885 w 203"/>
                <a:gd name="T13" fmla="*/ 139 h 197"/>
                <a:gd name="T14" fmla="*/ 4798 w 203"/>
                <a:gd name="T15" fmla="*/ 139 h 197"/>
                <a:gd name="T16" fmla="*/ 4508 w 203"/>
                <a:gd name="T17" fmla="*/ 198 h 197"/>
                <a:gd name="T18" fmla="*/ 4381 w 203"/>
                <a:gd name="T19" fmla="*/ 139 h 197"/>
                <a:gd name="T20" fmla="*/ 4064 w 203"/>
                <a:gd name="T21" fmla="*/ 180 h 197"/>
                <a:gd name="T22" fmla="*/ 3569 w 203"/>
                <a:gd name="T23" fmla="*/ 198 h 197"/>
                <a:gd name="T24" fmla="*/ 3482 w 203"/>
                <a:gd name="T25" fmla="*/ 727 h 197"/>
                <a:gd name="T26" fmla="*/ 3102 w 203"/>
                <a:gd name="T27" fmla="*/ 727 h 197"/>
                <a:gd name="T28" fmla="*/ 3067 w 203"/>
                <a:gd name="T29" fmla="*/ 1149 h 197"/>
                <a:gd name="T30" fmla="*/ 2973 w 203"/>
                <a:gd name="T31" fmla="*/ 1680 h 197"/>
                <a:gd name="T32" fmla="*/ 2848 w 203"/>
                <a:gd name="T33" fmla="*/ 1680 h 197"/>
                <a:gd name="T34" fmla="*/ 2618 w 203"/>
                <a:gd name="T35" fmla="*/ 1737 h 197"/>
                <a:gd name="T36" fmla="*/ 2602 w 203"/>
                <a:gd name="T37" fmla="*/ 1746 h 197"/>
                <a:gd name="T38" fmla="*/ 2503 w 203"/>
                <a:gd name="T39" fmla="*/ 1737 h 197"/>
                <a:gd name="T40" fmla="*/ 2296 w 203"/>
                <a:gd name="T41" fmla="*/ 1737 h 197"/>
                <a:gd name="T42" fmla="*/ 2135 w 203"/>
                <a:gd name="T43" fmla="*/ 1737 h 197"/>
                <a:gd name="T44" fmla="*/ 1933 w 203"/>
                <a:gd name="T45" fmla="*/ 1698 h 197"/>
                <a:gd name="T46" fmla="*/ 1933 w 203"/>
                <a:gd name="T47" fmla="*/ 1631 h 197"/>
                <a:gd name="T48" fmla="*/ 1876 w 203"/>
                <a:gd name="T49" fmla="*/ 1631 h 197"/>
                <a:gd name="T50" fmla="*/ 1777 w 203"/>
                <a:gd name="T51" fmla="*/ 1631 h 197"/>
                <a:gd name="T52" fmla="*/ 1699 w 203"/>
                <a:gd name="T53" fmla="*/ 1680 h 197"/>
                <a:gd name="T54" fmla="*/ 1649 w 203"/>
                <a:gd name="T55" fmla="*/ 1698 h 197"/>
                <a:gd name="T56" fmla="*/ 1325 w 203"/>
                <a:gd name="T57" fmla="*/ 1594 h 197"/>
                <a:gd name="T58" fmla="*/ 1241 w 203"/>
                <a:gd name="T59" fmla="*/ 1492 h 197"/>
                <a:gd name="T60" fmla="*/ 1241 w 203"/>
                <a:gd name="T61" fmla="*/ 1424 h 197"/>
                <a:gd name="T62" fmla="*/ 1153 w 203"/>
                <a:gd name="T63" fmla="*/ 1369 h 197"/>
                <a:gd name="T64" fmla="*/ 1098 w 203"/>
                <a:gd name="T65" fmla="*/ 1175 h 197"/>
                <a:gd name="T66" fmla="*/ 980 w 203"/>
                <a:gd name="T67" fmla="*/ 1098 h 197"/>
                <a:gd name="T68" fmla="*/ 959 w 203"/>
                <a:gd name="T69" fmla="*/ 978 h 197"/>
                <a:gd name="T70" fmla="*/ 959 w 203"/>
                <a:gd name="T71" fmla="*/ 885 h 197"/>
                <a:gd name="T72" fmla="*/ 959 w 203"/>
                <a:gd name="T73" fmla="*/ 810 h 197"/>
                <a:gd name="T74" fmla="*/ 757 w 203"/>
                <a:gd name="T75" fmla="*/ 727 h 197"/>
                <a:gd name="T76" fmla="*/ 513 w 203"/>
                <a:gd name="T77" fmla="*/ 480 h 197"/>
                <a:gd name="T78" fmla="*/ 217 w 203"/>
                <a:gd name="T79" fmla="*/ 303 h 197"/>
                <a:gd name="T80" fmla="*/ 130 w 203"/>
                <a:gd name="T81" fmla="*/ 216 h 197"/>
                <a:gd name="T82" fmla="*/ 0 w 203"/>
                <a:gd name="T83" fmla="*/ 116 h 197"/>
                <a:gd name="T84" fmla="*/ 0 w 203"/>
                <a:gd name="T85" fmla="*/ 5 h 197"/>
                <a:gd name="T86" fmla="*/ 2 w 203"/>
                <a:gd name="T87" fmla="*/ 5 h 197"/>
                <a:gd name="T88" fmla="*/ 217 w 203"/>
                <a:gd name="T89" fmla="*/ 5 h 197"/>
                <a:gd name="T90" fmla="*/ 247 w 203"/>
                <a:gd name="T91" fmla="*/ 5 h 197"/>
                <a:gd name="T92" fmla="*/ 513 w 203"/>
                <a:gd name="T93" fmla="*/ 0 h 197"/>
                <a:gd name="T94" fmla="*/ 604 w 203"/>
                <a:gd name="T95" fmla="*/ 1 h 197"/>
                <a:gd name="T96" fmla="*/ 861 w 203"/>
                <a:gd name="T97" fmla="*/ 63 h 197"/>
                <a:gd name="T98" fmla="*/ 959 w 203"/>
                <a:gd name="T99" fmla="*/ 63 h 197"/>
                <a:gd name="T100" fmla="*/ 2503 w 203"/>
                <a:gd name="T101" fmla="*/ 5 h 197"/>
                <a:gd name="T102" fmla="*/ 2528 w 203"/>
                <a:gd name="T103" fmla="*/ 82 h 197"/>
                <a:gd name="T104" fmla="*/ 2618 w 203"/>
                <a:gd name="T105" fmla="*/ 116 h 197"/>
                <a:gd name="T106" fmla="*/ 3184 w 203"/>
                <a:gd name="T107" fmla="*/ 139 h 197"/>
                <a:gd name="T108" fmla="*/ 3390 w 203"/>
                <a:gd name="T109" fmla="*/ 139 h 197"/>
                <a:gd name="T110" fmla="*/ 3569 w 203"/>
                <a:gd name="T111" fmla="*/ 139 h 197"/>
                <a:gd name="T112" fmla="*/ 3705 w 203"/>
                <a:gd name="T113" fmla="*/ 139 h 197"/>
                <a:gd name="T114" fmla="*/ 4390 w 203"/>
                <a:gd name="T115" fmla="*/ 82 h 1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3"/>
                <a:gd name="T175" fmla="*/ 0 h 197"/>
                <a:gd name="T176" fmla="*/ 203 w 203"/>
                <a:gd name="T177" fmla="*/ 197 h 19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3" h="197">
                  <a:moveTo>
                    <a:pt x="175" y="10"/>
                  </a:moveTo>
                  <a:lnTo>
                    <a:pt x="187" y="7"/>
                  </a:lnTo>
                  <a:lnTo>
                    <a:pt x="189" y="7"/>
                  </a:lnTo>
                  <a:lnTo>
                    <a:pt x="198" y="10"/>
                  </a:lnTo>
                  <a:lnTo>
                    <a:pt x="203" y="14"/>
                  </a:lnTo>
                  <a:lnTo>
                    <a:pt x="198" y="14"/>
                  </a:lnTo>
                  <a:lnTo>
                    <a:pt x="193" y="16"/>
                  </a:lnTo>
                  <a:lnTo>
                    <a:pt x="189" y="16"/>
                  </a:lnTo>
                  <a:lnTo>
                    <a:pt x="178" y="23"/>
                  </a:lnTo>
                  <a:lnTo>
                    <a:pt x="173" y="16"/>
                  </a:lnTo>
                  <a:lnTo>
                    <a:pt x="161" y="20"/>
                  </a:lnTo>
                  <a:lnTo>
                    <a:pt x="141" y="23"/>
                  </a:lnTo>
                  <a:lnTo>
                    <a:pt x="137" y="81"/>
                  </a:lnTo>
                  <a:lnTo>
                    <a:pt x="123" y="81"/>
                  </a:lnTo>
                  <a:lnTo>
                    <a:pt x="121" y="128"/>
                  </a:lnTo>
                  <a:lnTo>
                    <a:pt x="118" y="189"/>
                  </a:lnTo>
                  <a:lnTo>
                    <a:pt x="112" y="189"/>
                  </a:lnTo>
                  <a:lnTo>
                    <a:pt x="105" y="195"/>
                  </a:lnTo>
                  <a:lnTo>
                    <a:pt x="103" y="197"/>
                  </a:lnTo>
                  <a:lnTo>
                    <a:pt x="98" y="195"/>
                  </a:lnTo>
                  <a:lnTo>
                    <a:pt x="91" y="195"/>
                  </a:lnTo>
                  <a:lnTo>
                    <a:pt x="85" y="195"/>
                  </a:lnTo>
                  <a:lnTo>
                    <a:pt x="76" y="191"/>
                  </a:lnTo>
                  <a:lnTo>
                    <a:pt x="76" y="182"/>
                  </a:lnTo>
                  <a:lnTo>
                    <a:pt x="75" y="182"/>
                  </a:lnTo>
                  <a:lnTo>
                    <a:pt x="71" y="182"/>
                  </a:lnTo>
                  <a:lnTo>
                    <a:pt x="67" y="189"/>
                  </a:lnTo>
                  <a:lnTo>
                    <a:pt x="66" y="191"/>
                  </a:lnTo>
                  <a:lnTo>
                    <a:pt x="53" y="180"/>
                  </a:lnTo>
                  <a:lnTo>
                    <a:pt x="48" y="166"/>
                  </a:lnTo>
                  <a:lnTo>
                    <a:pt x="48" y="159"/>
                  </a:lnTo>
                  <a:lnTo>
                    <a:pt x="46" y="153"/>
                  </a:lnTo>
                  <a:lnTo>
                    <a:pt x="43" y="133"/>
                  </a:lnTo>
                  <a:lnTo>
                    <a:pt x="39" y="124"/>
                  </a:lnTo>
                  <a:lnTo>
                    <a:pt x="37" y="110"/>
                  </a:lnTo>
                  <a:lnTo>
                    <a:pt x="37" y="99"/>
                  </a:lnTo>
                  <a:lnTo>
                    <a:pt x="37" y="90"/>
                  </a:lnTo>
                  <a:lnTo>
                    <a:pt x="30" y="81"/>
                  </a:lnTo>
                  <a:lnTo>
                    <a:pt x="20" y="54"/>
                  </a:lnTo>
                  <a:lnTo>
                    <a:pt x="9" y="34"/>
                  </a:lnTo>
                  <a:lnTo>
                    <a:pt x="5" y="25"/>
                  </a:lnTo>
                  <a:lnTo>
                    <a:pt x="0" y="14"/>
                  </a:lnTo>
                  <a:lnTo>
                    <a:pt x="0" y="5"/>
                  </a:lnTo>
                  <a:lnTo>
                    <a:pt x="2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98" y="5"/>
                  </a:lnTo>
                  <a:lnTo>
                    <a:pt x="100" y="10"/>
                  </a:lnTo>
                  <a:lnTo>
                    <a:pt x="105" y="14"/>
                  </a:lnTo>
                  <a:lnTo>
                    <a:pt x="126" y="16"/>
                  </a:lnTo>
                  <a:lnTo>
                    <a:pt x="135" y="16"/>
                  </a:lnTo>
                  <a:lnTo>
                    <a:pt x="141" y="16"/>
                  </a:lnTo>
                  <a:lnTo>
                    <a:pt x="146" y="16"/>
                  </a:lnTo>
                  <a:lnTo>
                    <a:pt x="175" y="1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25" name="Freeform 2119"/>
            <p:cNvSpPr>
              <a:spLocks/>
            </p:cNvSpPr>
            <p:nvPr/>
          </p:nvSpPr>
          <p:spPr bwMode="auto">
            <a:xfrm>
              <a:off x="2655" y="2395"/>
              <a:ext cx="273" cy="208"/>
            </a:xfrm>
            <a:custGeom>
              <a:avLst/>
              <a:gdLst>
                <a:gd name="T0" fmla="*/ 5074 w 239"/>
                <a:gd name="T1" fmla="*/ 0 h 190"/>
                <a:gd name="T2" fmla="*/ 5628 w 239"/>
                <a:gd name="T3" fmla="*/ 65 h 190"/>
                <a:gd name="T4" fmla="*/ 5944 w 239"/>
                <a:gd name="T5" fmla="*/ 148 h 190"/>
                <a:gd name="T6" fmla="*/ 6262 w 239"/>
                <a:gd name="T7" fmla="*/ 85 h 190"/>
                <a:gd name="T8" fmla="*/ 6399 w 239"/>
                <a:gd name="T9" fmla="*/ 194 h 190"/>
                <a:gd name="T10" fmla="*/ 6399 w 239"/>
                <a:gd name="T11" fmla="*/ 313 h 190"/>
                <a:gd name="T12" fmla="*/ 6514 w 239"/>
                <a:gd name="T13" fmla="*/ 366 h 190"/>
                <a:gd name="T14" fmla="*/ 6514 w 239"/>
                <a:gd name="T15" fmla="*/ 419 h 190"/>
                <a:gd name="T16" fmla="*/ 6655 w 239"/>
                <a:gd name="T17" fmla="*/ 502 h 190"/>
                <a:gd name="T18" fmla="*/ 6605 w 239"/>
                <a:gd name="T19" fmla="*/ 524 h 190"/>
                <a:gd name="T20" fmla="*/ 6514 w 239"/>
                <a:gd name="T21" fmla="*/ 1016 h 190"/>
                <a:gd name="T22" fmla="*/ 5855 w 239"/>
                <a:gd name="T23" fmla="*/ 1289 h 190"/>
                <a:gd name="T24" fmla="*/ 5743 w 239"/>
                <a:gd name="T25" fmla="*/ 1341 h 190"/>
                <a:gd name="T26" fmla="*/ 5719 w 239"/>
                <a:gd name="T27" fmla="*/ 1411 h 190"/>
                <a:gd name="T28" fmla="*/ 5719 w 239"/>
                <a:gd name="T29" fmla="*/ 1483 h 190"/>
                <a:gd name="T30" fmla="*/ 5628 w 239"/>
                <a:gd name="T31" fmla="*/ 1545 h 190"/>
                <a:gd name="T32" fmla="*/ 5482 w 239"/>
                <a:gd name="T33" fmla="*/ 1564 h 190"/>
                <a:gd name="T34" fmla="*/ 5304 w 239"/>
                <a:gd name="T35" fmla="*/ 1605 h 190"/>
                <a:gd name="T36" fmla="*/ 4556 w 239"/>
                <a:gd name="T37" fmla="*/ 1545 h 190"/>
                <a:gd name="T38" fmla="*/ 4442 w 239"/>
                <a:gd name="T39" fmla="*/ 1564 h 190"/>
                <a:gd name="T40" fmla="*/ 4304 w 239"/>
                <a:gd name="T41" fmla="*/ 1605 h 190"/>
                <a:gd name="T42" fmla="*/ 4118 w 239"/>
                <a:gd name="T43" fmla="*/ 1611 h 190"/>
                <a:gd name="T44" fmla="*/ 3889 w 239"/>
                <a:gd name="T45" fmla="*/ 1653 h 190"/>
                <a:gd name="T46" fmla="*/ 3359 w 239"/>
                <a:gd name="T47" fmla="*/ 1564 h 190"/>
                <a:gd name="T48" fmla="*/ 2894 w 239"/>
                <a:gd name="T49" fmla="*/ 1605 h 190"/>
                <a:gd name="T50" fmla="*/ 2728 w 239"/>
                <a:gd name="T51" fmla="*/ 1545 h 190"/>
                <a:gd name="T52" fmla="*/ 2492 w 239"/>
                <a:gd name="T53" fmla="*/ 1510 h 190"/>
                <a:gd name="T54" fmla="*/ 2254 w 239"/>
                <a:gd name="T55" fmla="*/ 1483 h 190"/>
                <a:gd name="T56" fmla="*/ 2254 w 239"/>
                <a:gd name="T57" fmla="*/ 1510 h 190"/>
                <a:gd name="T58" fmla="*/ 1942 w 239"/>
                <a:gd name="T59" fmla="*/ 1510 h 190"/>
                <a:gd name="T60" fmla="*/ 1773 w 239"/>
                <a:gd name="T61" fmla="*/ 1545 h 190"/>
                <a:gd name="T62" fmla="*/ 1700 w 239"/>
                <a:gd name="T63" fmla="*/ 1611 h 190"/>
                <a:gd name="T64" fmla="*/ 1434 w 239"/>
                <a:gd name="T65" fmla="*/ 1691 h 190"/>
                <a:gd name="T66" fmla="*/ 1434 w 239"/>
                <a:gd name="T67" fmla="*/ 1833 h 190"/>
                <a:gd name="T68" fmla="*/ 1303 w 239"/>
                <a:gd name="T69" fmla="*/ 1777 h 190"/>
                <a:gd name="T70" fmla="*/ 1159 w 239"/>
                <a:gd name="T71" fmla="*/ 1696 h 190"/>
                <a:gd name="T72" fmla="*/ 1029 w 239"/>
                <a:gd name="T73" fmla="*/ 1696 h 190"/>
                <a:gd name="T74" fmla="*/ 941 w 239"/>
                <a:gd name="T75" fmla="*/ 1777 h 190"/>
                <a:gd name="T76" fmla="*/ 798 w 239"/>
                <a:gd name="T77" fmla="*/ 1696 h 190"/>
                <a:gd name="T78" fmla="*/ 901 w 239"/>
                <a:gd name="T79" fmla="*/ 1691 h 190"/>
                <a:gd name="T80" fmla="*/ 798 w 239"/>
                <a:gd name="T81" fmla="*/ 1653 h 190"/>
                <a:gd name="T82" fmla="*/ 631 w 239"/>
                <a:gd name="T83" fmla="*/ 1653 h 190"/>
                <a:gd name="T84" fmla="*/ 360 w 239"/>
                <a:gd name="T85" fmla="*/ 1605 h 190"/>
                <a:gd name="T86" fmla="*/ 360 w 239"/>
                <a:gd name="T87" fmla="*/ 1564 h 190"/>
                <a:gd name="T88" fmla="*/ 514 w 239"/>
                <a:gd name="T89" fmla="*/ 1564 h 190"/>
                <a:gd name="T90" fmla="*/ 514 w 239"/>
                <a:gd name="T91" fmla="*/ 1545 h 190"/>
                <a:gd name="T92" fmla="*/ 360 w 239"/>
                <a:gd name="T93" fmla="*/ 1545 h 190"/>
                <a:gd name="T94" fmla="*/ 143 w 239"/>
                <a:gd name="T95" fmla="*/ 1483 h 190"/>
                <a:gd name="T96" fmla="*/ 125 w 239"/>
                <a:gd name="T97" fmla="*/ 1429 h 190"/>
                <a:gd name="T98" fmla="*/ 0 w 239"/>
                <a:gd name="T99" fmla="*/ 1379 h 190"/>
                <a:gd name="T100" fmla="*/ 0 w 239"/>
                <a:gd name="T101" fmla="*/ 1332 h 190"/>
                <a:gd name="T102" fmla="*/ 394 w 239"/>
                <a:gd name="T103" fmla="*/ 1289 h 190"/>
                <a:gd name="T104" fmla="*/ 514 w 239"/>
                <a:gd name="T105" fmla="*/ 1241 h 190"/>
                <a:gd name="T106" fmla="*/ 1303 w 239"/>
                <a:gd name="T107" fmla="*/ 1238 h 190"/>
                <a:gd name="T108" fmla="*/ 1434 w 239"/>
                <a:gd name="T109" fmla="*/ 1241 h 190"/>
                <a:gd name="T110" fmla="*/ 1590 w 239"/>
                <a:gd name="T111" fmla="*/ 1151 h 190"/>
                <a:gd name="T112" fmla="*/ 1700 w 239"/>
                <a:gd name="T113" fmla="*/ 1016 h 190"/>
                <a:gd name="T114" fmla="*/ 1773 w 239"/>
                <a:gd name="T115" fmla="*/ 986 h 190"/>
                <a:gd name="T116" fmla="*/ 1773 w 239"/>
                <a:gd name="T117" fmla="*/ 687 h 190"/>
                <a:gd name="T118" fmla="*/ 2492 w 239"/>
                <a:gd name="T119" fmla="*/ 593 h 190"/>
                <a:gd name="T120" fmla="*/ 3136 w 239"/>
                <a:gd name="T121" fmla="*/ 383 h 190"/>
                <a:gd name="T122" fmla="*/ 4674 w 239"/>
                <a:gd name="T123" fmla="*/ 85 h 190"/>
                <a:gd name="T124" fmla="*/ 5074 w 239"/>
                <a:gd name="T125" fmla="*/ 0 h 1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9"/>
                <a:gd name="T190" fmla="*/ 0 h 190"/>
                <a:gd name="T191" fmla="*/ 239 w 239"/>
                <a:gd name="T192" fmla="*/ 190 h 1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9" h="190">
                  <a:moveTo>
                    <a:pt x="182" y="0"/>
                  </a:moveTo>
                  <a:lnTo>
                    <a:pt x="202" y="6"/>
                  </a:lnTo>
                  <a:lnTo>
                    <a:pt x="214" y="15"/>
                  </a:lnTo>
                  <a:lnTo>
                    <a:pt x="225" y="9"/>
                  </a:lnTo>
                  <a:lnTo>
                    <a:pt x="229" y="20"/>
                  </a:lnTo>
                  <a:lnTo>
                    <a:pt x="229" y="33"/>
                  </a:lnTo>
                  <a:lnTo>
                    <a:pt x="234" y="38"/>
                  </a:lnTo>
                  <a:lnTo>
                    <a:pt x="234" y="44"/>
                  </a:lnTo>
                  <a:lnTo>
                    <a:pt x="239" y="53"/>
                  </a:lnTo>
                  <a:lnTo>
                    <a:pt x="237" y="54"/>
                  </a:lnTo>
                  <a:lnTo>
                    <a:pt x="234" y="105"/>
                  </a:lnTo>
                  <a:lnTo>
                    <a:pt x="211" y="134"/>
                  </a:lnTo>
                  <a:lnTo>
                    <a:pt x="207" y="140"/>
                  </a:lnTo>
                  <a:lnTo>
                    <a:pt x="206" y="147"/>
                  </a:lnTo>
                  <a:lnTo>
                    <a:pt x="206" y="154"/>
                  </a:lnTo>
                  <a:lnTo>
                    <a:pt x="202" y="161"/>
                  </a:lnTo>
                  <a:lnTo>
                    <a:pt x="197" y="163"/>
                  </a:lnTo>
                  <a:lnTo>
                    <a:pt x="191" y="166"/>
                  </a:lnTo>
                  <a:lnTo>
                    <a:pt x="164" y="161"/>
                  </a:lnTo>
                  <a:lnTo>
                    <a:pt x="159" y="163"/>
                  </a:lnTo>
                  <a:lnTo>
                    <a:pt x="154" y="166"/>
                  </a:lnTo>
                  <a:lnTo>
                    <a:pt x="148" y="168"/>
                  </a:lnTo>
                  <a:lnTo>
                    <a:pt x="139" y="172"/>
                  </a:lnTo>
                  <a:lnTo>
                    <a:pt x="121" y="163"/>
                  </a:lnTo>
                  <a:lnTo>
                    <a:pt x="104" y="166"/>
                  </a:lnTo>
                  <a:lnTo>
                    <a:pt x="98" y="161"/>
                  </a:lnTo>
                  <a:lnTo>
                    <a:pt x="89" y="157"/>
                  </a:lnTo>
                  <a:lnTo>
                    <a:pt x="81" y="154"/>
                  </a:lnTo>
                  <a:lnTo>
                    <a:pt x="81" y="157"/>
                  </a:lnTo>
                  <a:lnTo>
                    <a:pt x="70" y="157"/>
                  </a:lnTo>
                  <a:lnTo>
                    <a:pt x="64" y="161"/>
                  </a:lnTo>
                  <a:lnTo>
                    <a:pt x="61" y="168"/>
                  </a:lnTo>
                  <a:lnTo>
                    <a:pt x="52" y="176"/>
                  </a:lnTo>
                  <a:lnTo>
                    <a:pt x="52" y="190"/>
                  </a:lnTo>
                  <a:lnTo>
                    <a:pt x="46" y="185"/>
                  </a:lnTo>
                  <a:lnTo>
                    <a:pt x="41" y="177"/>
                  </a:lnTo>
                  <a:lnTo>
                    <a:pt x="37" y="177"/>
                  </a:lnTo>
                  <a:lnTo>
                    <a:pt x="34" y="185"/>
                  </a:lnTo>
                  <a:lnTo>
                    <a:pt x="29" y="177"/>
                  </a:lnTo>
                  <a:lnTo>
                    <a:pt x="32" y="176"/>
                  </a:lnTo>
                  <a:lnTo>
                    <a:pt x="29" y="172"/>
                  </a:lnTo>
                  <a:lnTo>
                    <a:pt x="23" y="172"/>
                  </a:lnTo>
                  <a:lnTo>
                    <a:pt x="13" y="166"/>
                  </a:lnTo>
                  <a:lnTo>
                    <a:pt x="13" y="163"/>
                  </a:lnTo>
                  <a:lnTo>
                    <a:pt x="18" y="163"/>
                  </a:lnTo>
                  <a:lnTo>
                    <a:pt x="18" y="161"/>
                  </a:lnTo>
                  <a:lnTo>
                    <a:pt x="13" y="161"/>
                  </a:lnTo>
                  <a:lnTo>
                    <a:pt x="5" y="154"/>
                  </a:lnTo>
                  <a:lnTo>
                    <a:pt x="4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14" y="134"/>
                  </a:lnTo>
                  <a:lnTo>
                    <a:pt x="18" y="130"/>
                  </a:lnTo>
                  <a:lnTo>
                    <a:pt x="46" y="129"/>
                  </a:lnTo>
                  <a:lnTo>
                    <a:pt x="52" y="130"/>
                  </a:lnTo>
                  <a:lnTo>
                    <a:pt x="57" y="120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64" y="71"/>
                  </a:lnTo>
                  <a:lnTo>
                    <a:pt x="89" y="62"/>
                  </a:lnTo>
                  <a:lnTo>
                    <a:pt x="113" y="40"/>
                  </a:lnTo>
                  <a:lnTo>
                    <a:pt x="168" y="9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26" name="Freeform 2120"/>
            <p:cNvSpPr>
              <a:spLocks/>
            </p:cNvSpPr>
            <p:nvPr/>
          </p:nvSpPr>
          <p:spPr bwMode="auto">
            <a:xfrm>
              <a:off x="2702" y="2563"/>
              <a:ext cx="208" cy="167"/>
            </a:xfrm>
            <a:custGeom>
              <a:avLst/>
              <a:gdLst>
                <a:gd name="T0" fmla="*/ 4782 w 182"/>
                <a:gd name="T1" fmla="*/ 90 h 152"/>
                <a:gd name="T2" fmla="*/ 4870 w 182"/>
                <a:gd name="T3" fmla="*/ 237 h 152"/>
                <a:gd name="T4" fmla="*/ 5135 w 182"/>
                <a:gd name="T5" fmla="*/ 379 h 152"/>
                <a:gd name="T6" fmla="*/ 4782 w 182"/>
                <a:gd name="T7" fmla="*/ 423 h 152"/>
                <a:gd name="T8" fmla="*/ 4659 w 182"/>
                <a:gd name="T9" fmla="*/ 594 h 152"/>
                <a:gd name="T10" fmla="*/ 4523 w 182"/>
                <a:gd name="T11" fmla="*/ 717 h 152"/>
                <a:gd name="T12" fmla="*/ 4262 w 182"/>
                <a:gd name="T13" fmla="*/ 824 h 152"/>
                <a:gd name="T14" fmla="*/ 3919 w 182"/>
                <a:gd name="T15" fmla="*/ 1066 h 152"/>
                <a:gd name="T16" fmla="*/ 3919 w 182"/>
                <a:gd name="T17" fmla="*/ 1142 h 152"/>
                <a:gd name="T18" fmla="*/ 3577 w 182"/>
                <a:gd name="T19" fmla="*/ 1199 h 152"/>
                <a:gd name="T20" fmla="*/ 3440 w 182"/>
                <a:gd name="T21" fmla="*/ 1137 h 152"/>
                <a:gd name="T22" fmla="*/ 3166 w 182"/>
                <a:gd name="T23" fmla="*/ 1142 h 152"/>
                <a:gd name="T24" fmla="*/ 2687 w 182"/>
                <a:gd name="T25" fmla="*/ 1284 h 152"/>
                <a:gd name="T26" fmla="*/ 2422 w 182"/>
                <a:gd name="T27" fmla="*/ 1527 h 152"/>
                <a:gd name="T28" fmla="*/ 2390 w 182"/>
                <a:gd name="T29" fmla="*/ 1527 h 152"/>
                <a:gd name="T30" fmla="*/ 1765 w 182"/>
                <a:gd name="T31" fmla="*/ 1527 h 152"/>
                <a:gd name="T32" fmla="*/ 1446 w 182"/>
                <a:gd name="T33" fmla="*/ 1591 h 152"/>
                <a:gd name="T34" fmla="*/ 1055 w 182"/>
                <a:gd name="T35" fmla="*/ 1447 h 152"/>
                <a:gd name="T36" fmla="*/ 1145 w 182"/>
                <a:gd name="T37" fmla="*/ 1385 h 152"/>
                <a:gd name="T38" fmla="*/ 923 w 182"/>
                <a:gd name="T39" fmla="*/ 1284 h 152"/>
                <a:gd name="T40" fmla="*/ 2 w 182"/>
                <a:gd name="T41" fmla="*/ 1249 h 152"/>
                <a:gd name="T42" fmla="*/ 0 w 182"/>
                <a:gd name="T43" fmla="*/ 883 h 152"/>
                <a:gd name="T44" fmla="*/ 163 w 182"/>
                <a:gd name="T45" fmla="*/ 784 h 152"/>
                <a:gd name="T46" fmla="*/ 318 w 182"/>
                <a:gd name="T47" fmla="*/ 650 h 152"/>
                <a:gd name="T48" fmla="*/ 394 w 182"/>
                <a:gd name="T49" fmla="*/ 541 h 152"/>
                <a:gd name="T50" fmla="*/ 318 w 182"/>
                <a:gd name="T51" fmla="*/ 379 h 152"/>
                <a:gd name="T52" fmla="*/ 557 w 182"/>
                <a:gd name="T53" fmla="*/ 145 h 152"/>
                <a:gd name="T54" fmla="*/ 808 w 182"/>
                <a:gd name="T55" fmla="*/ 3 h 152"/>
                <a:gd name="T56" fmla="*/ 1145 w 182"/>
                <a:gd name="T57" fmla="*/ 0 h 152"/>
                <a:gd name="T58" fmla="*/ 1606 w 182"/>
                <a:gd name="T59" fmla="*/ 75 h 152"/>
                <a:gd name="T60" fmla="*/ 2233 w 182"/>
                <a:gd name="T61" fmla="*/ 90 h 152"/>
                <a:gd name="T62" fmla="*/ 3010 w 182"/>
                <a:gd name="T63" fmla="*/ 145 h 152"/>
                <a:gd name="T64" fmla="*/ 3327 w 182"/>
                <a:gd name="T65" fmla="*/ 90 h 152"/>
                <a:gd name="T66" fmla="*/ 4208 w 182"/>
                <a:gd name="T67" fmla="*/ 120 h 152"/>
                <a:gd name="T68" fmla="*/ 4523 w 182"/>
                <a:gd name="T69" fmla="*/ 75 h 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2"/>
                <a:gd name="T106" fmla="*/ 0 h 152"/>
                <a:gd name="T107" fmla="*/ 182 w 182"/>
                <a:gd name="T108" fmla="*/ 152 h 1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2" h="152">
                  <a:moveTo>
                    <a:pt x="165" y="0"/>
                  </a:moveTo>
                  <a:lnTo>
                    <a:pt x="170" y="9"/>
                  </a:lnTo>
                  <a:lnTo>
                    <a:pt x="173" y="12"/>
                  </a:lnTo>
                  <a:lnTo>
                    <a:pt x="173" y="23"/>
                  </a:lnTo>
                  <a:lnTo>
                    <a:pt x="179" y="27"/>
                  </a:lnTo>
                  <a:lnTo>
                    <a:pt x="182" y="36"/>
                  </a:lnTo>
                  <a:lnTo>
                    <a:pt x="175" y="45"/>
                  </a:lnTo>
                  <a:lnTo>
                    <a:pt x="170" y="41"/>
                  </a:lnTo>
                  <a:lnTo>
                    <a:pt x="165" y="51"/>
                  </a:lnTo>
                  <a:lnTo>
                    <a:pt x="165" y="56"/>
                  </a:lnTo>
                  <a:lnTo>
                    <a:pt x="159" y="61"/>
                  </a:lnTo>
                  <a:lnTo>
                    <a:pt x="161" y="68"/>
                  </a:lnTo>
                  <a:lnTo>
                    <a:pt x="152" y="70"/>
                  </a:lnTo>
                  <a:lnTo>
                    <a:pt x="152" y="79"/>
                  </a:lnTo>
                  <a:lnTo>
                    <a:pt x="146" y="85"/>
                  </a:lnTo>
                  <a:lnTo>
                    <a:pt x="138" y="102"/>
                  </a:lnTo>
                  <a:lnTo>
                    <a:pt x="141" y="108"/>
                  </a:lnTo>
                  <a:lnTo>
                    <a:pt x="138" y="108"/>
                  </a:lnTo>
                  <a:lnTo>
                    <a:pt x="132" y="114"/>
                  </a:lnTo>
                  <a:lnTo>
                    <a:pt x="127" y="114"/>
                  </a:lnTo>
                  <a:lnTo>
                    <a:pt x="127" y="112"/>
                  </a:lnTo>
                  <a:lnTo>
                    <a:pt x="122" y="107"/>
                  </a:lnTo>
                  <a:lnTo>
                    <a:pt x="118" y="108"/>
                  </a:lnTo>
                  <a:lnTo>
                    <a:pt x="113" y="108"/>
                  </a:lnTo>
                  <a:lnTo>
                    <a:pt x="104" y="114"/>
                  </a:lnTo>
                  <a:lnTo>
                    <a:pt x="95" y="122"/>
                  </a:lnTo>
                  <a:lnTo>
                    <a:pt x="91" y="135"/>
                  </a:lnTo>
                  <a:lnTo>
                    <a:pt x="86" y="146"/>
                  </a:lnTo>
                  <a:lnTo>
                    <a:pt x="84" y="144"/>
                  </a:lnTo>
                  <a:lnTo>
                    <a:pt x="84" y="146"/>
                  </a:lnTo>
                  <a:lnTo>
                    <a:pt x="72" y="150"/>
                  </a:lnTo>
                  <a:lnTo>
                    <a:pt x="63" y="146"/>
                  </a:lnTo>
                  <a:lnTo>
                    <a:pt x="63" y="150"/>
                  </a:lnTo>
                  <a:lnTo>
                    <a:pt x="52" y="152"/>
                  </a:lnTo>
                  <a:lnTo>
                    <a:pt x="47" y="150"/>
                  </a:lnTo>
                  <a:lnTo>
                    <a:pt x="38" y="137"/>
                  </a:lnTo>
                  <a:lnTo>
                    <a:pt x="40" y="135"/>
                  </a:lnTo>
                  <a:lnTo>
                    <a:pt x="40" y="132"/>
                  </a:lnTo>
                  <a:lnTo>
                    <a:pt x="34" y="132"/>
                  </a:lnTo>
                  <a:lnTo>
                    <a:pt x="33" y="122"/>
                  </a:lnTo>
                  <a:lnTo>
                    <a:pt x="20" y="118"/>
                  </a:lnTo>
                  <a:lnTo>
                    <a:pt x="2" y="118"/>
                  </a:lnTo>
                  <a:lnTo>
                    <a:pt x="0" y="102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6" y="74"/>
                  </a:lnTo>
                  <a:lnTo>
                    <a:pt x="10" y="65"/>
                  </a:lnTo>
                  <a:lnTo>
                    <a:pt x="11" y="61"/>
                  </a:lnTo>
                  <a:lnTo>
                    <a:pt x="11" y="56"/>
                  </a:lnTo>
                  <a:lnTo>
                    <a:pt x="14" y="51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1" y="22"/>
                  </a:lnTo>
                  <a:lnTo>
                    <a:pt x="20" y="14"/>
                  </a:lnTo>
                  <a:lnTo>
                    <a:pt x="24" y="7"/>
                  </a:lnTo>
                  <a:lnTo>
                    <a:pt x="29" y="3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8" y="3"/>
                  </a:lnTo>
                  <a:lnTo>
                    <a:pt x="57" y="7"/>
                  </a:lnTo>
                  <a:lnTo>
                    <a:pt x="63" y="12"/>
                  </a:lnTo>
                  <a:lnTo>
                    <a:pt x="80" y="9"/>
                  </a:lnTo>
                  <a:lnTo>
                    <a:pt x="98" y="18"/>
                  </a:lnTo>
                  <a:lnTo>
                    <a:pt x="107" y="14"/>
                  </a:lnTo>
                  <a:lnTo>
                    <a:pt x="113" y="12"/>
                  </a:lnTo>
                  <a:lnTo>
                    <a:pt x="118" y="9"/>
                  </a:lnTo>
                  <a:lnTo>
                    <a:pt x="123" y="7"/>
                  </a:lnTo>
                  <a:lnTo>
                    <a:pt x="150" y="12"/>
                  </a:lnTo>
                  <a:lnTo>
                    <a:pt x="156" y="9"/>
                  </a:lnTo>
                  <a:lnTo>
                    <a:pt x="161" y="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27" name="Freeform 2121"/>
            <p:cNvSpPr>
              <a:spLocks/>
            </p:cNvSpPr>
            <p:nvPr/>
          </p:nvSpPr>
          <p:spPr bwMode="auto">
            <a:xfrm>
              <a:off x="3159" y="2808"/>
              <a:ext cx="35" cy="30"/>
            </a:xfrm>
            <a:custGeom>
              <a:avLst/>
              <a:gdLst>
                <a:gd name="T0" fmla="*/ 569 w 30"/>
                <a:gd name="T1" fmla="*/ 3 h 27"/>
                <a:gd name="T2" fmla="*/ 795 w 30"/>
                <a:gd name="T3" fmla="*/ 3 h 27"/>
                <a:gd name="T4" fmla="*/ 795 w 30"/>
                <a:gd name="T5" fmla="*/ 78 h 27"/>
                <a:gd name="T6" fmla="*/ 1231 w 30"/>
                <a:gd name="T7" fmla="*/ 0 h 27"/>
                <a:gd name="T8" fmla="*/ 1436 w 30"/>
                <a:gd name="T9" fmla="*/ 120 h 27"/>
                <a:gd name="T10" fmla="*/ 1436 w 30"/>
                <a:gd name="T11" fmla="*/ 233 h 27"/>
                <a:gd name="T12" fmla="*/ 1436 w 30"/>
                <a:gd name="T13" fmla="*/ 288 h 27"/>
                <a:gd name="T14" fmla="*/ 1231 w 30"/>
                <a:gd name="T15" fmla="*/ 320 h 27"/>
                <a:gd name="T16" fmla="*/ 1085 w 30"/>
                <a:gd name="T17" fmla="*/ 233 h 27"/>
                <a:gd name="T18" fmla="*/ 795 w 30"/>
                <a:gd name="T19" fmla="*/ 288 h 27"/>
                <a:gd name="T20" fmla="*/ 664 w 30"/>
                <a:gd name="T21" fmla="*/ 320 h 27"/>
                <a:gd name="T22" fmla="*/ 480 w 30"/>
                <a:gd name="T23" fmla="*/ 380 h 27"/>
                <a:gd name="T24" fmla="*/ 480 w 30"/>
                <a:gd name="T25" fmla="*/ 288 h 27"/>
                <a:gd name="T26" fmla="*/ 0 w 30"/>
                <a:gd name="T27" fmla="*/ 320 h 27"/>
                <a:gd name="T28" fmla="*/ 0 w 30"/>
                <a:gd name="T29" fmla="*/ 288 h 27"/>
                <a:gd name="T30" fmla="*/ 190 w 30"/>
                <a:gd name="T31" fmla="*/ 233 h 27"/>
                <a:gd name="T32" fmla="*/ 352 w 30"/>
                <a:gd name="T33" fmla="*/ 120 h 27"/>
                <a:gd name="T34" fmla="*/ 569 w 30"/>
                <a:gd name="T35" fmla="*/ 78 h 27"/>
                <a:gd name="T36" fmla="*/ 569 w 30"/>
                <a:gd name="T37" fmla="*/ 3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27"/>
                <a:gd name="T59" fmla="*/ 30 w 30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27">
                  <a:moveTo>
                    <a:pt x="12" y="3"/>
                  </a:moveTo>
                  <a:lnTo>
                    <a:pt x="17" y="3"/>
                  </a:lnTo>
                  <a:lnTo>
                    <a:pt x="17" y="5"/>
                  </a:lnTo>
                  <a:lnTo>
                    <a:pt x="26" y="0"/>
                  </a:lnTo>
                  <a:lnTo>
                    <a:pt x="30" y="9"/>
                  </a:lnTo>
                  <a:lnTo>
                    <a:pt x="30" y="17"/>
                  </a:lnTo>
                  <a:lnTo>
                    <a:pt x="30" y="21"/>
                  </a:lnTo>
                  <a:lnTo>
                    <a:pt x="26" y="23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4" y="23"/>
                  </a:lnTo>
                  <a:lnTo>
                    <a:pt x="9" y="27"/>
                  </a:lnTo>
                  <a:lnTo>
                    <a:pt x="9" y="21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7" y="9"/>
                  </a:lnTo>
                  <a:lnTo>
                    <a:pt x="12" y="5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28" name="Freeform 2122"/>
            <p:cNvSpPr>
              <a:spLocks/>
            </p:cNvSpPr>
            <p:nvPr/>
          </p:nvSpPr>
          <p:spPr bwMode="auto">
            <a:xfrm>
              <a:off x="3035" y="2944"/>
              <a:ext cx="208" cy="172"/>
            </a:xfrm>
            <a:custGeom>
              <a:avLst/>
              <a:gdLst>
                <a:gd name="T0" fmla="*/ 4077 w 182"/>
                <a:gd name="T1" fmla="*/ 93 h 157"/>
                <a:gd name="T2" fmla="*/ 4322 w 182"/>
                <a:gd name="T3" fmla="*/ 102 h 157"/>
                <a:gd name="T4" fmla="*/ 4623 w 182"/>
                <a:gd name="T5" fmla="*/ 148 h 157"/>
                <a:gd name="T6" fmla="*/ 4766 w 182"/>
                <a:gd name="T7" fmla="*/ 165 h 157"/>
                <a:gd name="T8" fmla="*/ 4992 w 182"/>
                <a:gd name="T9" fmla="*/ 285 h 157"/>
                <a:gd name="T10" fmla="*/ 5135 w 182"/>
                <a:gd name="T11" fmla="*/ 375 h 157"/>
                <a:gd name="T12" fmla="*/ 4966 w 182"/>
                <a:gd name="T13" fmla="*/ 451 h 157"/>
                <a:gd name="T14" fmla="*/ 4870 w 182"/>
                <a:gd name="T15" fmla="*/ 601 h 157"/>
                <a:gd name="T16" fmla="*/ 4966 w 182"/>
                <a:gd name="T17" fmla="*/ 689 h 157"/>
                <a:gd name="T18" fmla="*/ 4766 w 182"/>
                <a:gd name="T19" fmla="*/ 759 h 157"/>
                <a:gd name="T20" fmla="*/ 4766 w 182"/>
                <a:gd name="T21" fmla="*/ 907 h 157"/>
                <a:gd name="T22" fmla="*/ 3567 w 182"/>
                <a:gd name="T23" fmla="*/ 1121 h 157"/>
                <a:gd name="T24" fmla="*/ 3463 w 182"/>
                <a:gd name="T25" fmla="*/ 1166 h 157"/>
                <a:gd name="T26" fmla="*/ 2911 w 182"/>
                <a:gd name="T27" fmla="*/ 1197 h 157"/>
                <a:gd name="T28" fmla="*/ 2634 w 182"/>
                <a:gd name="T29" fmla="*/ 1307 h 157"/>
                <a:gd name="T30" fmla="*/ 2216 w 182"/>
                <a:gd name="T31" fmla="*/ 1503 h 157"/>
                <a:gd name="T32" fmla="*/ 1954 w 182"/>
                <a:gd name="T33" fmla="*/ 1503 h 157"/>
                <a:gd name="T34" fmla="*/ 1351 w 182"/>
                <a:gd name="T35" fmla="*/ 1490 h 157"/>
                <a:gd name="T36" fmla="*/ 951 w 182"/>
                <a:gd name="T37" fmla="*/ 1429 h 157"/>
                <a:gd name="T38" fmla="*/ 557 w 182"/>
                <a:gd name="T39" fmla="*/ 1436 h 157"/>
                <a:gd name="T40" fmla="*/ 0 w 182"/>
                <a:gd name="T41" fmla="*/ 1228 h 157"/>
                <a:gd name="T42" fmla="*/ 905 w 182"/>
                <a:gd name="T43" fmla="*/ 755 h 157"/>
                <a:gd name="T44" fmla="*/ 905 w 182"/>
                <a:gd name="T45" fmla="*/ 689 h 157"/>
                <a:gd name="T46" fmla="*/ 905 w 182"/>
                <a:gd name="T47" fmla="*/ 399 h 157"/>
                <a:gd name="T48" fmla="*/ 1179 w 182"/>
                <a:gd name="T49" fmla="*/ 501 h 157"/>
                <a:gd name="T50" fmla="*/ 1544 w 182"/>
                <a:gd name="T51" fmla="*/ 501 h 157"/>
                <a:gd name="T52" fmla="*/ 2010 w 182"/>
                <a:gd name="T53" fmla="*/ 575 h 157"/>
                <a:gd name="T54" fmla="*/ 2216 w 182"/>
                <a:gd name="T55" fmla="*/ 501 h 157"/>
                <a:gd name="T56" fmla="*/ 2533 w 182"/>
                <a:gd name="T57" fmla="*/ 629 h 157"/>
                <a:gd name="T58" fmla="*/ 3010 w 182"/>
                <a:gd name="T59" fmla="*/ 755 h 157"/>
                <a:gd name="T60" fmla="*/ 3327 w 182"/>
                <a:gd name="T61" fmla="*/ 759 h 157"/>
                <a:gd name="T62" fmla="*/ 3429 w 182"/>
                <a:gd name="T63" fmla="*/ 629 h 157"/>
                <a:gd name="T64" fmla="*/ 3263 w 182"/>
                <a:gd name="T65" fmla="*/ 650 h 157"/>
                <a:gd name="T66" fmla="*/ 2819 w 182"/>
                <a:gd name="T67" fmla="*/ 575 h 157"/>
                <a:gd name="T68" fmla="*/ 2819 w 182"/>
                <a:gd name="T69" fmla="*/ 451 h 157"/>
                <a:gd name="T70" fmla="*/ 2911 w 182"/>
                <a:gd name="T71" fmla="*/ 342 h 157"/>
                <a:gd name="T72" fmla="*/ 2819 w 182"/>
                <a:gd name="T73" fmla="*/ 194 h 157"/>
                <a:gd name="T74" fmla="*/ 3071 w 182"/>
                <a:gd name="T75" fmla="*/ 65 h 157"/>
                <a:gd name="T76" fmla="*/ 3931 w 182"/>
                <a:gd name="T77" fmla="*/ 0 h 1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2"/>
                <a:gd name="T118" fmla="*/ 0 h 157"/>
                <a:gd name="T119" fmla="*/ 182 w 182"/>
                <a:gd name="T120" fmla="*/ 157 h 1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2" h="157">
                  <a:moveTo>
                    <a:pt x="139" y="0"/>
                  </a:moveTo>
                  <a:lnTo>
                    <a:pt x="144" y="10"/>
                  </a:lnTo>
                  <a:lnTo>
                    <a:pt x="150" y="10"/>
                  </a:lnTo>
                  <a:lnTo>
                    <a:pt x="153" y="11"/>
                  </a:lnTo>
                  <a:lnTo>
                    <a:pt x="159" y="15"/>
                  </a:lnTo>
                  <a:lnTo>
                    <a:pt x="164" y="15"/>
                  </a:lnTo>
                  <a:lnTo>
                    <a:pt x="167" y="17"/>
                  </a:lnTo>
                  <a:lnTo>
                    <a:pt x="169" y="17"/>
                  </a:lnTo>
                  <a:lnTo>
                    <a:pt x="173" y="24"/>
                  </a:lnTo>
                  <a:lnTo>
                    <a:pt x="178" y="29"/>
                  </a:lnTo>
                  <a:lnTo>
                    <a:pt x="182" y="35"/>
                  </a:lnTo>
                  <a:lnTo>
                    <a:pt x="182" y="38"/>
                  </a:lnTo>
                  <a:lnTo>
                    <a:pt x="176" y="40"/>
                  </a:lnTo>
                  <a:lnTo>
                    <a:pt x="176" y="47"/>
                  </a:lnTo>
                  <a:lnTo>
                    <a:pt x="176" y="58"/>
                  </a:lnTo>
                  <a:lnTo>
                    <a:pt x="173" y="62"/>
                  </a:lnTo>
                  <a:lnTo>
                    <a:pt x="178" y="67"/>
                  </a:lnTo>
                  <a:lnTo>
                    <a:pt x="176" y="69"/>
                  </a:lnTo>
                  <a:lnTo>
                    <a:pt x="169" y="69"/>
                  </a:lnTo>
                  <a:lnTo>
                    <a:pt x="169" y="78"/>
                  </a:lnTo>
                  <a:lnTo>
                    <a:pt x="167" y="85"/>
                  </a:lnTo>
                  <a:lnTo>
                    <a:pt x="169" y="92"/>
                  </a:lnTo>
                  <a:lnTo>
                    <a:pt x="123" y="107"/>
                  </a:lnTo>
                  <a:lnTo>
                    <a:pt x="126" y="114"/>
                  </a:lnTo>
                  <a:lnTo>
                    <a:pt x="126" y="119"/>
                  </a:lnTo>
                  <a:lnTo>
                    <a:pt x="123" y="119"/>
                  </a:lnTo>
                  <a:lnTo>
                    <a:pt x="116" y="119"/>
                  </a:lnTo>
                  <a:lnTo>
                    <a:pt x="103" y="123"/>
                  </a:lnTo>
                  <a:lnTo>
                    <a:pt x="103" y="130"/>
                  </a:lnTo>
                  <a:lnTo>
                    <a:pt x="94" y="134"/>
                  </a:lnTo>
                  <a:lnTo>
                    <a:pt x="86" y="139"/>
                  </a:lnTo>
                  <a:lnTo>
                    <a:pt x="78" y="154"/>
                  </a:lnTo>
                  <a:lnTo>
                    <a:pt x="71" y="157"/>
                  </a:lnTo>
                  <a:lnTo>
                    <a:pt x="70" y="154"/>
                  </a:lnTo>
                  <a:lnTo>
                    <a:pt x="55" y="154"/>
                  </a:lnTo>
                  <a:lnTo>
                    <a:pt x="48" y="152"/>
                  </a:lnTo>
                  <a:lnTo>
                    <a:pt x="43" y="148"/>
                  </a:lnTo>
                  <a:lnTo>
                    <a:pt x="34" y="145"/>
                  </a:lnTo>
                  <a:lnTo>
                    <a:pt x="32" y="145"/>
                  </a:lnTo>
                  <a:lnTo>
                    <a:pt x="20" y="148"/>
                  </a:lnTo>
                  <a:lnTo>
                    <a:pt x="14" y="138"/>
                  </a:lnTo>
                  <a:lnTo>
                    <a:pt x="0" y="125"/>
                  </a:lnTo>
                  <a:lnTo>
                    <a:pt x="3" y="76"/>
                  </a:lnTo>
                  <a:lnTo>
                    <a:pt x="32" y="76"/>
                  </a:lnTo>
                  <a:lnTo>
                    <a:pt x="32" y="72"/>
                  </a:lnTo>
                  <a:lnTo>
                    <a:pt x="32" y="69"/>
                  </a:lnTo>
                  <a:lnTo>
                    <a:pt x="32" y="58"/>
                  </a:lnTo>
                  <a:lnTo>
                    <a:pt x="32" y="40"/>
                  </a:lnTo>
                  <a:lnTo>
                    <a:pt x="37" y="44"/>
                  </a:lnTo>
                  <a:lnTo>
                    <a:pt x="41" y="52"/>
                  </a:lnTo>
                  <a:lnTo>
                    <a:pt x="51" y="44"/>
                  </a:lnTo>
                  <a:lnTo>
                    <a:pt x="55" y="52"/>
                  </a:lnTo>
                  <a:lnTo>
                    <a:pt x="65" y="58"/>
                  </a:lnTo>
                  <a:lnTo>
                    <a:pt x="71" y="58"/>
                  </a:lnTo>
                  <a:lnTo>
                    <a:pt x="78" y="58"/>
                  </a:lnTo>
                  <a:lnTo>
                    <a:pt x="78" y="52"/>
                  </a:lnTo>
                  <a:lnTo>
                    <a:pt x="80" y="52"/>
                  </a:lnTo>
                  <a:lnTo>
                    <a:pt x="89" y="63"/>
                  </a:lnTo>
                  <a:lnTo>
                    <a:pt x="98" y="63"/>
                  </a:lnTo>
                  <a:lnTo>
                    <a:pt x="107" y="76"/>
                  </a:lnTo>
                  <a:lnTo>
                    <a:pt x="109" y="82"/>
                  </a:lnTo>
                  <a:lnTo>
                    <a:pt x="118" y="78"/>
                  </a:lnTo>
                  <a:lnTo>
                    <a:pt x="118" y="82"/>
                  </a:lnTo>
                  <a:lnTo>
                    <a:pt x="121" y="63"/>
                  </a:lnTo>
                  <a:lnTo>
                    <a:pt x="116" y="63"/>
                  </a:lnTo>
                  <a:lnTo>
                    <a:pt x="116" y="67"/>
                  </a:lnTo>
                  <a:lnTo>
                    <a:pt x="109" y="63"/>
                  </a:lnTo>
                  <a:lnTo>
                    <a:pt x="101" y="58"/>
                  </a:lnTo>
                  <a:lnTo>
                    <a:pt x="98" y="55"/>
                  </a:lnTo>
                  <a:lnTo>
                    <a:pt x="101" y="47"/>
                  </a:lnTo>
                  <a:lnTo>
                    <a:pt x="101" y="40"/>
                  </a:lnTo>
                  <a:lnTo>
                    <a:pt x="103" y="35"/>
                  </a:lnTo>
                  <a:lnTo>
                    <a:pt x="103" y="24"/>
                  </a:lnTo>
                  <a:lnTo>
                    <a:pt x="101" y="20"/>
                  </a:lnTo>
                  <a:lnTo>
                    <a:pt x="107" y="15"/>
                  </a:lnTo>
                  <a:lnTo>
                    <a:pt x="109" y="6"/>
                  </a:lnTo>
                  <a:lnTo>
                    <a:pt x="109" y="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29" name="Freeform 2123"/>
            <p:cNvSpPr>
              <a:spLocks/>
            </p:cNvSpPr>
            <p:nvPr/>
          </p:nvSpPr>
          <p:spPr bwMode="auto">
            <a:xfrm>
              <a:off x="2351" y="2515"/>
              <a:ext cx="104" cy="74"/>
            </a:xfrm>
            <a:custGeom>
              <a:avLst/>
              <a:gdLst>
                <a:gd name="T0" fmla="*/ 203 w 92"/>
                <a:gd name="T1" fmla="*/ 63 h 68"/>
                <a:gd name="T2" fmla="*/ 369 w 92"/>
                <a:gd name="T3" fmla="*/ 1 h 68"/>
                <a:gd name="T4" fmla="*/ 609 w 92"/>
                <a:gd name="T5" fmla="*/ 1 h 68"/>
                <a:gd name="T6" fmla="*/ 882 w 92"/>
                <a:gd name="T7" fmla="*/ 0 h 68"/>
                <a:gd name="T8" fmla="*/ 997 w 92"/>
                <a:gd name="T9" fmla="*/ 1 h 68"/>
                <a:gd name="T10" fmla="*/ 1177 w 92"/>
                <a:gd name="T11" fmla="*/ 89 h 68"/>
                <a:gd name="T12" fmla="*/ 1274 w 92"/>
                <a:gd name="T13" fmla="*/ 89 h 68"/>
                <a:gd name="T14" fmla="*/ 1331 w 92"/>
                <a:gd name="T15" fmla="*/ 162 h 68"/>
                <a:gd name="T16" fmla="*/ 1404 w 92"/>
                <a:gd name="T17" fmla="*/ 162 h 68"/>
                <a:gd name="T18" fmla="*/ 1477 w 92"/>
                <a:gd name="T19" fmla="*/ 207 h 68"/>
                <a:gd name="T20" fmla="*/ 1509 w 92"/>
                <a:gd name="T21" fmla="*/ 245 h 68"/>
                <a:gd name="T22" fmla="*/ 1706 w 92"/>
                <a:gd name="T23" fmla="*/ 260 h 68"/>
                <a:gd name="T24" fmla="*/ 1706 w 92"/>
                <a:gd name="T25" fmla="*/ 317 h 68"/>
                <a:gd name="T26" fmla="*/ 1794 w 92"/>
                <a:gd name="T27" fmla="*/ 335 h 68"/>
                <a:gd name="T28" fmla="*/ 1706 w 92"/>
                <a:gd name="T29" fmla="*/ 397 h 68"/>
                <a:gd name="T30" fmla="*/ 1794 w 92"/>
                <a:gd name="T31" fmla="*/ 447 h 68"/>
                <a:gd name="T32" fmla="*/ 1812 w 92"/>
                <a:gd name="T33" fmla="*/ 447 h 68"/>
                <a:gd name="T34" fmla="*/ 1968 w 92"/>
                <a:gd name="T35" fmla="*/ 486 h 68"/>
                <a:gd name="T36" fmla="*/ 1968 w 92"/>
                <a:gd name="T37" fmla="*/ 556 h 68"/>
                <a:gd name="T38" fmla="*/ 1794 w 92"/>
                <a:gd name="T39" fmla="*/ 556 h 68"/>
                <a:gd name="T40" fmla="*/ 1706 w 92"/>
                <a:gd name="T41" fmla="*/ 556 h 68"/>
                <a:gd name="T42" fmla="*/ 1603 w 92"/>
                <a:gd name="T43" fmla="*/ 566 h 68"/>
                <a:gd name="T44" fmla="*/ 1404 w 92"/>
                <a:gd name="T45" fmla="*/ 556 h 68"/>
                <a:gd name="T46" fmla="*/ 1404 w 92"/>
                <a:gd name="T47" fmla="*/ 526 h 68"/>
                <a:gd name="T48" fmla="*/ 1177 w 92"/>
                <a:gd name="T49" fmla="*/ 526 h 68"/>
                <a:gd name="T50" fmla="*/ 688 w 92"/>
                <a:gd name="T51" fmla="*/ 526 h 68"/>
                <a:gd name="T52" fmla="*/ 539 w 92"/>
                <a:gd name="T53" fmla="*/ 556 h 68"/>
                <a:gd name="T54" fmla="*/ 417 w 92"/>
                <a:gd name="T55" fmla="*/ 556 h 68"/>
                <a:gd name="T56" fmla="*/ 180 w 92"/>
                <a:gd name="T57" fmla="*/ 566 h 68"/>
                <a:gd name="T58" fmla="*/ 417 w 92"/>
                <a:gd name="T59" fmla="*/ 526 h 68"/>
                <a:gd name="T60" fmla="*/ 180 w 92"/>
                <a:gd name="T61" fmla="*/ 526 h 68"/>
                <a:gd name="T62" fmla="*/ 111 w 92"/>
                <a:gd name="T63" fmla="*/ 470 h 68"/>
                <a:gd name="T64" fmla="*/ 478 w 92"/>
                <a:gd name="T65" fmla="*/ 447 h 68"/>
                <a:gd name="T66" fmla="*/ 478 w 92"/>
                <a:gd name="T67" fmla="*/ 432 h 68"/>
                <a:gd name="T68" fmla="*/ 609 w 92"/>
                <a:gd name="T69" fmla="*/ 432 h 68"/>
                <a:gd name="T70" fmla="*/ 690 w 92"/>
                <a:gd name="T71" fmla="*/ 397 h 68"/>
                <a:gd name="T72" fmla="*/ 997 w 92"/>
                <a:gd name="T73" fmla="*/ 447 h 68"/>
                <a:gd name="T74" fmla="*/ 1177 w 92"/>
                <a:gd name="T75" fmla="*/ 397 h 68"/>
                <a:gd name="T76" fmla="*/ 994 w 92"/>
                <a:gd name="T77" fmla="*/ 397 h 68"/>
                <a:gd name="T78" fmla="*/ 780 w 92"/>
                <a:gd name="T79" fmla="*/ 375 h 68"/>
                <a:gd name="T80" fmla="*/ 539 w 92"/>
                <a:gd name="T81" fmla="*/ 375 h 68"/>
                <a:gd name="T82" fmla="*/ 180 w 92"/>
                <a:gd name="T83" fmla="*/ 397 h 68"/>
                <a:gd name="T84" fmla="*/ 180 w 92"/>
                <a:gd name="T85" fmla="*/ 375 h 68"/>
                <a:gd name="T86" fmla="*/ 203 w 92"/>
                <a:gd name="T87" fmla="*/ 350 h 68"/>
                <a:gd name="T88" fmla="*/ 111 w 92"/>
                <a:gd name="T89" fmla="*/ 350 h 68"/>
                <a:gd name="T90" fmla="*/ 1 w 92"/>
                <a:gd name="T91" fmla="*/ 335 h 68"/>
                <a:gd name="T92" fmla="*/ 0 w 92"/>
                <a:gd name="T93" fmla="*/ 260 h 68"/>
                <a:gd name="T94" fmla="*/ 1 w 92"/>
                <a:gd name="T95" fmla="*/ 207 h 68"/>
                <a:gd name="T96" fmla="*/ 180 w 92"/>
                <a:gd name="T97" fmla="*/ 136 h 68"/>
                <a:gd name="T98" fmla="*/ 203 w 92"/>
                <a:gd name="T99" fmla="*/ 63 h 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2"/>
                <a:gd name="T151" fmla="*/ 0 h 68"/>
                <a:gd name="T152" fmla="*/ 92 w 92"/>
                <a:gd name="T153" fmla="*/ 68 h 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2" h="68">
                  <a:moveTo>
                    <a:pt x="10" y="7"/>
                  </a:moveTo>
                  <a:lnTo>
                    <a:pt x="17" y="1"/>
                  </a:lnTo>
                  <a:lnTo>
                    <a:pt x="28" y="1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5" y="11"/>
                  </a:lnTo>
                  <a:lnTo>
                    <a:pt x="60" y="11"/>
                  </a:lnTo>
                  <a:lnTo>
                    <a:pt x="62" y="20"/>
                  </a:lnTo>
                  <a:lnTo>
                    <a:pt x="65" y="20"/>
                  </a:lnTo>
                  <a:lnTo>
                    <a:pt x="69" y="25"/>
                  </a:lnTo>
                  <a:lnTo>
                    <a:pt x="71" y="29"/>
                  </a:lnTo>
                  <a:lnTo>
                    <a:pt x="80" y="31"/>
                  </a:lnTo>
                  <a:lnTo>
                    <a:pt x="80" y="38"/>
                  </a:lnTo>
                  <a:lnTo>
                    <a:pt x="83" y="40"/>
                  </a:lnTo>
                  <a:lnTo>
                    <a:pt x="80" y="48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92" y="59"/>
                  </a:lnTo>
                  <a:lnTo>
                    <a:pt x="92" y="67"/>
                  </a:lnTo>
                  <a:lnTo>
                    <a:pt x="83" y="67"/>
                  </a:lnTo>
                  <a:lnTo>
                    <a:pt x="80" y="67"/>
                  </a:lnTo>
                  <a:lnTo>
                    <a:pt x="75" y="68"/>
                  </a:lnTo>
                  <a:lnTo>
                    <a:pt x="65" y="67"/>
                  </a:lnTo>
                  <a:lnTo>
                    <a:pt x="65" y="63"/>
                  </a:lnTo>
                  <a:lnTo>
                    <a:pt x="55" y="63"/>
                  </a:lnTo>
                  <a:lnTo>
                    <a:pt x="32" y="63"/>
                  </a:lnTo>
                  <a:lnTo>
                    <a:pt x="25" y="67"/>
                  </a:lnTo>
                  <a:lnTo>
                    <a:pt x="19" y="67"/>
                  </a:lnTo>
                  <a:lnTo>
                    <a:pt x="9" y="68"/>
                  </a:lnTo>
                  <a:lnTo>
                    <a:pt x="19" y="63"/>
                  </a:lnTo>
                  <a:lnTo>
                    <a:pt x="9" y="63"/>
                  </a:lnTo>
                  <a:lnTo>
                    <a:pt x="5" y="57"/>
                  </a:lnTo>
                  <a:lnTo>
                    <a:pt x="23" y="54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3" y="48"/>
                  </a:lnTo>
                  <a:lnTo>
                    <a:pt x="47" y="54"/>
                  </a:lnTo>
                  <a:lnTo>
                    <a:pt x="55" y="48"/>
                  </a:lnTo>
                  <a:lnTo>
                    <a:pt x="46" y="48"/>
                  </a:lnTo>
                  <a:lnTo>
                    <a:pt x="37" y="45"/>
                  </a:lnTo>
                  <a:lnTo>
                    <a:pt x="25" y="45"/>
                  </a:lnTo>
                  <a:lnTo>
                    <a:pt x="9" y="48"/>
                  </a:lnTo>
                  <a:lnTo>
                    <a:pt x="9" y="45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9" y="16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30" name="Freeform 2124"/>
            <p:cNvSpPr>
              <a:spLocks/>
            </p:cNvSpPr>
            <p:nvPr/>
          </p:nvSpPr>
          <p:spPr bwMode="auto">
            <a:xfrm>
              <a:off x="2420" y="2630"/>
              <a:ext cx="52" cy="57"/>
            </a:xfrm>
            <a:custGeom>
              <a:avLst/>
              <a:gdLst>
                <a:gd name="T0" fmla="*/ 0 w 46"/>
                <a:gd name="T1" fmla="*/ 164 h 52"/>
                <a:gd name="T2" fmla="*/ 111 w 46"/>
                <a:gd name="T3" fmla="*/ 95 h 52"/>
                <a:gd name="T4" fmla="*/ 180 w 46"/>
                <a:gd name="T5" fmla="*/ 95 h 52"/>
                <a:gd name="T6" fmla="*/ 293 w 46"/>
                <a:gd name="T7" fmla="*/ 2 h 52"/>
                <a:gd name="T8" fmla="*/ 326 w 46"/>
                <a:gd name="T9" fmla="*/ 2 h 52"/>
                <a:gd name="T10" fmla="*/ 688 w 46"/>
                <a:gd name="T11" fmla="*/ 0 h 52"/>
                <a:gd name="T12" fmla="*/ 780 w 46"/>
                <a:gd name="T13" fmla="*/ 87 h 52"/>
                <a:gd name="T14" fmla="*/ 780 w 46"/>
                <a:gd name="T15" fmla="*/ 137 h 52"/>
                <a:gd name="T16" fmla="*/ 834 w 46"/>
                <a:gd name="T17" fmla="*/ 164 h 52"/>
                <a:gd name="T18" fmla="*/ 834 w 46"/>
                <a:gd name="T19" fmla="*/ 249 h 52"/>
                <a:gd name="T20" fmla="*/ 994 w 46"/>
                <a:gd name="T21" fmla="*/ 249 h 52"/>
                <a:gd name="T22" fmla="*/ 994 w 46"/>
                <a:gd name="T23" fmla="*/ 299 h 52"/>
                <a:gd name="T24" fmla="*/ 882 w 46"/>
                <a:gd name="T25" fmla="*/ 299 h 52"/>
                <a:gd name="T26" fmla="*/ 882 w 46"/>
                <a:gd name="T27" fmla="*/ 374 h 52"/>
                <a:gd name="T28" fmla="*/ 780 w 46"/>
                <a:gd name="T29" fmla="*/ 433 h 52"/>
                <a:gd name="T30" fmla="*/ 688 w 46"/>
                <a:gd name="T31" fmla="*/ 521 h 52"/>
                <a:gd name="T32" fmla="*/ 417 w 46"/>
                <a:gd name="T33" fmla="*/ 475 h 52"/>
                <a:gd name="T34" fmla="*/ 111 w 46"/>
                <a:gd name="T35" fmla="*/ 395 h 52"/>
                <a:gd name="T36" fmla="*/ 111 w 46"/>
                <a:gd name="T37" fmla="*/ 341 h 52"/>
                <a:gd name="T38" fmla="*/ 0 w 46"/>
                <a:gd name="T39" fmla="*/ 249 h 52"/>
                <a:gd name="T40" fmla="*/ 0 w 46"/>
                <a:gd name="T41" fmla="*/ 189 h 52"/>
                <a:gd name="T42" fmla="*/ 0 w 46"/>
                <a:gd name="T43" fmla="*/ 164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"/>
                <a:gd name="T67" fmla="*/ 0 h 52"/>
                <a:gd name="T68" fmla="*/ 46 w 46"/>
                <a:gd name="T69" fmla="*/ 52 h 5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" h="52">
                  <a:moveTo>
                    <a:pt x="0" y="16"/>
                  </a:moveTo>
                  <a:lnTo>
                    <a:pt x="5" y="10"/>
                  </a:lnTo>
                  <a:lnTo>
                    <a:pt x="9" y="10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32" y="0"/>
                  </a:lnTo>
                  <a:lnTo>
                    <a:pt x="37" y="9"/>
                  </a:lnTo>
                  <a:lnTo>
                    <a:pt x="37" y="14"/>
                  </a:lnTo>
                  <a:lnTo>
                    <a:pt x="39" y="16"/>
                  </a:lnTo>
                  <a:lnTo>
                    <a:pt x="39" y="25"/>
                  </a:lnTo>
                  <a:lnTo>
                    <a:pt x="46" y="25"/>
                  </a:lnTo>
                  <a:lnTo>
                    <a:pt x="46" y="30"/>
                  </a:lnTo>
                  <a:lnTo>
                    <a:pt x="42" y="30"/>
                  </a:lnTo>
                  <a:lnTo>
                    <a:pt x="42" y="37"/>
                  </a:lnTo>
                  <a:lnTo>
                    <a:pt x="37" y="43"/>
                  </a:lnTo>
                  <a:lnTo>
                    <a:pt x="32" y="52"/>
                  </a:lnTo>
                  <a:lnTo>
                    <a:pt x="19" y="47"/>
                  </a:lnTo>
                  <a:lnTo>
                    <a:pt x="5" y="39"/>
                  </a:lnTo>
                  <a:lnTo>
                    <a:pt x="5" y="34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31" name="Freeform 2125"/>
            <p:cNvSpPr>
              <a:spLocks/>
            </p:cNvSpPr>
            <p:nvPr/>
          </p:nvSpPr>
          <p:spPr bwMode="auto">
            <a:xfrm>
              <a:off x="3089" y="3075"/>
              <a:ext cx="137" cy="119"/>
            </a:xfrm>
            <a:custGeom>
              <a:avLst/>
              <a:gdLst>
                <a:gd name="T0" fmla="*/ 0 w 120"/>
                <a:gd name="T1" fmla="*/ 297 h 109"/>
                <a:gd name="T2" fmla="*/ 209 w 120"/>
                <a:gd name="T3" fmla="*/ 309 h 109"/>
                <a:gd name="T4" fmla="*/ 605 w 120"/>
                <a:gd name="T5" fmla="*/ 309 h 109"/>
                <a:gd name="T6" fmla="*/ 628 w 120"/>
                <a:gd name="T7" fmla="*/ 337 h 109"/>
                <a:gd name="T8" fmla="*/ 872 w 120"/>
                <a:gd name="T9" fmla="*/ 309 h 109"/>
                <a:gd name="T10" fmla="*/ 1029 w 120"/>
                <a:gd name="T11" fmla="*/ 180 h 109"/>
                <a:gd name="T12" fmla="*/ 1303 w 120"/>
                <a:gd name="T13" fmla="*/ 128 h 109"/>
                <a:gd name="T14" fmla="*/ 1531 w 120"/>
                <a:gd name="T15" fmla="*/ 90 h 109"/>
                <a:gd name="T16" fmla="*/ 1531 w 120"/>
                <a:gd name="T17" fmla="*/ 4 h 109"/>
                <a:gd name="T18" fmla="*/ 1860 w 120"/>
                <a:gd name="T19" fmla="*/ 0 h 109"/>
                <a:gd name="T20" fmla="*/ 2070 w 120"/>
                <a:gd name="T21" fmla="*/ 0 h 109"/>
                <a:gd name="T22" fmla="*/ 2175 w 120"/>
                <a:gd name="T23" fmla="*/ 0 h 109"/>
                <a:gd name="T24" fmla="*/ 2279 w 120"/>
                <a:gd name="T25" fmla="*/ 58 h 109"/>
                <a:gd name="T26" fmla="*/ 2539 w 120"/>
                <a:gd name="T27" fmla="*/ 4 h 109"/>
                <a:gd name="T28" fmla="*/ 2693 w 120"/>
                <a:gd name="T29" fmla="*/ 58 h 109"/>
                <a:gd name="T30" fmla="*/ 2769 w 120"/>
                <a:gd name="T31" fmla="*/ 82 h 109"/>
                <a:gd name="T32" fmla="*/ 2899 w 120"/>
                <a:gd name="T33" fmla="*/ 90 h 109"/>
                <a:gd name="T34" fmla="*/ 3161 w 120"/>
                <a:gd name="T35" fmla="*/ 90 h 109"/>
                <a:gd name="T36" fmla="*/ 3161 w 120"/>
                <a:gd name="T37" fmla="*/ 128 h 109"/>
                <a:gd name="T38" fmla="*/ 3296 w 120"/>
                <a:gd name="T39" fmla="*/ 215 h 109"/>
                <a:gd name="T40" fmla="*/ 3296 w 120"/>
                <a:gd name="T41" fmla="*/ 297 h 109"/>
                <a:gd name="T42" fmla="*/ 3296 w 120"/>
                <a:gd name="T43" fmla="*/ 379 h 109"/>
                <a:gd name="T44" fmla="*/ 3296 w 120"/>
                <a:gd name="T45" fmla="*/ 400 h 109"/>
                <a:gd name="T46" fmla="*/ 3161 w 120"/>
                <a:gd name="T47" fmla="*/ 437 h 109"/>
                <a:gd name="T48" fmla="*/ 3296 w 120"/>
                <a:gd name="T49" fmla="*/ 439 h 109"/>
                <a:gd name="T50" fmla="*/ 3161 w 120"/>
                <a:gd name="T51" fmla="*/ 439 h 109"/>
                <a:gd name="T52" fmla="*/ 3161 w 120"/>
                <a:gd name="T53" fmla="*/ 502 h 109"/>
                <a:gd name="T54" fmla="*/ 3161 w 120"/>
                <a:gd name="T55" fmla="*/ 569 h 109"/>
                <a:gd name="T56" fmla="*/ 3296 w 120"/>
                <a:gd name="T57" fmla="*/ 598 h 109"/>
                <a:gd name="T58" fmla="*/ 3092 w 120"/>
                <a:gd name="T59" fmla="*/ 681 h 109"/>
                <a:gd name="T60" fmla="*/ 3075 w 120"/>
                <a:gd name="T61" fmla="*/ 742 h 109"/>
                <a:gd name="T62" fmla="*/ 3075 w 120"/>
                <a:gd name="T63" fmla="*/ 778 h 109"/>
                <a:gd name="T64" fmla="*/ 2939 w 120"/>
                <a:gd name="T65" fmla="*/ 849 h 109"/>
                <a:gd name="T66" fmla="*/ 2519 w 120"/>
                <a:gd name="T67" fmla="*/ 978 h 109"/>
                <a:gd name="T68" fmla="*/ 2391 w 120"/>
                <a:gd name="T69" fmla="*/ 963 h 109"/>
                <a:gd name="T70" fmla="*/ 2175 w 120"/>
                <a:gd name="T71" fmla="*/ 978 h 109"/>
                <a:gd name="T72" fmla="*/ 1932 w 120"/>
                <a:gd name="T73" fmla="*/ 963 h 109"/>
                <a:gd name="T74" fmla="*/ 1692 w 120"/>
                <a:gd name="T75" fmla="*/ 963 h 109"/>
                <a:gd name="T76" fmla="*/ 1531 w 120"/>
                <a:gd name="T77" fmla="*/ 963 h 109"/>
                <a:gd name="T78" fmla="*/ 1531 w 120"/>
                <a:gd name="T79" fmla="*/ 882 h 109"/>
                <a:gd name="T80" fmla="*/ 1303 w 120"/>
                <a:gd name="T81" fmla="*/ 849 h 109"/>
                <a:gd name="T82" fmla="*/ 1141 w 120"/>
                <a:gd name="T83" fmla="*/ 849 h 109"/>
                <a:gd name="T84" fmla="*/ 1029 w 120"/>
                <a:gd name="T85" fmla="*/ 778 h 109"/>
                <a:gd name="T86" fmla="*/ 999 w 120"/>
                <a:gd name="T87" fmla="*/ 681 h 109"/>
                <a:gd name="T88" fmla="*/ 901 w 120"/>
                <a:gd name="T89" fmla="*/ 681 h 109"/>
                <a:gd name="T90" fmla="*/ 872 w 120"/>
                <a:gd name="T91" fmla="*/ 598 h 109"/>
                <a:gd name="T92" fmla="*/ 605 w 120"/>
                <a:gd name="T93" fmla="*/ 572 h 109"/>
                <a:gd name="T94" fmla="*/ 356 w 120"/>
                <a:gd name="T95" fmla="*/ 523 h 109"/>
                <a:gd name="T96" fmla="*/ 356 w 120"/>
                <a:gd name="T97" fmla="*/ 479 h 109"/>
                <a:gd name="T98" fmla="*/ 123 w 120"/>
                <a:gd name="T99" fmla="*/ 379 h 109"/>
                <a:gd name="T100" fmla="*/ 0 w 120"/>
                <a:gd name="T101" fmla="*/ 297 h 10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109"/>
                <a:gd name="T155" fmla="*/ 120 w 120"/>
                <a:gd name="T156" fmla="*/ 109 h 10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109">
                  <a:moveTo>
                    <a:pt x="0" y="33"/>
                  </a:moveTo>
                  <a:lnTo>
                    <a:pt x="8" y="35"/>
                  </a:lnTo>
                  <a:lnTo>
                    <a:pt x="22" y="35"/>
                  </a:lnTo>
                  <a:lnTo>
                    <a:pt x="23" y="38"/>
                  </a:lnTo>
                  <a:lnTo>
                    <a:pt x="31" y="35"/>
                  </a:lnTo>
                  <a:lnTo>
                    <a:pt x="38" y="20"/>
                  </a:lnTo>
                  <a:lnTo>
                    <a:pt x="47" y="15"/>
                  </a:lnTo>
                  <a:lnTo>
                    <a:pt x="56" y="11"/>
                  </a:lnTo>
                  <a:lnTo>
                    <a:pt x="56" y="4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6"/>
                  </a:lnTo>
                  <a:lnTo>
                    <a:pt x="93" y="4"/>
                  </a:lnTo>
                  <a:lnTo>
                    <a:pt x="97" y="6"/>
                  </a:lnTo>
                  <a:lnTo>
                    <a:pt x="102" y="10"/>
                  </a:lnTo>
                  <a:lnTo>
                    <a:pt x="106" y="11"/>
                  </a:lnTo>
                  <a:lnTo>
                    <a:pt x="116" y="11"/>
                  </a:lnTo>
                  <a:lnTo>
                    <a:pt x="116" y="15"/>
                  </a:lnTo>
                  <a:lnTo>
                    <a:pt x="120" y="24"/>
                  </a:lnTo>
                  <a:lnTo>
                    <a:pt x="120" y="33"/>
                  </a:lnTo>
                  <a:lnTo>
                    <a:pt x="120" y="42"/>
                  </a:lnTo>
                  <a:lnTo>
                    <a:pt x="120" y="44"/>
                  </a:lnTo>
                  <a:lnTo>
                    <a:pt x="116" y="48"/>
                  </a:lnTo>
                  <a:lnTo>
                    <a:pt x="120" y="49"/>
                  </a:lnTo>
                  <a:lnTo>
                    <a:pt x="116" y="49"/>
                  </a:lnTo>
                  <a:lnTo>
                    <a:pt x="116" y="56"/>
                  </a:lnTo>
                  <a:lnTo>
                    <a:pt x="116" y="62"/>
                  </a:lnTo>
                  <a:lnTo>
                    <a:pt x="120" y="67"/>
                  </a:lnTo>
                  <a:lnTo>
                    <a:pt x="113" y="76"/>
                  </a:lnTo>
                  <a:lnTo>
                    <a:pt x="111" y="82"/>
                  </a:lnTo>
                  <a:lnTo>
                    <a:pt x="111" y="87"/>
                  </a:lnTo>
                  <a:lnTo>
                    <a:pt x="107" y="95"/>
                  </a:lnTo>
                  <a:lnTo>
                    <a:pt x="91" y="109"/>
                  </a:lnTo>
                  <a:lnTo>
                    <a:pt x="88" y="105"/>
                  </a:lnTo>
                  <a:lnTo>
                    <a:pt x="79" y="109"/>
                  </a:lnTo>
                  <a:lnTo>
                    <a:pt x="70" y="105"/>
                  </a:lnTo>
                  <a:lnTo>
                    <a:pt x="61" y="105"/>
                  </a:lnTo>
                  <a:lnTo>
                    <a:pt x="56" y="105"/>
                  </a:lnTo>
                  <a:lnTo>
                    <a:pt x="56" y="96"/>
                  </a:lnTo>
                  <a:lnTo>
                    <a:pt x="47" y="95"/>
                  </a:lnTo>
                  <a:lnTo>
                    <a:pt x="41" y="95"/>
                  </a:lnTo>
                  <a:lnTo>
                    <a:pt x="38" y="87"/>
                  </a:lnTo>
                  <a:lnTo>
                    <a:pt x="36" y="76"/>
                  </a:lnTo>
                  <a:lnTo>
                    <a:pt x="33" y="76"/>
                  </a:lnTo>
                  <a:lnTo>
                    <a:pt x="31" y="67"/>
                  </a:lnTo>
                  <a:lnTo>
                    <a:pt x="22" y="64"/>
                  </a:lnTo>
                  <a:lnTo>
                    <a:pt x="13" y="58"/>
                  </a:lnTo>
                  <a:lnTo>
                    <a:pt x="13" y="53"/>
                  </a:lnTo>
                  <a:lnTo>
                    <a:pt x="4" y="4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32" name="Freeform 2126"/>
            <p:cNvSpPr>
              <a:spLocks/>
            </p:cNvSpPr>
            <p:nvPr/>
          </p:nvSpPr>
          <p:spPr bwMode="auto">
            <a:xfrm>
              <a:off x="3373" y="2599"/>
              <a:ext cx="176" cy="229"/>
            </a:xfrm>
            <a:custGeom>
              <a:avLst/>
              <a:gdLst>
                <a:gd name="T0" fmla="*/ 767 w 154"/>
                <a:gd name="T1" fmla="*/ 162 h 210"/>
                <a:gd name="T2" fmla="*/ 877 w 154"/>
                <a:gd name="T3" fmla="*/ 106 h 210"/>
                <a:gd name="T4" fmla="*/ 905 w 154"/>
                <a:gd name="T5" fmla="*/ 82 h 210"/>
                <a:gd name="T6" fmla="*/ 1242 w 154"/>
                <a:gd name="T7" fmla="*/ 209 h 210"/>
                <a:gd name="T8" fmla="*/ 1539 w 154"/>
                <a:gd name="T9" fmla="*/ 249 h 210"/>
                <a:gd name="T10" fmla="*/ 1954 w 154"/>
                <a:gd name="T11" fmla="*/ 162 h 210"/>
                <a:gd name="T12" fmla="*/ 2305 w 154"/>
                <a:gd name="T13" fmla="*/ 174 h 210"/>
                <a:gd name="T14" fmla="*/ 2739 w 154"/>
                <a:gd name="T15" fmla="*/ 126 h 210"/>
                <a:gd name="T16" fmla="*/ 2895 w 154"/>
                <a:gd name="T17" fmla="*/ 126 h 210"/>
                <a:gd name="T18" fmla="*/ 3263 w 154"/>
                <a:gd name="T19" fmla="*/ 106 h 210"/>
                <a:gd name="T20" fmla="*/ 3510 w 154"/>
                <a:gd name="T21" fmla="*/ 106 h 210"/>
                <a:gd name="T22" fmla="*/ 3810 w 154"/>
                <a:gd name="T23" fmla="*/ 82 h 210"/>
                <a:gd name="T24" fmla="*/ 4011 w 154"/>
                <a:gd name="T25" fmla="*/ 58 h 210"/>
                <a:gd name="T26" fmla="*/ 4088 w 154"/>
                <a:gd name="T27" fmla="*/ 0 h 210"/>
                <a:gd name="T28" fmla="*/ 4345 w 154"/>
                <a:gd name="T29" fmla="*/ 4 h 210"/>
                <a:gd name="T30" fmla="*/ 4208 w 154"/>
                <a:gd name="T31" fmla="*/ 106 h 210"/>
                <a:gd name="T32" fmla="*/ 4208 w 154"/>
                <a:gd name="T33" fmla="*/ 126 h 210"/>
                <a:gd name="T34" fmla="*/ 4208 w 154"/>
                <a:gd name="T35" fmla="*/ 249 h 210"/>
                <a:gd name="T36" fmla="*/ 4170 w 154"/>
                <a:gd name="T37" fmla="*/ 370 h 210"/>
                <a:gd name="T38" fmla="*/ 3810 w 154"/>
                <a:gd name="T39" fmla="*/ 501 h 210"/>
                <a:gd name="T40" fmla="*/ 3782 w 154"/>
                <a:gd name="T41" fmla="*/ 569 h 210"/>
                <a:gd name="T42" fmla="*/ 3782 w 154"/>
                <a:gd name="T43" fmla="*/ 620 h 210"/>
                <a:gd name="T44" fmla="*/ 3440 w 154"/>
                <a:gd name="T45" fmla="*/ 772 h 210"/>
                <a:gd name="T46" fmla="*/ 3440 w 154"/>
                <a:gd name="T47" fmla="*/ 822 h 210"/>
                <a:gd name="T48" fmla="*/ 3000 w 154"/>
                <a:gd name="T49" fmla="*/ 1052 h 210"/>
                <a:gd name="T50" fmla="*/ 2229 w 154"/>
                <a:gd name="T51" fmla="*/ 1267 h 210"/>
                <a:gd name="T52" fmla="*/ 1710 w 154"/>
                <a:gd name="T53" fmla="*/ 1417 h 210"/>
                <a:gd name="T54" fmla="*/ 905 w 154"/>
                <a:gd name="T55" fmla="*/ 1622 h 210"/>
                <a:gd name="T56" fmla="*/ 243 w 154"/>
                <a:gd name="T57" fmla="*/ 1837 h 210"/>
                <a:gd name="T58" fmla="*/ 0 w 154"/>
                <a:gd name="T59" fmla="*/ 1732 h 210"/>
                <a:gd name="T60" fmla="*/ 0 w 154"/>
                <a:gd name="T61" fmla="*/ 1251 h 210"/>
                <a:gd name="T62" fmla="*/ 415 w 154"/>
                <a:gd name="T63" fmla="*/ 1101 h 210"/>
                <a:gd name="T64" fmla="*/ 619 w 154"/>
                <a:gd name="T65" fmla="*/ 1065 h 210"/>
                <a:gd name="T66" fmla="*/ 877 w 154"/>
                <a:gd name="T67" fmla="*/ 1065 h 210"/>
                <a:gd name="T68" fmla="*/ 1032 w 154"/>
                <a:gd name="T69" fmla="*/ 978 h 210"/>
                <a:gd name="T70" fmla="*/ 1575 w 154"/>
                <a:gd name="T71" fmla="*/ 956 h 210"/>
                <a:gd name="T72" fmla="*/ 1710 w 154"/>
                <a:gd name="T73" fmla="*/ 956 h 210"/>
                <a:gd name="T74" fmla="*/ 3000 w 154"/>
                <a:gd name="T75" fmla="*/ 534 h 210"/>
                <a:gd name="T76" fmla="*/ 2552 w 154"/>
                <a:gd name="T77" fmla="*/ 534 h 210"/>
                <a:gd name="T78" fmla="*/ 1242 w 154"/>
                <a:gd name="T79" fmla="*/ 378 h 210"/>
                <a:gd name="T80" fmla="*/ 1032 w 154"/>
                <a:gd name="T81" fmla="*/ 325 h 210"/>
                <a:gd name="T82" fmla="*/ 637 w 154"/>
                <a:gd name="T83" fmla="*/ 209 h 210"/>
                <a:gd name="T84" fmla="*/ 767 w 154"/>
                <a:gd name="T85" fmla="*/ 162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4"/>
                <a:gd name="T130" fmla="*/ 0 h 210"/>
                <a:gd name="T131" fmla="*/ 154 w 154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4" h="210">
                  <a:moveTo>
                    <a:pt x="27" y="19"/>
                  </a:moveTo>
                  <a:lnTo>
                    <a:pt x="31" y="13"/>
                  </a:lnTo>
                  <a:lnTo>
                    <a:pt x="32" y="10"/>
                  </a:lnTo>
                  <a:lnTo>
                    <a:pt x="45" y="24"/>
                  </a:lnTo>
                  <a:lnTo>
                    <a:pt x="54" y="28"/>
                  </a:lnTo>
                  <a:lnTo>
                    <a:pt x="70" y="19"/>
                  </a:lnTo>
                  <a:lnTo>
                    <a:pt x="82" y="20"/>
                  </a:lnTo>
                  <a:lnTo>
                    <a:pt x="97" y="15"/>
                  </a:lnTo>
                  <a:lnTo>
                    <a:pt x="102" y="15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6" y="10"/>
                  </a:lnTo>
                  <a:lnTo>
                    <a:pt x="143" y="6"/>
                  </a:lnTo>
                  <a:lnTo>
                    <a:pt x="145" y="0"/>
                  </a:lnTo>
                  <a:lnTo>
                    <a:pt x="154" y="4"/>
                  </a:lnTo>
                  <a:lnTo>
                    <a:pt x="150" y="13"/>
                  </a:lnTo>
                  <a:lnTo>
                    <a:pt x="150" y="15"/>
                  </a:lnTo>
                  <a:lnTo>
                    <a:pt x="150" y="28"/>
                  </a:lnTo>
                  <a:lnTo>
                    <a:pt x="148" y="42"/>
                  </a:lnTo>
                  <a:lnTo>
                    <a:pt x="136" y="58"/>
                  </a:lnTo>
                  <a:lnTo>
                    <a:pt x="134" y="65"/>
                  </a:lnTo>
                  <a:lnTo>
                    <a:pt x="134" y="71"/>
                  </a:lnTo>
                  <a:lnTo>
                    <a:pt x="122" y="89"/>
                  </a:lnTo>
                  <a:lnTo>
                    <a:pt x="122" y="95"/>
                  </a:lnTo>
                  <a:lnTo>
                    <a:pt x="106" y="120"/>
                  </a:lnTo>
                  <a:lnTo>
                    <a:pt x="79" y="147"/>
                  </a:lnTo>
                  <a:lnTo>
                    <a:pt x="61" y="162"/>
                  </a:lnTo>
                  <a:lnTo>
                    <a:pt x="32" y="185"/>
                  </a:lnTo>
                  <a:lnTo>
                    <a:pt x="9" y="210"/>
                  </a:lnTo>
                  <a:lnTo>
                    <a:pt x="0" y="199"/>
                  </a:lnTo>
                  <a:lnTo>
                    <a:pt x="0" y="143"/>
                  </a:lnTo>
                  <a:lnTo>
                    <a:pt x="15" y="127"/>
                  </a:lnTo>
                  <a:lnTo>
                    <a:pt x="22" y="123"/>
                  </a:lnTo>
                  <a:lnTo>
                    <a:pt x="31" y="123"/>
                  </a:lnTo>
                  <a:lnTo>
                    <a:pt x="36" y="114"/>
                  </a:lnTo>
                  <a:lnTo>
                    <a:pt x="56" y="109"/>
                  </a:lnTo>
                  <a:lnTo>
                    <a:pt x="61" y="109"/>
                  </a:lnTo>
                  <a:lnTo>
                    <a:pt x="106" y="62"/>
                  </a:lnTo>
                  <a:lnTo>
                    <a:pt x="91" y="62"/>
                  </a:lnTo>
                  <a:lnTo>
                    <a:pt x="45" y="44"/>
                  </a:lnTo>
                  <a:lnTo>
                    <a:pt x="36" y="38"/>
                  </a:lnTo>
                  <a:lnTo>
                    <a:pt x="23" y="24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33" name="Freeform 2127"/>
            <p:cNvSpPr>
              <a:spLocks/>
            </p:cNvSpPr>
            <p:nvPr/>
          </p:nvSpPr>
          <p:spPr bwMode="auto">
            <a:xfrm>
              <a:off x="2933" y="3190"/>
              <a:ext cx="284" cy="233"/>
            </a:xfrm>
            <a:custGeom>
              <a:avLst/>
              <a:gdLst>
                <a:gd name="T0" fmla="*/ 5540 w 248"/>
                <a:gd name="T1" fmla="*/ 63 h 213"/>
                <a:gd name="T2" fmla="*/ 5139 w 248"/>
                <a:gd name="T3" fmla="*/ 140 h 213"/>
                <a:gd name="T4" fmla="*/ 4977 w 248"/>
                <a:gd name="T5" fmla="*/ 167 h 213"/>
                <a:gd name="T6" fmla="*/ 4703 w 248"/>
                <a:gd name="T7" fmla="*/ 257 h 213"/>
                <a:gd name="T8" fmla="*/ 4563 w 248"/>
                <a:gd name="T9" fmla="*/ 365 h 213"/>
                <a:gd name="T10" fmla="*/ 4056 w 248"/>
                <a:gd name="T11" fmla="*/ 527 h 213"/>
                <a:gd name="T12" fmla="*/ 3586 w 248"/>
                <a:gd name="T13" fmla="*/ 527 h 213"/>
                <a:gd name="T14" fmla="*/ 3091 w 248"/>
                <a:gd name="T15" fmla="*/ 482 h 213"/>
                <a:gd name="T16" fmla="*/ 2834 w 248"/>
                <a:gd name="T17" fmla="*/ 583 h 213"/>
                <a:gd name="T18" fmla="*/ 2359 w 248"/>
                <a:gd name="T19" fmla="*/ 683 h 213"/>
                <a:gd name="T20" fmla="*/ 2116 w 248"/>
                <a:gd name="T21" fmla="*/ 684 h 213"/>
                <a:gd name="T22" fmla="*/ 1873 w 248"/>
                <a:gd name="T23" fmla="*/ 630 h 213"/>
                <a:gd name="T24" fmla="*/ 1873 w 248"/>
                <a:gd name="T25" fmla="*/ 527 h 213"/>
                <a:gd name="T26" fmla="*/ 1636 w 248"/>
                <a:gd name="T27" fmla="*/ 399 h 213"/>
                <a:gd name="T28" fmla="*/ 1372 w 248"/>
                <a:gd name="T29" fmla="*/ 979 h 213"/>
                <a:gd name="T30" fmla="*/ 1090 w 248"/>
                <a:gd name="T31" fmla="*/ 1035 h 213"/>
                <a:gd name="T32" fmla="*/ 742 w 248"/>
                <a:gd name="T33" fmla="*/ 1022 h 213"/>
                <a:gd name="T34" fmla="*/ 286 w 248"/>
                <a:gd name="T35" fmla="*/ 987 h 213"/>
                <a:gd name="T36" fmla="*/ 250 w 248"/>
                <a:gd name="T37" fmla="*/ 902 h 213"/>
                <a:gd name="T38" fmla="*/ 2 w 248"/>
                <a:gd name="T39" fmla="*/ 979 h 213"/>
                <a:gd name="T40" fmla="*/ 2 w 248"/>
                <a:gd name="T41" fmla="*/ 1073 h 213"/>
                <a:gd name="T42" fmla="*/ 694 w 248"/>
                <a:gd name="T43" fmla="*/ 1480 h 213"/>
                <a:gd name="T44" fmla="*/ 694 w 248"/>
                <a:gd name="T45" fmla="*/ 1665 h 213"/>
                <a:gd name="T46" fmla="*/ 545 w 248"/>
                <a:gd name="T47" fmla="*/ 1681 h 213"/>
                <a:gd name="T48" fmla="*/ 694 w 248"/>
                <a:gd name="T49" fmla="*/ 1914 h 213"/>
                <a:gd name="T50" fmla="*/ 742 w 248"/>
                <a:gd name="T51" fmla="*/ 1874 h 213"/>
                <a:gd name="T52" fmla="*/ 952 w 248"/>
                <a:gd name="T53" fmla="*/ 1919 h 213"/>
                <a:gd name="T54" fmla="*/ 1193 w 248"/>
                <a:gd name="T55" fmla="*/ 1989 h 213"/>
                <a:gd name="T56" fmla="*/ 1564 w 248"/>
                <a:gd name="T57" fmla="*/ 1968 h 213"/>
                <a:gd name="T58" fmla="*/ 2051 w 248"/>
                <a:gd name="T59" fmla="*/ 1919 h 213"/>
                <a:gd name="T60" fmla="*/ 2359 w 248"/>
                <a:gd name="T61" fmla="*/ 1874 h 213"/>
                <a:gd name="T62" fmla="*/ 3091 w 248"/>
                <a:gd name="T63" fmla="*/ 1874 h 213"/>
                <a:gd name="T64" fmla="*/ 3639 w 248"/>
                <a:gd name="T65" fmla="*/ 1874 h 213"/>
                <a:gd name="T66" fmla="*/ 4039 w 248"/>
                <a:gd name="T67" fmla="*/ 1839 h 213"/>
                <a:gd name="T68" fmla="*/ 5175 w 248"/>
                <a:gd name="T69" fmla="*/ 1665 h 213"/>
                <a:gd name="T70" fmla="*/ 6088 w 248"/>
                <a:gd name="T71" fmla="*/ 1400 h 213"/>
                <a:gd name="T72" fmla="*/ 6390 w 248"/>
                <a:gd name="T73" fmla="*/ 1238 h 213"/>
                <a:gd name="T74" fmla="*/ 6975 w 248"/>
                <a:gd name="T75" fmla="*/ 1022 h 213"/>
                <a:gd name="T76" fmla="*/ 7347 w 248"/>
                <a:gd name="T77" fmla="*/ 754 h 213"/>
                <a:gd name="T78" fmla="*/ 6975 w 248"/>
                <a:gd name="T79" fmla="*/ 714 h 213"/>
                <a:gd name="T80" fmla="*/ 6669 w 248"/>
                <a:gd name="T81" fmla="*/ 764 h 213"/>
                <a:gd name="T82" fmla="*/ 6669 w 248"/>
                <a:gd name="T83" fmla="*/ 583 h 213"/>
                <a:gd name="T84" fmla="*/ 6975 w 248"/>
                <a:gd name="T85" fmla="*/ 539 h 213"/>
                <a:gd name="T86" fmla="*/ 6975 w 248"/>
                <a:gd name="T87" fmla="*/ 334 h 213"/>
                <a:gd name="T88" fmla="*/ 6945 w 248"/>
                <a:gd name="T89" fmla="*/ 140 h 213"/>
                <a:gd name="T90" fmla="*/ 6758 w 248"/>
                <a:gd name="T91" fmla="*/ 4 h 213"/>
                <a:gd name="T92" fmla="*/ 6390 w 248"/>
                <a:gd name="T93" fmla="*/ 4 h 213"/>
                <a:gd name="T94" fmla="*/ 5885 w 248"/>
                <a:gd name="T95" fmla="*/ 0 h 2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8"/>
                <a:gd name="T145" fmla="*/ 0 h 213"/>
                <a:gd name="T146" fmla="*/ 248 w 248"/>
                <a:gd name="T147" fmla="*/ 213 h 2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8" h="213">
                  <a:moveTo>
                    <a:pt x="192" y="0"/>
                  </a:moveTo>
                  <a:lnTo>
                    <a:pt x="187" y="6"/>
                  </a:lnTo>
                  <a:lnTo>
                    <a:pt x="182" y="6"/>
                  </a:lnTo>
                  <a:lnTo>
                    <a:pt x="173" y="15"/>
                  </a:lnTo>
                  <a:lnTo>
                    <a:pt x="170" y="15"/>
                  </a:lnTo>
                  <a:lnTo>
                    <a:pt x="168" y="18"/>
                  </a:lnTo>
                  <a:lnTo>
                    <a:pt x="164" y="20"/>
                  </a:lnTo>
                  <a:lnTo>
                    <a:pt x="159" y="27"/>
                  </a:lnTo>
                  <a:lnTo>
                    <a:pt x="159" y="35"/>
                  </a:lnTo>
                  <a:lnTo>
                    <a:pt x="154" y="38"/>
                  </a:lnTo>
                  <a:lnTo>
                    <a:pt x="145" y="42"/>
                  </a:lnTo>
                  <a:lnTo>
                    <a:pt x="137" y="56"/>
                  </a:lnTo>
                  <a:lnTo>
                    <a:pt x="130" y="56"/>
                  </a:lnTo>
                  <a:lnTo>
                    <a:pt x="121" y="56"/>
                  </a:lnTo>
                  <a:lnTo>
                    <a:pt x="113" y="56"/>
                  </a:lnTo>
                  <a:lnTo>
                    <a:pt x="104" y="51"/>
                  </a:lnTo>
                  <a:lnTo>
                    <a:pt x="95" y="51"/>
                  </a:lnTo>
                  <a:lnTo>
                    <a:pt x="95" y="62"/>
                  </a:lnTo>
                  <a:lnTo>
                    <a:pt x="86" y="71"/>
                  </a:lnTo>
                  <a:lnTo>
                    <a:pt x="80" y="71"/>
                  </a:lnTo>
                  <a:lnTo>
                    <a:pt x="80" y="72"/>
                  </a:lnTo>
                  <a:lnTo>
                    <a:pt x="71" y="72"/>
                  </a:lnTo>
                  <a:lnTo>
                    <a:pt x="63" y="76"/>
                  </a:lnTo>
                  <a:lnTo>
                    <a:pt x="63" y="67"/>
                  </a:lnTo>
                  <a:lnTo>
                    <a:pt x="66" y="62"/>
                  </a:lnTo>
                  <a:lnTo>
                    <a:pt x="63" y="56"/>
                  </a:lnTo>
                  <a:lnTo>
                    <a:pt x="60" y="47"/>
                  </a:lnTo>
                  <a:lnTo>
                    <a:pt x="55" y="42"/>
                  </a:lnTo>
                  <a:lnTo>
                    <a:pt x="52" y="103"/>
                  </a:lnTo>
                  <a:lnTo>
                    <a:pt x="46" y="103"/>
                  </a:lnTo>
                  <a:lnTo>
                    <a:pt x="39" y="109"/>
                  </a:lnTo>
                  <a:lnTo>
                    <a:pt x="37" y="111"/>
                  </a:lnTo>
                  <a:lnTo>
                    <a:pt x="32" y="109"/>
                  </a:lnTo>
                  <a:lnTo>
                    <a:pt x="25" y="109"/>
                  </a:lnTo>
                  <a:lnTo>
                    <a:pt x="19" y="109"/>
                  </a:lnTo>
                  <a:lnTo>
                    <a:pt x="10" y="105"/>
                  </a:lnTo>
                  <a:lnTo>
                    <a:pt x="10" y="96"/>
                  </a:lnTo>
                  <a:lnTo>
                    <a:pt x="9" y="96"/>
                  </a:lnTo>
                  <a:lnTo>
                    <a:pt x="5" y="96"/>
                  </a:lnTo>
                  <a:lnTo>
                    <a:pt x="2" y="103"/>
                  </a:lnTo>
                  <a:lnTo>
                    <a:pt x="0" y="105"/>
                  </a:lnTo>
                  <a:lnTo>
                    <a:pt x="2" y="114"/>
                  </a:lnTo>
                  <a:lnTo>
                    <a:pt x="10" y="134"/>
                  </a:lnTo>
                  <a:lnTo>
                    <a:pt x="23" y="157"/>
                  </a:lnTo>
                  <a:lnTo>
                    <a:pt x="25" y="166"/>
                  </a:lnTo>
                  <a:lnTo>
                    <a:pt x="23" y="176"/>
                  </a:lnTo>
                  <a:lnTo>
                    <a:pt x="18" y="176"/>
                  </a:lnTo>
                  <a:lnTo>
                    <a:pt x="18" y="179"/>
                  </a:lnTo>
                  <a:lnTo>
                    <a:pt x="25" y="193"/>
                  </a:lnTo>
                  <a:lnTo>
                    <a:pt x="23" y="202"/>
                  </a:lnTo>
                  <a:lnTo>
                    <a:pt x="25" y="202"/>
                  </a:lnTo>
                  <a:lnTo>
                    <a:pt x="25" y="199"/>
                  </a:lnTo>
                  <a:lnTo>
                    <a:pt x="32" y="199"/>
                  </a:lnTo>
                  <a:lnTo>
                    <a:pt x="32" y="204"/>
                  </a:lnTo>
                  <a:lnTo>
                    <a:pt x="34" y="204"/>
                  </a:lnTo>
                  <a:lnTo>
                    <a:pt x="39" y="210"/>
                  </a:lnTo>
                  <a:lnTo>
                    <a:pt x="48" y="213"/>
                  </a:lnTo>
                  <a:lnTo>
                    <a:pt x="52" y="208"/>
                  </a:lnTo>
                  <a:lnTo>
                    <a:pt x="55" y="204"/>
                  </a:lnTo>
                  <a:lnTo>
                    <a:pt x="69" y="204"/>
                  </a:lnTo>
                  <a:lnTo>
                    <a:pt x="80" y="202"/>
                  </a:lnTo>
                  <a:lnTo>
                    <a:pt x="80" y="199"/>
                  </a:lnTo>
                  <a:lnTo>
                    <a:pt x="95" y="199"/>
                  </a:lnTo>
                  <a:lnTo>
                    <a:pt x="104" y="199"/>
                  </a:lnTo>
                  <a:lnTo>
                    <a:pt x="121" y="202"/>
                  </a:lnTo>
                  <a:lnTo>
                    <a:pt x="123" y="199"/>
                  </a:lnTo>
                  <a:lnTo>
                    <a:pt x="132" y="199"/>
                  </a:lnTo>
                  <a:lnTo>
                    <a:pt x="135" y="196"/>
                  </a:lnTo>
                  <a:lnTo>
                    <a:pt x="146" y="196"/>
                  </a:lnTo>
                  <a:lnTo>
                    <a:pt x="175" y="176"/>
                  </a:lnTo>
                  <a:lnTo>
                    <a:pt x="191" y="161"/>
                  </a:lnTo>
                  <a:lnTo>
                    <a:pt x="205" y="148"/>
                  </a:lnTo>
                  <a:lnTo>
                    <a:pt x="205" y="143"/>
                  </a:lnTo>
                  <a:lnTo>
                    <a:pt x="215" y="132"/>
                  </a:lnTo>
                  <a:lnTo>
                    <a:pt x="215" y="126"/>
                  </a:lnTo>
                  <a:lnTo>
                    <a:pt x="236" y="109"/>
                  </a:lnTo>
                  <a:lnTo>
                    <a:pt x="242" y="94"/>
                  </a:lnTo>
                  <a:lnTo>
                    <a:pt x="248" y="80"/>
                  </a:lnTo>
                  <a:lnTo>
                    <a:pt x="242" y="80"/>
                  </a:lnTo>
                  <a:lnTo>
                    <a:pt x="236" y="76"/>
                  </a:lnTo>
                  <a:lnTo>
                    <a:pt x="236" y="81"/>
                  </a:lnTo>
                  <a:lnTo>
                    <a:pt x="225" y="81"/>
                  </a:lnTo>
                  <a:lnTo>
                    <a:pt x="215" y="71"/>
                  </a:lnTo>
                  <a:lnTo>
                    <a:pt x="225" y="62"/>
                  </a:lnTo>
                  <a:lnTo>
                    <a:pt x="236" y="62"/>
                  </a:lnTo>
                  <a:lnTo>
                    <a:pt x="236" y="58"/>
                  </a:lnTo>
                  <a:lnTo>
                    <a:pt x="236" y="47"/>
                  </a:lnTo>
                  <a:lnTo>
                    <a:pt x="236" y="35"/>
                  </a:lnTo>
                  <a:lnTo>
                    <a:pt x="230" y="20"/>
                  </a:lnTo>
                  <a:lnTo>
                    <a:pt x="234" y="15"/>
                  </a:lnTo>
                  <a:lnTo>
                    <a:pt x="230" y="13"/>
                  </a:lnTo>
                  <a:lnTo>
                    <a:pt x="228" y="4"/>
                  </a:lnTo>
                  <a:lnTo>
                    <a:pt x="225" y="0"/>
                  </a:lnTo>
                  <a:lnTo>
                    <a:pt x="215" y="4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3365F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34" name="Freeform 2128"/>
            <p:cNvSpPr>
              <a:spLocks/>
            </p:cNvSpPr>
            <p:nvPr/>
          </p:nvSpPr>
          <p:spPr bwMode="auto">
            <a:xfrm>
              <a:off x="3115" y="3304"/>
              <a:ext cx="37" cy="40"/>
            </a:xfrm>
            <a:custGeom>
              <a:avLst/>
              <a:gdLst>
                <a:gd name="T0" fmla="*/ 547 w 33"/>
                <a:gd name="T1" fmla="*/ 342 h 36"/>
                <a:gd name="T2" fmla="*/ 276 w 33"/>
                <a:gd name="T3" fmla="*/ 380 h 36"/>
                <a:gd name="T4" fmla="*/ 246 w 33"/>
                <a:gd name="T5" fmla="*/ 489 h 36"/>
                <a:gd name="T6" fmla="*/ 95 w 33"/>
                <a:gd name="T7" fmla="*/ 469 h 36"/>
                <a:gd name="T8" fmla="*/ 1 w 33"/>
                <a:gd name="T9" fmla="*/ 308 h 36"/>
                <a:gd name="T10" fmla="*/ 0 w 33"/>
                <a:gd name="T11" fmla="*/ 249 h 36"/>
                <a:gd name="T12" fmla="*/ 1 w 33"/>
                <a:gd name="T13" fmla="*/ 202 h 36"/>
                <a:gd name="T14" fmla="*/ 151 w 33"/>
                <a:gd name="T15" fmla="*/ 87 h 36"/>
                <a:gd name="T16" fmla="*/ 407 w 33"/>
                <a:gd name="T17" fmla="*/ 0 h 36"/>
                <a:gd name="T18" fmla="*/ 488 w 33"/>
                <a:gd name="T19" fmla="*/ 4 h 36"/>
                <a:gd name="T20" fmla="*/ 573 w 33"/>
                <a:gd name="T21" fmla="*/ 182 h 36"/>
                <a:gd name="T22" fmla="*/ 547 w 33"/>
                <a:gd name="T23" fmla="*/ 249 h 36"/>
                <a:gd name="T24" fmla="*/ 547 w 33"/>
                <a:gd name="T25" fmla="*/ 342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6"/>
                <a:gd name="T41" fmla="*/ 33 w 33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6">
                  <a:moveTo>
                    <a:pt x="31" y="24"/>
                  </a:moveTo>
                  <a:lnTo>
                    <a:pt x="16" y="27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9" y="6"/>
                  </a:lnTo>
                  <a:lnTo>
                    <a:pt x="23" y="0"/>
                  </a:lnTo>
                  <a:lnTo>
                    <a:pt x="28" y="4"/>
                  </a:lnTo>
                  <a:lnTo>
                    <a:pt x="33" y="13"/>
                  </a:lnTo>
                  <a:lnTo>
                    <a:pt x="31" y="18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chemeClr val="folHlink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35" name="Freeform 2129"/>
            <p:cNvSpPr>
              <a:spLocks/>
            </p:cNvSpPr>
            <p:nvPr/>
          </p:nvSpPr>
          <p:spPr bwMode="auto">
            <a:xfrm>
              <a:off x="3040" y="2422"/>
              <a:ext cx="285" cy="321"/>
            </a:xfrm>
            <a:custGeom>
              <a:avLst/>
              <a:gdLst>
                <a:gd name="T0" fmla="*/ 5791 w 250"/>
                <a:gd name="T1" fmla="*/ 2 h 294"/>
                <a:gd name="T2" fmla="*/ 6009 w 250"/>
                <a:gd name="T3" fmla="*/ 141 h 294"/>
                <a:gd name="T4" fmla="*/ 6117 w 250"/>
                <a:gd name="T5" fmla="*/ 477 h 294"/>
                <a:gd name="T6" fmla="*/ 6574 w 250"/>
                <a:gd name="T7" fmla="*/ 571 h 294"/>
                <a:gd name="T8" fmla="*/ 6574 w 250"/>
                <a:gd name="T9" fmla="*/ 682 h 294"/>
                <a:gd name="T10" fmla="*/ 6260 w 250"/>
                <a:gd name="T11" fmla="*/ 698 h 294"/>
                <a:gd name="T12" fmla="*/ 6093 w 250"/>
                <a:gd name="T13" fmla="*/ 740 h 294"/>
                <a:gd name="T14" fmla="*/ 6009 w 250"/>
                <a:gd name="T15" fmla="*/ 888 h 294"/>
                <a:gd name="T16" fmla="*/ 5791 w 250"/>
                <a:gd name="T17" fmla="*/ 1256 h 294"/>
                <a:gd name="T18" fmla="*/ 5515 w 250"/>
                <a:gd name="T19" fmla="*/ 1371 h 294"/>
                <a:gd name="T20" fmla="*/ 5341 w 250"/>
                <a:gd name="T21" fmla="*/ 1591 h 294"/>
                <a:gd name="T22" fmla="*/ 5107 w 250"/>
                <a:gd name="T23" fmla="*/ 1634 h 294"/>
                <a:gd name="T24" fmla="*/ 4991 w 250"/>
                <a:gd name="T25" fmla="*/ 1729 h 294"/>
                <a:gd name="T26" fmla="*/ 4929 w 250"/>
                <a:gd name="T27" fmla="*/ 1945 h 294"/>
                <a:gd name="T28" fmla="*/ 4480 w 250"/>
                <a:gd name="T29" fmla="*/ 1959 h 294"/>
                <a:gd name="T30" fmla="*/ 4774 w 250"/>
                <a:gd name="T31" fmla="*/ 2088 h 294"/>
                <a:gd name="T32" fmla="*/ 5341 w 250"/>
                <a:gd name="T33" fmla="*/ 2261 h 294"/>
                <a:gd name="T34" fmla="*/ 5491 w 250"/>
                <a:gd name="T35" fmla="*/ 2383 h 294"/>
                <a:gd name="T36" fmla="*/ 5617 w 250"/>
                <a:gd name="T37" fmla="*/ 2489 h 294"/>
                <a:gd name="T38" fmla="*/ 5491 w 250"/>
                <a:gd name="T39" fmla="*/ 2435 h 294"/>
                <a:gd name="T40" fmla="*/ 4991 w 250"/>
                <a:gd name="T41" fmla="*/ 2527 h 294"/>
                <a:gd name="T42" fmla="*/ 4706 w 250"/>
                <a:gd name="T43" fmla="*/ 2620 h 294"/>
                <a:gd name="T44" fmla="*/ 4161 w 250"/>
                <a:gd name="T45" fmla="*/ 2620 h 294"/>
                <a:gd name="T46" fmla="*/ 3954 w 250"/>
                <a:gd name="T47" fmla="*/ 2620 h 294"/>
                <a:gd name="T48" fmla="*/ 3608 w 250"/>
                <a:gd name="T49" fmla="*/ 2620 h 294"/>
                <a:gd name="T50" fmla="*/ 3099 w 250"/>
                <a:gd name="T51" fmla="*/ 2489 h 294"/>
                <a:gd name="T52" fmla="*/ 3024 w 250"/>
                <a:gd name="T53" fmla="*/ 2527 h 294"/>
                <a:gd name="T54" fmla="*/ 2786 w 250"/>
                <a:gd name="T55" fmla="*/ 2489 h 294"/>
                <a:gd name="T56" fmla="*/ 2653 w 250"/>
                <a:gd name="T57" fmla="*/ 2535 h 294"/>
                <a:gd name="T58" fmla="*/ 2338 w 250"/>
                <a:gd name="T59" fmla="*/ 2489 h 294"/>
                <a:gd name="T60" fmla="*/ 2161 w 250"/>
                <a:gd name="T61" fmla="*/ 2404 h 294"/>
                <a:gd name="T62" fmla="*/ 1881 w 250"/>
                <a:gd name="T63" fmla="*/ 2273 h 294"/>
                <a:gd name="T64" fmla="*/ 1745 w 250"/>
                <a:gd name="T65" fmla="*/ 2177 h 294"/>
                <a:gd name="T66" fmla="*/ 1578 w 250"/>
                <a:gd name="T67" fmla="*/ 2129 h 294"/>
                <a:gd name="T68" fmla="*/ 1280 w 250"/>
                <a:gd name="T69" fmla="*/ 2024 h 294"/>
                <a:gd name="T70" fmla="*/ 881 w 250"/>
                <a:gd name="T71" fmla="*/ 1959 h 294"/>
                <a:gd name="T72" fmla="*/ 659 w 250"/>
                <a:gd name="T73" fmla="*/ 1912 h 294"/>
                <a:gd name="T74" fmla="*/ 595 w 250"/>
                <a:gd name="T75" fmla="*/ 1856 h 294"/>
                <a:gd name="T76" fmla="*/ 659 w 250"/>
                <a:gd name="T77" fmla="*/ 1794 h 294"/>
                <a:gd name="T78" fmla="*/ 371 w 250"/>
                <a:gd name="T79" fmla="*/ 1634 h 294"/>
                <a:gd name="T80" fmla="*/ 371 w 250"/>
                <a:gd name="T81" fmla="*/ 1555 h 294"/>
                <a:gd name="T82" fmla="*/ 178 w 250"/>
                <a:gd name="T83" fmla="*/ 1451 h 294"/>
                <a:gd name="T84" fmla="*/ 140 w 250"/>
                <a:gd name="T85" fmla="*/ 1371 h 294"/>
                <a:gd name="T86" fmla="*/ 0 w 250"/>
                <a:gd name="T87" fmla="*/ 1371 h 294"/>
                <a:gd name="T88" fmla="*/ 140 w 250"/>
                <a:gd name="T89" fmla="*/ 1256 h 294"/>
                <a:gd name="T90" fmla="*/ 178 w 250"/>
                <a:gd name="T91" fmla="*/ 1119 h 294"/>
                <a:gd name="T92" fmla="*/ 178 w 250"/>
                <a:gd name="T93" fmla="*/ 1053 h 294"/>
                <a:gd name="T94" fmla="*/ 300 w 250"/>
                <a:gd name="T95" fmla="*/ 963 h 294"/>
                <a:gd name="T96" fmla="*/ 770 w 250"/>
                <a:gd name="T97" fmla="*/ 888 h 294"/>
                <a:gd name="T98" fmla="*/ 770 w 250"/>
                <a:gd name="T99" fmla="*/ 307 h 294"/>
                <a:gd name="T100" fmla="*/ 1141 w 250"/>
                <a:gd name="T101" fmla="*/ 0 h 2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0"/>
                <a:gd name="T154" fmla="*/ 0 h 294"/>
                <a:gd name="T155" fmla="*/ 250 w 250"/>
                <a:gd name="T156" fmla="*/ 294 h 2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0" h="294">
                  <a:moveTo>
                    <a:pt x="43" y="0"/>
                  </a:moveTo>
                  <a:lnTo>
                    <a:pt x="218" y="2"/>
                  </a:lnTo>
                  <a:lnTo>
                    <a:pt x="221" y="11"/>
                  </a:lnTo>
                  <a:lnTo>
                    <a:pt x="227" y="16"/>
                  </a:lnTo>
                  <a:lnTo>
                    <a:pt x="225" y="16"/>
                  </a:lnTo>
                  <a:lnTo>
                    <a:pt x="232" y="52"/>
                  </a:lnTo>
                  <a:lnTo>
                    <a:pt x="239" y="58"/>
                  </a:lnTo>
                  <a:lnTo>
                    <a:pt x="248" y="63"/>
                  </a:lnTo>
                  <a:lnTo>
                    <a:pt x="250" y="67"/>
                  </a:lnTo>
                  <a:lnTo>
                    <a:pt x="248" y="76"/>
                  </a:lnTo>
                  <a:lnTo>
                    <a:pt x="241" y="72"/>
                  </a:lnTo>
                  <a:lnTo>
                    <a:pt x="236" y="78"/>
                  </a:lnTo>
                  <a:lnTo>
                    <a:pt x="236" y="81"/>
                  </a:lnTo>
                  <a:lnTo>
                    <a:pt x="230" y="81"/>
                  </a:lnTo>
                  <a:lnTo>
                    <a:pt x="227" y="91"/>
                  </a:lnTo>
                  <a:lnTo>
                    <a:pt x="227" y="99"/>
                  </a:lnTo>
                  <a:lnTo>
                    <a:pt x="221" y="119"/>
                  </a:lnTo>
                  <a:lnTo>
                    <a:pt x="218" y="139"/>
                  </a:lnTo>
                  <a:lnTo>
                    <a:pt x="216" y="148"/>
                  </a:lnTo>
                  <a:lnTo>
                    <a:pt x="210" y="152"/>
                  </a:lnTo>
                  <a:lnTo>
                    <a:pt x="203" y="162"/>
                  </a:lnTo>
                  <a:lnTo>
                    <a:pt x="201" y="177"/>
                  </a:lnTo>
                  <a:lnTo>
                    <a:pt x="198" y="181"/>
                  </a:lnTo>
                  <a:lnTo>
                    <a:pt x="193" y="181"/>
                  </a:lnTo>
                  <a:lnTo>
                    <a:pt x="189" y="186"/>
                  </a:lnTo>
                  <a:lnTo>
                    <a:pt x="189" y="192"/>
                  </a:lnTo>
                  <a:lnTo>
                    <a:pt x="187" y="199"/>
                  </a:lnTo>
                  <a:lnTo>
                    <a:pt x="187" y="215"/>
                  </a:lnTo>
                  <a:lnTo>
                    <a:pt x="180" y="218"/>
                  </a:lnTo>
                  <a:lnTo>
                    <a:pt x="169" y="218"/>
                  </a:lnTo>
                  <a:lnTo>
                    <a:pt x="169" y="227"/>
                  </a:lnTo>
                  <a:lnTo>
                    <a:pt x="180" y="233"/>
                  </a:lnTo>
                  <a:lnTo>
                    <a:pt x="189" y="242"/>
                  </a:lnTo>
                  <a:lnTo>
                    <a:pt x="201" y="251"/>
                  </a:lnTo>
                  <a:lnTo>
                    <a:pt x="203" y="258"/>
                  </a:lnTo>
                  <a:lnTo>
                    <a:pt x="207" y="265"/>
                  </a:lnTo>
                  <a:lnTo>
                    <a:pt x="212" y="265"/>
                  </a:lnTo>
                  <a:lnTo>
                    <a:pt x="212" y="277"/>
                  </a:lnTo>
                  <a:lnTo>
                    <a:pt x="210" y="277"/>
                  </a:lnTo>
                  <a:lnTo>
                    <a:pt x="207" y="271"/>
                  </a:lnTo>
                  <a:lnTo>
                    <a:pt x="198" y="277"/>
                  </a:lnTo>
                  <a:lnTo>
                    <a:pt x="189" y="280"/>
                  </a:lnTo>
                  <a:lnTo>
                    <a:pt x="187" y="285"/>
                  </a:lnTo>
                  <a:lnTo>
                    <a:pt x="178" y="291"/>
                  </a:lnTo>
                  <a:lnTo>
                    <a:pt x="166" y="291"/>
                  </a:lnTo>
                  <a:lnTo>
                    <a:pt x="157" y="291"/>
                  </a:lnTo>
                  <a:lnTo>
                    <a:pt x="155" y="294"/>
                  </a:lnTo>
                  <a:lnTo>
                    <a:pt x="150" y="291"/>
                  </a:lnTo>
                  <a:lnTo>
                    <a:pt x="137" y="289"/>
                  </a:lnTo>
                  <a:lnTo>
                    <a:pt x="136" y="291"/>
                  </a:lnTo>
                  <a:lnTo>
                    <a:pt x="123" y="282"/>
                  </a:lnTo>
                  <a:lnTo>
                    <a:pt x="117" y="277"/>
                  </a:lnTo>
                  <a:lnTo>
                    <a:pt x="114" y="277"/>
                  </a:lnTo>
                  <a:lnTo>
                    <a:pt x="114" y="280"/>
                  </a:lnTo>
                  <a:lnTo>
                    <a:pt x="105" y="280"/>
                  </a:lnTo>
                  <a:lnTo>
                    <a:pt x="105" y="277"/>
                  </a:lnTo>
                  <a:lnTo>
                    <a:pt x="103" y="280"/>
                  </a:lnTo>
                  <a:lnTo>
                    <a:pt x="100" y="282"/>
                  </a:lnTo>
                  <a:lnTo>
                    <a:pt x="94" y="280"/>
                  </a:lnTo>
                  <a:lnTo>
                    <a:pt x="89" y="277"/>
                  </a:lnTo>
                  <a:lnTo>
                    <a:pt x="89" y="271"/>
                  </a:lnTo>
                  <a:lnTo>
                    <a:pt x="82" y="267"/>
                  </a:lnTo>
                  <a:lnTo>
                    <a:pt x="80" y="258"/>
                  </a:lnTo>
                  <a:lnTo>
                    <a:pt x="71" y="253"/>
                  </a:lnTo>
                  <a:lnTo>
                    <a:pt x="67" y="244"/>
                  </a:lnTo>
                  <a:lnTo>
                    <a:pt x="66" y="242"/>
                  </a:lnTo>
                  <a:lnTo>
                    <a:pt x="62" y="242"/>
                  </a:lnTo>
                  <a:lnTo>
                    <a:pt x="60" y="237"/>
                  </a:lnTo>
                  <a:lnTo>
                    <a:pt x="52" y="237"/>
                  </a:lnTo>
                  <a:lnTo>
                    <a:pt x="48" y="224"/>
                  </a:lnTo>
                  <a:lnTo>
                    <a:pt x="43" y="218"/>
                  </a:lnTo>
                  <a:lnTo>
                    <a:pt x="34" y="218"/>
                  </a:lnTo>
                  <a:lnTo>
                    <a:pt x="34" y="213"/>
                  </a:lnTo>
                  <a:lnTo>
                    <a:pt x="25" y="213"/>
                  </a:lnTo>
                  <a:lnTo>
                    <a:pt x="23" y="209"/>
                  </a:lnTo>
                  <a:lnTo>
                    <a:pt x="23" y="206"/>
                  </a:lnTo>
                  <a:lnTo>
                    <a:pt x="20" y="204"/>
                  </a:lnTo>
                  <a:lnTo>
                    <a:pt x="25" y="200"/>
                  </a:lnTo>
                  <a:lnTo>
                    <a:pt x="23" y="192"/>
                  </a:lnTo>
                  <a:lnTo>
                    <a:pt x="14" y="181"/>
                  </a:lnTo>
                  <a:lnTo>
                    <a:pt x="11" y="177"/>
                  </a:lnTo>
                  <a:lnTo>
                    <a:pt x="14" y="172"/>
                  </a:lnTo>
                  <a:lnTo>
                    <a:pt x="7" y="168"/>
                  </a:lnTo>
                  <a:lnTo>
                    <a:pt x="7" y="161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2" y="148"/>
                  </a:lnTo>
                  <a:lnTo>
                    <a:pt x="0" y="152"/>
                  </a:lnTo>
                  <a:lnTo>
                    <a:pt x="0" y="145"/>
                  </a:lnTo>
                  <a:lnTo>
                    <a:pt x="5" y="139"/>
                  </a:lnTo>
                  <a:lnTo>
                    <a:pt x="2" y="130"/>
                  </a:lnTo>
                  <a:lnTo>
                    <a:pt x="7" y="125"/>
                  </a:lnTo>
                  <a:lnTo>
                    <a:pt x="5" y="119"/>
                  </a:lnTo>
                  <a:lnTo>
                    <a:pt x="7" y="116"/>
                  </a:lnTo>
                  <a:lnTo>
                    <a:pt x="14" y="106"/>
                  </a:lnTo>
                  <a:lnTo>
                    <a:pt x="11" y="105"/>
                  </a:lnTo>
                  <a:lnTo>
                    <a:pt x="16" y="101"/>
                  </a:lnTo>
                  <a:lnTo>
                    <a:pt x="29" y="99"/>
                  </a:lnTo>
                  <a:lnTo>
                    <a:pt x="29" y="40"/>
                  </a:lnTo>
                  <a:lnTo>
                    <a:pt x="29" y="34"/>
                  </a:lnTo>
                  <a:lnTo>
                    <a:pt x="43" y="3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36" name="Freeform 2130"/>
            <p:cNvSpPr>
              <a:spLocks/>
            </p:cNvSpPr>
            <p:nvPr/>
          </p:nvSpPr>
          <p:spPr bwMode="auto">
            <a:xfrm>
              <a:off x="3178" y="3258"/>
              <a:ext cx="29" cy="21"/>
            </a:xfrm>
            <a:custGeom>
              <a:avLst/>
              <a:gdLst>
                <a:gd name="T0" fmla="*/ 2313 w 24"/>
                <a:gd name="T1" fmla="*/ 0 h 19"/>
                <a:gd name="T2" fmla="*/ 2763 w 24"/>
                <a:gd name="T3" fmla="*/ 69 h 19"/>
                <a:gd name="T4" fmla="*/ 2313 w 24"/>
                <a:gd name="T5" fmla="*/ 170 h 19"/>
                <a:gd name="T6" fmla="*/ 2313 w 24"/>
                <a:gd name="T7" fmla="*/ 230 h 19"/>
                <a:gd name="T8" fmla="*/ 1207 w 24"/>
                <a:gd name="T9" fmla="*/ 230 h 19"/>
                <a:gd name="T10" fmla="*/ 0 w 24"/>
                <a:gd name="T11" fmla="*/ 103 h 19"/>
                <a:gd name="T12" fmla="*/ 1207 w 24"/>
                <a:gd name="T13" fmla="*/ 0 h 19"/>
                <a:gd name="T14" fmla="*/ 2313 w 24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9"/>
                <a:gd name="T26" fmla="*/ 24 w 24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9">
                  <a:moveTo>
                    <a:pt x="21" y="0"/>
                  </a:moveTo>
                  <a:lnTo>
                    <a:pt x="24" y="5"/>
                  </a:lnTo>
                  <a:lnTo>
                    <a:pt x="21" y="14"/>
                  </a:lnTo>
                  <a:lnTo>
                    <a:pt x="21" y="19"/>
                  </a:lnTo>
                  <a:lnTo>
                    <a:pt x="10" y="19"/>
                  </a:lnTo>
                  <a:lnTo>
                    <a:pt x="0" y="9"/>
                  </a:lnTo>
                  <a:lnTo>
                    <a:pt x="1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37" name="Freeform 2131"/>
            <p:cNvSpPr>
              <a:spLocks/>
            </p:cNvSpPr>
            <p:nvPr/>
          </p:nvSpPr>
          <p:spPr bwMode="auto">
            <a:xfrm>
              <a:off x="3169" y="2820"/>
              <a:ext cx="187" cy="185"/>
            </a:xfrm>
            <a:custGeom>
              <a:avLst/>
              <a:gdLst>
                <a:gd name="T0" fmla="*/ 601 w 164"/>
                <a:gd name="T1" fmla="*/ 0 h 169"/>
                <a:gd name="T2" fmla="*/ 1837 w 164"/>
                <a:gd name="T3" fmla="*/ 0 h 169"/>
                <a:gd name="T4" fmla="*/ 3455 w 164"/>
                <a:gd name="T5" fmla="*/ 334 h 169"/>
                <a:gd name="T6" fmla="*/ 3968 w 164"/>
                <a:gd name="T7" fmla="*/ 593 h 169"/>
                <a:gd name="T8" fmla="*/ 3837 w 164"/>
                <a:gd name="T9" fmla="*/ 819 h 169"/>
                <a:gd name="T10" fmla="*/ 3968 w 164"/>
                <a:gd name="T11" fmla="*/ 897 h 169"/>
                <a:gd name="T12" fmla="*/ 4122 w 164"/>
                <a:gd name="T13" fmla="*/ 946 h 169"/>
                <a:gd name="T14" fmla="*/ 4122 w 164"/>
                <a:gd name="T15" fmla="*/ 1075 h 169"/>
                <a:gd name="T16" fmla="*/ 4122 w 164"/>
                <a:gd name="T17" fmla="*/ 1260 h 169"/>
                <a:gd name="T18" fmla="*/ 4326 w 164"/>
                <a:gd name="T19" fmla="*/ 1396 h 169"/>
                <a:gd name="T20" fmla="*/ 4359 w 164"/>
                <a:gd name="T21" fmla="*/ 1466 h 169"/>
                <a:gd name="T22" fmla="*/ 3940 w 164"/>
                <a:gd name="T23" fmla="*/ 1543 h 169"/>
                <a:gd name="T24" fmla="*/ 3615 w 164"/>
                <a:gd name="T25" fmla="*/ 1605 h 169"/>
                <a:gd name="T26" fmla="*/ 3455 w 164"/>
                <a:gd name="T27" fmla="*/ 1564 h 169"/>
                <a:gd name="T28" fmla="*/ 3210 w 164"/>
                <a:gd name="T29" fmla="*/ 1623 h 169"/>
                <a:gd name="T30" fmla="*/ 2926 w 164"/>
                <a:gd name="T31" fmla="*/ 1623 h 169"/>
                <a:gd name="T32" fmla="*/ 2607 w 164"/>
                <a:gd name="T33" fmla="*/ 1605 h 169"/>
                <a:gd name="T34" fmla="*/ 2345 w 164"/>
                <a:gd name="T35" fmla="*/ 1605 h 169"/>
                <a:gd name="T36" fmla="*/ 2005 w 164"/>
                <a:gd name="T37" fmla="*/ 1605 h 169"/>
                <a:gd name="T38" fmla="*/ 1758 w 164"/>
                <a:gd name="T39" fmla="*/ 1332 h 169"/>
                <a:gd name="T40" fmla="*/ 1377 w 164"/>
                <a:gd name="T41" fmla="*/ 1260 h 169"/>
                <a:gd name="T42" fmla="*/ 1208 w 164"/>
                <a:gd name="T43" fmla="*/ 1238 h 169"/>
                <a:gd name="T44" fmla="*/ 976 w 164"/>
                <a:gd name="T45" fmla="*/ 1198 h 169"/>
                <a:gd name="T46" fmla="*/ 715 w 164"/>
                <a:gd name="T47" fmla="*/ 1181 h 169"/>
                <a:gd name="T48" fmla="*/ 371 w 164"/>
                <a:gd name="T49" fmla="*/ 946 h 169"/>
                <a:gd name="T50" fmla="*/ 0 w 164"/>
                <a:gd name="T51" fmla="*/ 787 h 169"/>
                <a:gd name="T52" fmla="*/ 0 w 164"/>
                <a:gd name="T53" fmla="*/ 593 h 169"/>
                <a:gd name="T54" fmla="*/ 237 w 164"/>
                <a:gd name="T55" fmla="*/ 502 h 169"/>
                <a:gd name="T56" fmla="*/ 601 w 164"/>
                <a:gd name="T57" fmla="*/ 366 h 169"/>
                <a:gd name="T58" fmla="*/ 482 w 164"/>
                <a:gd name="T59" fmla="*/ 286 h 169"/>
                <a:gd name="T60" fmla="*/ 550 w 164"/>
                <a:gd name="T61" fmla="*/ 232 h 169"/>
                <a:gd name="T62" fmla="*/ 550 w 164"/>
                <a:gd name="T63" fmla="*/ 102 h 1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4"/>
                <a:gd name="T97" fmla="*/ 0 h 169"/>
                <a:gd name="T98" fmla="*/ 164 w 164"/>
                <a:gd name="T99" fmla="*/ 169 h 1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4" h="169">
                  <a:moveTo>
                    <a:pt x="18" y="2"/>
                  </a:moveTo>
                  <a:lnTo>
                    <a:pt x="23" y="0"/>
                  </a:lnTo>
                  <a:lnTo>
                    <a:pt x="46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130" y="35"/>
                  </a:lnTo>
                  <a:lnTo>
                    <a:pt x="130" y="44"/>
                  </a:lnTo>
                  <a:lnTo>
                    <a:pt x="150" y="62"/>
                  </a:lnTo>
                  <a:lnTo>
                    <a:pt x="145" y="73"/>
                  </a:lnTo>
                  <a:lnTo>
                    <a:pt x="145" y="84"/>
                  </a:lnTo>
                  <a:lnTo>
                    <a:pt x="148" y="91"/>
                  </a:lnTo>
                  <a:lnTo>
                    <a:pt x="150" y="92"/>
                  </a:lnTo>
                  <a:lnTo>
                    <a:pt x="154" y="96"/>
                  </a:lnTo>
                  <a:lnTo>
                    <a:pt x="154" y="100"/>
                  </a:lnTo>
                  <a:lnTo>
                    <a:pt x="150" y="102"/>
                  </a:lnTo>
                  <a:lnTo>
                    <a:pt x="154" y="111"/>
                  </a:lnTo>
                  <a:lnTo>
                    <a:pt x="150" y="120"/>
                  </a:lnTo>
                  <a:lnTo>
                    <a:pt x="154" y="131"/>
                  </a:lnTo>
                  <a:lnTo>
                    <a:pt x="155" y="143"/>
                  </a:lnTo>
                  <a:lnTo>
                    <a:pt x="162" y="145"/>
                  </a:lnTo>
                  <a:lnTo>
                    <a:pt x="164" y="149"/>
                  </a:lnTo>
                  <a:lnTo>
                    <a:pt x="164" y="152"/>
                  </a:lnTo>
                  <a:lnTo>
                    <a:pt x="159" y="158"/>
                  </a:lnTo>
                  <a:lnTo>
                    <a:pt x="148" y="161"/>
                  </a:lnTo>
                  <a:lnTo>
                    <a:pt x="141" y="163"/>
                  </a:lnTo>
                  <a:lnTo>
                    <a:pt x="135" y="166"/>
                  </a:lnTo>
                  <a:lnTo>
                    <a:pt x="135" y="163"/>
                  </a:lnTo>
                  <a:lnTo>
                    <a:pt x="130" y="163"/>
                  </a:lnTo>
                  <a:lnTo>
                    <a:pt x="127" y="166"/>
                  </a:lnTo>
                  <a:lnTo>
                    <a:pt x="121" y="169"/>
                  </a:lnTo>
                  <a:lnTo>
                    <a:pt x="112" y="169"/>
                  </a:lnTo>
                  <a:lnTo>
                    <a:pt x="110" y="169"/>
                  </a:lnTo>
                  <a:lnTo>
                    <a:pt x="104" y="169"/>
                  </a:lnTo>
                  <a:lnTo>
                    <a:pt x="98" y="166"/>
                  </a:lnTo>
                  <a:lnTo>
                    <a:pt x="93" y="169"/>
                  </a:lnTo>
                  <a:lnTo>
                    <a:pt x="89" y="166"/>
                  </a:lnTo>
                  <a:lnTo>
                    <a:pt x="78" y="169"/>
                  </a:lnTo>
                  <a:lnTo>
                    <a:pt x="75" y="166"/>
                  </a:lnTo>
                  <a:lnTo>
                    <a:pt x="75" y="158"/>
                  </a:lnTo>
                  <a:lnTo>
                    <a:pt x="66" y="138"/>
                  </a:lnTo>
                  <a:lnTo>
                    <a:pt x="61" y="134"/>
                  </a:lnTo>
                  <a:lnTo>
                    <a:pt x="52" y="131"/>
                  </a:lnTo>
                  <a:lnTo>
                    <a:pt x="50" y="131"/>
                  </a:lnTo>
                  <a:lnTo>
                    <a:pt x="46" y="129"/>
                  </a:lnTo>
                  <a:lnTo>
                    <a:pt x="41" y="129"/>
                  </a:lnTo>
                  <a:lnTo>
                    <a:pt x="36" y="125"/>
                  </a:lnTo>
                  <a:lnTo>
                    <a:pt x="32" y="123"/>
                  </a:lnTo>
                  <a:lnTo>
                    <a:pt x="27" y="123"/>
                  </a:lnTo>
                  <a:lnTo>
                    <a:pt x="21" y="114"/>
                  </a:lnTo>
                  <a:lnTo>
                    <a:pt x="14" y="100"/>
                  </a:lnTo>
                  <a:lnTo>
                    <a:pt x="5" y="91"/>
                  </a:lnTo>
                  <a:lnTo>
                    <a:pt x="0" y="82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9" y="53"/>
                  </a:lnTo>
                  <a:lnTo>
                    <a:pt x="18" y="44"/>
                  </a:lnTo>
                  <a:lnTo>
                    <a:pt x="23" y="38"/>
                  </a:lnTo>
                  <a:lnTo>
                    <a:pt x="23" y="31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1" y="24"/>
                  </a:lnTo>
                  <a:lnTo>
                    <a:pt x="21" y="20"/>
                  </a:lnTo>
                  <a:lnTo>
                    <a:pt x="21" y="11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38" name="Freeform 2132"/>
            <p:cNvSpPr>
              <a:spLocks/>
            </p:cNvSpPr>
            <p:nvPr/>
          </p:nvSpPr>
          <p:spPr bwMode="auto">
            <a:xfrm>
              <a:off x="2650" y="2616"/>
              <a:ext cx="31" cy="82"/>
            </a:xfrm>
            <a:custGeom>
              <a:avLst/>
              <a:gdLst>
                <a:gd name="T0" fmla="*/ 137 w 27"/>
                <a:gd name="T1" fmla="*/ 0 h 75"/>
                <a:gd name="T2" fmla="*/ 238 w 27"/>
                <a:gd name="T3" fmla="*/ 0 h 75"/>
                <a:gd name="T4" fmla="*/ 412 w 27"/>
                <a:gd name="T5" fmla="*/ 0 h 75"/>
                <a:gd name="T6" fmla="*/ 543 w 27"/>
                <a:gd name="T7" fmla="*/ 80 h 75"/>
                <a:gd name="T8" fmla="*/ 708 w 27"/>
                <a:gd name="T9" fmla="*/ 125 h 75"/>
                <a:gd name="T10" fmla="*/ 753 w 27"/>
                <a:gd name="T11" fmla="*/ 196 h 75"/>
                <a:gd name="T12" fmla="*/ 857 w 27"/>
                <a:gd name="T13" fmla="*/ 256 h 75"/>
                <a:gd name="T14" fmla="*/ 857 w 27"/>
                <a:gd name="T15" fmla="*/ 604 h 75"/>
                <a:gd name="T16" fmla="*/ 857 w 27"/>
                <a:gd name="T17" fmla="*/ 622 h 75"/>
                <a:gd name="T18" fmla="*/ 857 w 27"/>
                <a:gd name="T19" fmla="*/ 688 h 75"/>
                <a:gd name="T20" fmla="*/ 753 w 27"/>
                <a:gd name="T21" fmla="*/ 688 h 75"/>
                <a:gd name="T22" fmla="*/ 571 w 27"/>
                <a:gd name="T23" fmla="*/ 699 h 75"/>
                <a:gd name="T24" fmla="*/ 412 w 27"/>
                <a:gd name="T25" fmla="*/ 654 h 75"/>
                <a:gd name="T26" fmla="*/ 273 w 27"/>
                <a:gd name="T27" fmla="*/ 552 h 75"/>
                <a:gd name="T28" fmla="*/ 273 w 27"/>
                <a:gd name="T29" fmla="*/ 476 h 75"/>
                <a:gd name="T30" fmla="*/ 273 w 27"/>
                <a:gd name="T31" fmla="*/ 400 h 75"/>
                <a:gd name="T32" fmla="*/ 412 w 27"/>
                <a:gd name="T33" fmla="*/ 364 h 75"/>
                <a:gd name="T34" fmla="*/ 273 w 27"/>
                <a:gd name="T35" fmla="*/ 305 h 75"/>
                <a:gd name="T36" fmla="*/ 273 w 27"/>
                <a:gd name="T37" fmla="*/ 279 h 75"/>
                <a:gd name="T38" fmla="*/ 273 w 27"/>
                <a:gd name="T39" fmla="*/ 214 h 75"/>
                <a:gd name="T40" fmla="*/ 137 w 27"/>
                <a:gd name="T41" fmla="*/ 196 h 75"/>
                <a:gd name="T42" fmla="*/ 238 w 27"/>
                <a:gd name="T43" fmla="*/ 125 h 75"/>
                <a:gd name="T44" fmla="*/ 238 w 27"/>
                <a:gd name="T45" fmla="*/ 80 h 75"/>
                <a:gd name="T46" fmla="*/ 0 w 27"/>
                <a:gd name="T47" fmla="*/ 4 h 75"/>
                <a:gd name="T48" fmla="*/ 137 w 27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75"/>
                <a:gd name="T77" fmla="*/ 27 w 27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75">
                  <a:moveTo>
                    <a:pt x="4" y="0"/>
                  </a:moveTo>
                  <a:lnTo>
                    <a:pt x="8" y="0"/>
                  </a:lnTo>
                  <a:lnTo>
                    <a:pt x="13" y="0"/>
                  </a:lnTo>
                  <a:lnTo>
                    <a:pt x="17" y="9"/>
                  </a:lnTo>
                  <a:lnTo>
                    <a:pt x="22" y="14"/>
                  </a:lnTo>
                  <a:lnTo>
                    <a:pt x="24" y="21"/>
                  </a:lnTo>
                  <a:lnTo>
                    <a:pt x="27" y="27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7" y="74"/>
                  </a:lnTo>
                  <a:lnTo>
                    <a:pt x="24" y="74"/>
                  </a:lnTo>
                  <a:lnTo>
                    <a:pt x="18" y="75"/>
                  </a:lnTo>
                  <a:lnTo>
                    <a:pt x="13" y="70"/>
                  </a:lnTo>
                  <a:lnTo>
                    <a:pt x="9" y="59"/>
                  </a:lnTo>
                  <a:lnTo>
                    <a:pt x="9" y="50"/>
                  </a:lnTo>
                  <a:lnTo>
                    <a:pt x="9" y="43"/>
                  </a:lnTo>
                  <a:lnTo>
                    <a:pt x="13" y="38"/>
                  </a:lnTo>
                  <a:lnTo>
                    <a:pt x="9" y="32"/>
                  </a:lnTo>
                  <a:lnTo>
                    <a:pt x="9" y="29"/>
                  </a:lnTo>
                  <a:lnTo>
                    <a:pt x="9" y="23"/>
                  </a:lnTo>
                  <a:lnTo>
                    <a:pt x="4" y="21"/>
                  </a:lnTo>
                  <a:lnTo>
                    <a:pt x="8" y="14"/>
                  </a:lnTo>
                  <a:lnTo>
                    <a:pt x="8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39" name="Freeform 2133"/>
            <p:cNvSpPr>
              <a:spLocks/>
            </p:cNvSpPr>
            <p:nvPr/>
          </p:nvSpPr>
          <p:spPr bwMode="auto">
            <a:xfrm>
              <a:off x="2890" y="2399"/>
              <a:ext cx="181" cy="278"/>
            </a:xfrm>
            <a:custGeom>
              <a:avLst/>
              <a:gdLst>
                <a:gd name="T0" fmla="*/ 1097 w 158"/>
                <a:gd name="T1" fmla="*/ 0 h 254"/>
                <a:gd name="T2" fmla="*/ 4731 w 158"/>
                <a:gd name="T3" fmla="*/ 1151 h 254"/>
                <a:gd name="T4" fmla="*/ 4252 w 158"/>
                <a:gd name="T5" fmla="*/ 1206 h 254"/>
                <a:gd name="T6" fmla="*/ 4097 w 158"/>
                <a:gd name="T7" fmla="*/ 1308 h 254"/>
                <a:gd name="T8" fmla="*/ 4097 w 158"/>
                <a:gd name="T9" fmla="*/ 1400 h 254"/>
                <a:gd name="T10" fmla="*/ 4062 w 158"/>
                <a:gd name="T11" fmla="*/ 1532 h 254"/>
                <a:gd name="T12" fmla="*/ 3866 w 158"/>
                <a:gd name="T13" fmla="*/ 1652 h 254"/>
                <a:gd name="T14" fmla="*/ 4062 w 158"/>
                <a:gd name="T15" fmla="*/ 1652 h 254"/>
                <a:gd name="T16" fmla="*/ 4097 w 158"/>
                <a:gd name="T17" fmla="*/ 1749 h 254"/>
                <a:gd name="T18" fmla="*/ 4299 w 158"/>
                <a:gd name="T19" fmla="*/ 1846 h 254"/>
                <a:gd name="T20" fmla="*/ 4062 w 158"/>
                <a:gd name="T21" fmla="*/ 1895 h 254"/>
                <a:gd name="T22" fmla="*/ 3645 w 158"/>
                <a:gd name="T23" fmla="*/ 2020 h 254"/>
                <a:gd name="T24" fmla="*/ 3335 w 158"/>
                <a:gd name="T25" fmla="*/ 2108 h 254"/>
                <a:gd name="T26" fmla="*/ 3095 w 158"/>
                <a:gd name="T27" fmla="*/ 2143 h 254"/>
                <a:gd name="T28" fmla="*/ 2482 w 158"/>
                <a:gd name="T29" fmla="*/ 2198 h 254"/>
                <a:gd name="T30" fmla="*/ 2482 w 158"/>
                <a:gd name="T31" fmla="*/ 2304 h 254"/>
                <a:gd name="T32" fmla="*/ 2155 w 158"/>
                <a:gd name="T33" fmla="*/ 2307 h 254"/>
                <a:gd name="T34" fmla="*/ 1881 w 158"/>
                <a:gd name="T35" fmla="*/ 2307 h 254"/>
                <a:gd name="T36" fmla="*/ 1433 w 158"/>
                <a:gd name="T37" fmla="*/ 2371 h 254"/>
                <a:gd name="T38" fmla="*/ 1097 w 158"/>
                <a:gd name="T39" fmla="*/ 2396 h 254"/>
                <a:gd name="T40" fmla="*/ 953 w 158"/>
                <a:gd name="T41" fmla="*/ 2371 h 254"/>
                <a:gd name="T42" fmla="*/ 726 w 158"/>
                <a:gd name="T43" fmla="*/ 2243 h 254"/>
                <a:gd name="T44" fmla="*/ 250 w 158"/>
                <a:gd name="T45" fmla="*/ 2108 h 254"/>
                <a:gd name="T46" fmla="*/ 494 w 158"/>
                <a:gd name="T47" fmla="*/ 2031 h 254"/>
                <a:gd name="T48" fmla="*/ 726 w 158"/>
                <a:gd name="T49" fmla="*/ 1979 h 254"/>
                <a:gd name="T50" fmla="*/ 695 w 158"/>
                <a:gd name="T51" fmla="*/ 1808 h 254"/>
                <a:gd name="T52" fmla="*/ 566 w 158"/>
                <a:gd name="T53" fmla="*/ 1652 h 254"/>
                <a:gd name="T54" fmla="*/ 422 w 158"/>
                <a:gd name="T55" fmla="*/ 1567 h 254"/>
                <a:gd name="T56" fmla="*/ 145 w 158"/>
                <a:gd name="T57" fmla="*/ 1532 h 254"/>
                <a:gd name="T58" fmla="*/ 0 w 158"/>
                <a:gd name="T59" fmla="*/ 1379 h 254"/>
                <a:gd name="T60" fmla="*/ 145 w 158"/>
                <a:gd name="T61" fmla="*/ 1247 h 254"/>
                <a:gd name="T62" fmla="*/ 953 w 158"/>
                <a:gd name="T63" fmla="*/ 489 h 254"/>
                <a:gd name="T64" fmla="*/ 836 w 158"/>
                <a:gd name="T65" fmla="*/ 398 h 254"/>
                <a:gd name="T66" fmla="*/ 695 w 158"/>
                <a:gd name="T67" fmla="*/ 285 h 254"/>
                <a:gd name="T68" fmla="*/ 566 w 158"/>
                <a:gd name="T69" fmla="*/ 63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"/>
                <a:gd name="T106" fmla="*/ 0 h 254"/>
                <a:gd name="T107" fmla="*/ 158 w 158"/>
                <a:gd name="T108" fmla="*/ 254 h 2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" h="254">
                  <a:moveTo>
                    <a:pt x="19" y="6"/>
                  </a:moveTo>
                  <a:lnTo>
                    <a:pt x="37" y="0"/>
                  </a:lnTo>
                  <a:lnTo>
                    <a:pt x="158" y="61"/>
                  </a:lnTo>
                  <a:lnTo>
                    <a:pt x="158" y="121"/>
                  </a:lnTo>
                  <a:lnTo>
                    <a:pt x="146" y="122"/>
                  </a:lnTo>
                  <a:lnTo>
                    <a:pt x="141" y="126"/>
                  </a:lnTo>
                  <a:lnTo>
                    <a:pt x="144" y="128"/>
                  </a:lnTo>
                  <a:lnTo>
                    <a:pt x="137" y="137"/>
                  </a:lnTo>
                  <a:lnTo>
                    <a:pt x="135" y="140"/>
                  </a:lnTo>
                  <a:lnTo>
                    <a:pt x="137" y="146"/>
                  </a:lnTo>
                  <a:lnTo>
                    <a:pt x="132" y="151"/>
                  </a:lnTo>
                  <a:lnTo>
                    <a:pt x="135" y="160"/>
                  </a:lnTo>
                  <a:lnTo>
                    <a:pt x="129" y="166"/>
                  </a:lnTo>
                  <a:lnTo>
                    <a:pt x="129" y="173"/>
                  </a:lnTo>
                  <a:lnTo>
                    <a:pt x="132" y="169"/>
                  </a:lnTo>
                  <a:lnTo>
                    <a:pt x="135" y="173"/>
                  </a:lnTo>
                  <a:lnTo>
                    <a:pt x="135" y="175"/>
                  </a:lnTo>
                  <a:lnTo>
                    <a:pt x="137" y="182"/>
                  </a:lnTo>
                  <a:lnTo>
                    <a:pt x="137" y="189"/>
                  </a:lnTo>
                  <a:lnTo>
                    <a:pt x="144" y="193"/>
                  </a:lnTo>
                  <a:lnTo>
                    <a:pt x="141" y="198"/>
                  </a:lnTo>
                  <a:lnTo>
                    <a:pt x="135" y="198"/>
                  </a:lnTo>
                  <a:lnTo>
                    <a:pt x="126" y="202"/>
                  </a:lnTo>
                  <a:lnTo>
                    <a:pt x="122" y="211"/>
                  </a:lnTo>
                  <a:lnTo>
                    <a:pt x="117" y="213"/>
                  </a:lnTo>
                  <a:lnTo>
                    <a:pt x="112" y="220"/>
                  </a:lnTo>
                  <a:lnTo>
                    <a:pt x="108" y="221"/>
                  </a:lnTo>
                  <a:lnTo>
                    <a:pt x="103" y="225"/>
                  </a:lnTo>
                  <a:lnTo>
                    <a:pt x="89" y="227"/>
                  </a:lnTo>
                  <a:lnTo>
                    <a:pt x="83" y="230"/>
                  </a:lnTo>
                  <a:lnTo>
                    <a:pt x="85" y="234"/>
                  </a:lnTo>
                  <a:lnTo>
                    <a:pt x="83" y="240"/>
                  </a:lnTo>
                  <a:lnTo>
                    <a:pt x="74" y="241"/>
                  </a:lnTo>
                  <a:lnTo>
                    <a:pt x="71" y="241"/>
                  </a:lnTo>
                  <a:lnTo>
                    <a:pt x="66" y="245"/>
                  </a:lnTo>
                  <a:lnTo>
                    <a:pt x="62" y="241"/>
                  </a:lnTo>
                  <a:lnTo>
                    <a:pt x="55" y="245"/>
                  </a:lnTo>
                  <a:lnTo>
                    <a:pt x="47" y="248"/>
                  </a:lnTo>
                  <a:lnTo>
                    <a:pt x="46" y="245"/>
                  </a:lnTo>
                  <a:lnTo>
                    <a:pt x="37" y="250"/>
                  </a:lnTo>
                  <a:lnTo>
                    <a:pt x="31" y="254"/>
                  </a:lnTo>
                  <a:lnTo>
                    <a:pt x="31" y="248"/>
                  </a:lnTo>
                  <a:lnTo>
                    <a:pt x="28" y="245"/>
                  </a:lnTo>
                  <a:lnTo>
                    <a:pt x="24" y="234"/>
                  </a:lnTo>
                  <a:lnTo>
                    <a:pt x="19" y="230"/>
                  </a:lnTo>
                  <a:lnTo>
                    <a:pt x="9" y="220"/>
                  </a:lnTo>
                  <a:lnTo>
                    <a:pt x="10" y="213"/>
                  </a:lnTo>
                  <a:lnTo>
                    <a:pt x="17" y="213"/>
                  </a:lnTo>
                  <a:lnTo>
                    <a:pt x="31" y="213"/>
                  </a:lnTo>
                  <a:lnTo>
                    <a:pt x="24" y="207"/>
                  </a:lnTo>
                  <a:lnTo>
                    <a:pt x="23" y="198"/>
                  </a:lnTo>
                  <a:lnTo>
                    <a:pt x="23" y="189"/>
                  </a:lnTo>
                  <a:lnTo>
                    <a:pt x="23" y="182"/>
                  </a:lnTo>
                  <a:lnTo>
                    <a:pt x="19" y="173"/>
                  </a:lnTo>
                  <a:lnTo>
                    <a:pt x="14" y="169"/>
                  </a:lnTo>
                  <a:lnTo>
                    <a:pt x="14" y="164"/>
                  </a:lnTo>
                  <a:lnTo>
                    <a:pt x="9" y="164"/>
                  </a:lnTo>
                  <a:lnTo>
                    <a:pt x="5" y="160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1" y="137"/>
                  </a:lnTo>
                  <a:lnTo>
                    <a:pt x="5" y="131"/>
                  </a:lnTo>
                  <a:lnTo>
                    <a:pt x="28" y="102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28" y="41"/>
                  </a:lnTo>
                  <a:lnTo>
                    <a:pt x="28" y="36"/>
                  </a:lnTo>
                  <a:lnTo>
                    <a:pt x="23" y="30"/>
                  </a:lnTo>
                  <a:lnTo>
                    <a:pt x="23" y="17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40" name="Freeform 2134"/>
            <p:cNvSpPr>
              <a:spLocks/>
            </p:cNvSpPr>
            <p:nvPr/>
          </p:nvSpPr>
          <p:spPr bwMode="auto">
            <a:xfrm>
              <a:off x="2782" y="2137"/>
              <a:ext cx="71" cy="134"/>
            </a:xfrm>
            <a:custGeom>
              <a:avLst/>
              <a:gdLst>
                <a:gd name="T0" fmla="*/ 476 w 62"/>
                <a:gd name="T1" fmla="*/ 75 h 123"/>
                <a:gd name="T2" fmla="*/ 624 w 62"/>
                <a:gd name="T3" fmla="*/ 2 h 123"/>
                <a:gd name="T4" fmla="*/ 910 w 62"/>
                <a:gd name="T5" fmla="*/ 0 h 123"/>
                <a:gd name="T6" fmla="*/ 1090 w 62"/>
                <a:gd name="T7" fmla="*/ 2 h 123"/>
                <a:gd name="T8" fmla="*/ 1193 w 62"/>
                <a:gd name="T9" fmla="*/ 89 h 123"/>
                <a:gd name="T10" fmla="*/ 1429 w 62"/>
                <a:gd name="T11" fmla="*/ 5 h 123"/>
                <a:gd name="T12" fmla="*/ 1564 w 62"/>
                <a:gd name="T13" fmla="*/ 75 h 123"/>
                <a:gd name="T14" fmla="*/ 1366 w 62"/>
                <a:gd name="T15" fmla="*/ 115 h 123"/>
                <a:gd name="T16" fmla="*/ 1259 w 62"/>
                <a:gd name="T17" fmla="*/ 191 h 123"/>
                <a:gd name="T18" fmla="*/ 1429 w 62"/>
                <a:gd name="T19" fmla="*/ 246 h 123"/>
                <a:gd name="T20" fmla="*/ 1564 w 62"/>
                <a:gd name="T21" fmla="*/ 319 h 123"/>
                <a:gd name="T22" fmla="*/ 1366 w 62"/>
                <a:gd name="T23" fmla="*/ 400 h 123"/>
                <a:gd name="T24" fmla="*/ 1090 w 62"/>
                <a:gd name="T25" fmla="*/ 475 h 123"/>
                <a:gd name="T26" fmla="*/ 1193 w 62"/>
                <a:gd name="T27" fmla="*/ 534 h 123"/>
                <a:gd name="T28" fmla="*/ 1366 w 62"/>
                <a:gd name="T29" fmla="*/ 534 h 123"/>
                <a:gd name="T30" fmla="*/ 1366 w 62"/>
                <a:gd name="T31" fmla="*/ 572 h 123"/>
                <a:gd name="T32" fmla="*/ 1564 w 62"/>
                <a:gd name="T33" fmla="*/ 572 h 123"/>
                <a:gd name="T34" fmla="*/ 1571 w 62"/>
                <a:gd name="T35" fmla="*/ 589 h 123"/>
                <a:gd name="T36" fmla="*/ 1750 w 62"/>
                <a:gd name="T37" fmla="*/ 642 h 123"/>
                <a:gd name="T38" fmla="*/ 1750 w 62"/>
                <a:gd name="T39" fmla="*/ 689 h 123"/>
                <a:gd name="T40" fmla="*/ 1848 w 62"/>
                <a:gd name="T41" fmla="*/ 735 h 123"/>
                <a:gd name="T42" fmla="*/ 1564 w 62"/>
                <a:gd name="T43" fmla="*/ 762 h 123"/>
                <a:gd name="T44" fmla="*/ 1193 w 62"/>
                <a:gd name="T45" fmla="*/ 864 h 123"/>
                <a:gd name="T46" fmla="*/ 1259 w 62"/>
                <a:gd name="T47" fmla="*/ 971 h 123"/>
                <a:gd name="T48" fmla="*/ 1042 w 62"/>
                <a:gd name="T49" fmla="*/ 1044 h 123"/>
                <a:gd name="T50" fmla="*/ 910 w 62"/>
                <a:gd name="T51" fmla="*/ 1044 h 123"/>
                <a:gd name="T52" fmla="*/ 742 w 62"/>
                <a:gd name="T53" fmla="*/ 762 h 123"/>
                <a:gd name="T54" fmla="*/ 416 w 62"/>
                <a:gd name="T55" fmla="*/ 728 h 123"/>
                <a:gd name="T56" fmla="*/ 286 w 62"/>
                <a:gd name="T57" fmla="*/ 613 h 123"/>
                <a:gd name="T58" fmla="*/ 145 w 62"/>
                <a:gd name="T59" fmla="*/ 589 h 123"/>
                <a:gd name="T60" fmla="*/ 0 w 62"/>
                <a:gd name="T61" fmla="*/ 490 h 123"/>
                <a:gd name="T62" fmla="*/ 286 w 62"/>
                <a:gd name="T63" fmla="*/ 367 h 123"/>
                <a:gd name="T64" fmla="*/ 286 w 62"/>
                <a:gd name="T65" fmla="*/ 246 h 123"/>
                <a:gd name="T66" fmla="*/ 286 w 62"/>
                <a:gd name="T67" fmla="*/ 160 h 123"/>
                <a:gd name="T68" fmla="*/ 286 w 62"/>
                <a:gd name="T69" fmla="*/ 115 h 123"/>
                <a:gd name="T70" fmla="*/ 476 w 62"/>
                <a:gd name="T71" fmla="*/ 89 h 123"/>
                <a:gd name="T72" fmla="*/ 476 w 62"/>
                <a:gd name="T73" fmla="*/ 75 h 1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123"/>
                <a:gd name="T113" fmla="*/ 62 w 62"/>
                <a:gd name="T114" fmla="*/ 123 h 1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123">
                  <a:moveTo>
                    <a:pt x="16" y="9"/>
                  </a:moveTo>
                  <a:lnTo>
                    <a:pt x="21" y="2"/>
                  </a:lnTo>
                  <a:lnTo>
                    <a:pt x="30" y="0"/>
                  </a:lnTo>
                  <a:lnTo>
                    <a:pt x="37" y="2"/>
                  </a:lnTo>
                  <a:lnTo>
                    <a:pt x="39" y="11"/>
                  </a:lnTo>
                  <a:lnTo>
                    <a:pt x="48" y="5"/>
                  </a:lnTo>
                  <a:lnTo>
                    <a:pt x="52" y="9"/>
                  </a:lnTo>
                  <a:lnTo>
                    <a:pt x="45" y="14"/>
                  </a:lnTo>
                  <a:lnTo>
                    <a:pt x="43" y="23"/>
                  </a:lnTo>
                  <a:lnTo>
                    <a:pt x="48" y="28"/>
                  </a:lnTo>
                  <a:lnTo>
                    <a:pt x="52" y="38"/>
                  </a:lnTo>
                  <a:lnTo>
                    <a:pt x="45" y="47"/>
                  </a:lnTo>
                  <a:lnTo>
                    <a:pt x="37" y="56"/>
                  </a:lnTo>
                  <a:lnTo>
                    <a:pt x="39" y="63"/>
                  </a:lnTo>
                  <a:lnTo>
                    <a:pt x="45" y="63"/>
                  </a:lnTo>
                  <a:lnTo>
                    <a:pt x="45" y="67"/>
                  </a:lnTo>
                  <a:lnTo>
                    <a:pt x="52" y="67"/>
                  </a:lnTo>
                  <a:lnTo>
                    <a:pt x="53" y="70"/>
                  </a:lnTo>
                  <a:lnTo>
                    <a:pt x="59" y="76"/>
                  </a:lnTo>
                  <a:lnTo>
                    <a:pt x="59" y="81"/>
                  </a:lnTo>
                  <a:lnTo>
                    <a:pt x="62" y="86"/>
                  </a:lnTo>
                  <a:lnTo>
                    <a:pt x="52" y="90"/>
                  </a:lnTo>
                  <a:lnTo>
                    <a:pt x="39" y="101"/>
                  </a:lnTo>
                  <a:lnTo>
                    <a:pt x="43" y="114"/>
                  </a:lnTo>
                  <a:lnTo>
                    <a:pt x="34" y="123"/>
                  </a:lnTo>
                  <a:lnTo>
                    <a:pt x="30" y="123"/>
                  </a:lnTo>
                  <a:lnTo>
                    <a:pt x="25" y="90"/>
                  </a:lnTo>
                  <a:lnTo>
                    <a:pt x="14" y="85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0" y="58"/>
                  </a:lnTo>
                  <a:lnTo>
                    <a:pt x="10" y="43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41" name="Freeform 2135"/>
            <p:cNvSpPr>
              <a:spLocks/>
            </p:cNvSpPr>
            <p:nvPr/>
          </p:nvSpPr>
          <p:spPr bwMode="auto">
            <a:xfrm>
              <a:off x="3173" y="2733"/>
              <a:ext cx="96" cy="95"/>
            </a:xfrm>
            <a:custGeom>
              <a:avLst/>
              <a:gdLst>
                <a:gd name="T0" fmla="*/ 514 w 84"/>
                <a:gd name="T1" fmla="*/ 59 h 87"/>
                <a:gd name="T2" fmla="*/ 557 w 84"/>
                <a:gd name="T3" fmla="*/ 4 h 87"/>
                <a:gd name="T4" fmla="*/ 923 w 84"/>
                <a:gd name="T5" fmla="*/ 59 h 87"/>
                <a:gd name="T6" fmla="*/ 1055 w 84"/>
                <a:gd name="T7" fmla="*/ 76 h 87"/>
                <a:gd name="T8" fmla="*/ 1145 w 84"/>
                <a:gd name="T9" fmla="*/ 59 h 87"/>
                <a:gd name="T10" fmla="*/ 1378 w 84"/>
                <a:gd name="T11" fmla="*/ 59 h 87"/>
                <a:gd name="T12" fmla="*/ 1710 w 84"/>
                <a:gd name="T13" fmla="*/ 59 h 87"/>
                <a:gd name="T14" fmla="*/ 1954 w 84"/>
                <a:gd name="T15" fmla="*/ 0 h 87"/>
                <a:gd name="T16" fmla="*/ 1954 w 84"/>
                <a:gd name="T17" fmla="*/ 4 h 87"/>
                <a:gd name="T18" fmla="*/ 2119 w 84"/>
                <a:gd name="T19" fmla="*/ 59 h 87"/>
                <a:gd name="T20" fmla="*/ 2119 w 84"/>
                <a:gd name="T21" fmla="*/ 91 h 87"/>
                <a:gd name="T22" fmla="*/ 2159 w 84"/>
                <a:gd name="T23" fmla="*/ 180 h 87"/>
                <a:gd name="T24" fmla="*/ 2390 w 84"/>
                <a:gd name="T25" fmla="*/ 307 h 87"/>
                <a:gd name="T26" fmla="*/ 2159 w 84"/>
                <a:gd name="T27" fmla="*/ 388 h 87"/>
                <a:gd name="T28" fmla="*/ 1854 w 84"/>
                <a:gd name="T29" fmla="*/ 569 h 87"/>
                <a:gd name="T30" fmla="*/ 1854 w 84"/>
                <a:gd name="T31" fmla="*/ 721 h 87"/>
                <a:gd name="T32" fmla="*/ 1206 w 84"/>
                <a:gd name="T33" fmla="*/ 721 h 87"/>
                <a:gd name="T34" fmla="*/ 557 w 84"/>
                <a:gd name="T35" fmla="*/ 721 h 87"/>
                <a:gd name="T36" fmla="*/ 415 w 84"/>
                <a:gd name="T37" fmla="*/ 740 h 87"/>
                <a:gd name="T38" fmla="*/ 163 w 84"/>
                <a:gd name="T39" fmla="*/ 787 h 87"/>
                <a:gd name="T40" fmla="*/ 163 w 84"/>
                <a:gd name="T41" fmla="*/ 763 h 87"/>
                <a:gd name="T42" fmla="*/ 0 w 84"/>
                <a:gd name="T43" fmla="*/ 763 h 87"/>
                <a:gd name="T44" fmla="*/ 2 w 84"/>
                <a:gd name="T45" fmla="*/ 586 h 87"/>
                <a:gd name="T46" fmla="*/ 163 w 84"/>
                <a:gd name="T47" fmla="*/ 506 h 87"/>
                <a:gd name="T48" fmla="*/ 318 w 84"/>
                <a:gd name="T49" fmla="*/ 424 h 87"/>
                <a:gd name="T50" fmla="*/ 557 w 84"/>
                <a:gd name="T51" fmla="*/ 339 h 87"/>
                <a:gd name="T52" fmla="*/ 728 w 84"/>
                <a:gd name="T53" fmla="*/ 298 h 87"/>
                <a:gd name="T54" fmla="*/ 557 w 84"/>
                <a:gd name="T55" fmla="*/ 215 h 87"/>
                <a:gd name="T56" fmla="*/ 557 w 84"/>
                <a:gd name="T57" fmla="*/ 165 h 87"/>
                <a:gd name="T58" fmla="*/ 557 w 84"/>
                <a:gd name="T59" fmla="*/ 91 h 87"/>
                <a:gd name="T60" fmla="*/ 514 w 84"/>
                <a:gd name="T61" fmla="*/ 59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4"/>
                <a:gd name="T94" fmla="*/ 0 h 87"/>
                <a:gd name="T95" fmla="*/ 84 w 84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4" h="87">
                  <a:moveTo>
                    <a:pt x="18" y="6"/>
                  </a:moveTo>
                  <a:lnTo>
                    <a:pt x="20" y="4"/>
                  </a:lnTo>
                  <a:lnTo>
                    <a:pt x="33" y="6"/>
                  </a:lnTo>
                  <a:lnTo>
                    <a:pt x="38" y="9"/>
                  </a:lnTo>
                  <a:lnTo>
                    <a:pt x="40" y="6"/>
                  </a:lnTo>
                  <a:lnTo>
                    <a:pt x="49" y="6"/>
                  </a:lnTo>
                  <a:lnTo>
                    <a:pt x="61" y="6"/>
                  </a:lnTo>
                  <a:lnTo>
                    <a:pt x="70" y="0"/>
                  </a:lnTo>
                  <a:lnTo>
                    <a:pt x="70" y="4"/>
                  </a:lnTo>
                  <a:lnTo>
                    <a:pt x="75" y="6"/>
                  </a:lnTo>
                  <a:lnTo>
                    <a:pt x="75" y="11"/>
                  </a:lnTo>
                  <a:lnTo>
                    <a:pt x="77" y="20"/>
                  </a:lnTo>
                  <a:lnTo>
                    <a:pt x="84" y="34"/>
                  </a:lnTo>
                  <a:lnTo>
                    <a:pt x="77" y="43"/>
                  </a:lnTo>
                  <a:lnTo>
                    <a:pt x="66" y="62"/>
                  </a:lnTo>
                  <a:lnTo>
                    <a:pt x="66" y="80"/>
                  </a:lnTo>
                  <a:lnTo>
                    <a:pt x="43" y="80"/>
                  </a:lnTo>
                  <a:lnTo>
                    <a:pt x="20" y="80"/>
                  </a:lnTo>
                  <a:lnTo>
                    <a:pt x="15" y="81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0" y="85"/>
                  </a:lnTo>
                  <a:lnTo>
                    <a:pt x="2" y="65"/>
                  </a:lnTo>
                  <a:lnTo>
                    <a:pt x="6" y="56"/>
                  </a:lnTo>
                  <a:lnTo>
                    <a:pt x="11" y="47"/>
                  </a:lnTo>
                  <a:lnTo>
                    <a:pt x="20" y="38"/>
                  </a:lnTo>
                  <a:lnTo>
                    <a:pt x="26" y="33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0" y="11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42" name="Freeform 2136"/>
            <p:cNvSpPr>
              <a:spLocks/>
            </p:cNvSpPr>
            <p:nvPr/>
          </p:nvSpPr>
          <p:spPr bwMode="auto">
            <a:xfrm>
              <a:off x="2868" y="2712"/>
              <a:ext cx="335" cy="323"/>
            </a:xfrm>
            <a:custGeom>
              <a:avLst/>
              <a:gdLst>
                <a:gd name="T0" fmla="*/ 2744 w 293"/>
                <a:gd name="T1" fmla="*/ 148 h 295"/>
                <a:gd name="T2" fmla="*/ 3492 w 293"/>
                <a:gd name="T3" fmla="*/ 102 h 295"/>
                <a:gd name="T4" fmla="*/ 4283 w 293"/>
                <a:gd name="T5" fmla="*/ 165 h 295"/>
                <a:gd name="T6" fmla="*/ 4688 w 293"/>
                <a:gd name="T7" fmla="*/ 102 h 295"/>
                <a:gd name="T8" fmla="*/ 5329 w 293"/>
                <a:gd name="T9" fmla="*/ 65 h 295"/>
                <a:gd name="T10" fmla="*/ 5734 w 293"/>
                <a:gd name="T11" fmla="*/ 2 h 295"/>
                <a:gd name="T12" fmla="*/ 6129 w 293"/>
                <a:gd name="T13" fmla="*/ 2 h 295"/>
                <a:gd name="T14" fmla="*/ 6405 w 293"/>
                <a:gd name="T15" fmla="*/ 2 h 295"/>
                <a:gd name="T16" fmla="*/ 6785 w 293"/>
                <a:gd name="T17" fmla="*/ 102 h 295"/>
                <a:gd name="T18" fmla="*/ 7194 w 293"/>
                <a:gd name="T19" fmla="*/ 148 h 295"/>
                <a:gd name="T20" fmla="*/ 7496 w 293"/>
                <a:gd name="T21" fmla="*/ 148 h 295"/>
                <a:gd name="T22" fmla="*/ 7758 w 293"/>
                <a:gd name="T23" fmla="*/ 165 h 295"/>
                <a:gd name="T24" fmla="*/ 8154 w 293"/>
                <a:gd name="T25" fmla="*/ 368 h 295"/>
                <a:gd name="T26" fmla="*/ 8154 w 293"/>
                <a:gd name="T27" fmla="*/ 573 h 295"/>
                <a:gd name="T28" fmla="*/ 7655 w 293"/>
                <a:gd name="T29" fmla="*/ 829 h 295"/>
                <a:gd name="T30" fmla="*/ 7453 w 293"/>
                <a:gd name="T31" fmla="*/ 1051 h 295"/>
                <a:gd name="T32" fmla="*/ 7290 w 293"/>
                <a:gd name="T33" fmla="*/ 1212 h 295"/>
                <a:gd name="T34" fmla="*/ 7453 w 293"/>
                <a:gd name="T35" fmla="*/ 1339 h 295"/>
                <a:gd name="T36" fmla="*/ 7496 w 293"/>
                <a:gd name="T37" fmla="*/ 1488 h 295"/>
                <a:gd name="T38" fmla="*/ 7496 w 293"/>
                <a:gd name="T39" fmla="*/ 1757 h 295"/>
                <a:gd name="T40" fmla="*/ 8107 w 293"/>
                <a:gd name="T41" fmla="*/ 2061 h 295"/>
                <a:gd name="T42" fmla="*/ 7194 w 293"/>
                <a:gd name="T43" fmla="*/ 2200 h 295"/>
                <a:gd name="T44" fmla="*/ 7091 w 293"/>
                <a:gd name="T45" fmla="*/ 2401 h 295"/>
                <a:gd name="T46" fmla="*/ 6942 w 293"/>
                <a:gd name="T47" fmla="*/ 2575 h 295"/>
                <a:gd name="T48" fmla="*/ 7453 w 293"/>
                <a:gd name="T49" fmla="*/ 2706 h 295"/>
                <a:gd name="T50" fmla="*/ 7496 w 293"/>
                <a:gd name="T51" fmla="*/ 2847 h 295"/>
                <a:gd name="T52" fmla="*/ 7194 w 293"/>
                <a:gd name="T53" fmla="*/ 2783 h 295"/>
                <a:gd name="T54" fmla="*/ 6405 w 293"/>
                <a:gd name="T55" fmla="*/ 2559 h 295"/>
                <a:gd name="T56" fmla="*/ 6200 w 293"/>
                <a:gd name="T57" fmla="*/ 2625 h 295"/>
                <a:gd name="T58" fmla="*/ 5602 w 293"/>
                <a:gd name="T59" fmla="*/ 2475 h 295"/>
                <a:gd name="T60" fmla="*/ 5059 w 293"/>
                <a:gd name="T61" fmla="*/ 2445 h 295"/>
                <a:gd name="T62" fmla="*/ 4688 w 293"/>
                <a:gd name="T63" fmla="*/ 2475 h 295"/>
                <a:gd name="T64" fmla="*/ 4350 w 293"/>
                <a:gd name="T65" fmla="*/ 2475 h 295"/>
                <a:gd name="T66" fmla="*/ 4283 w 293"/>
                <a:gd name="T67" fmla="*/ 2286 h 295"/>
                <a:gd name="T68" fmla="*/ 4149 w 293"/>
                <a:gd name="T69" fmla="*/ 2028 h 295"/>
                <a:gd name="T70" fmla="*/ 3629 w 293"/>
                <a:gd name="T71" fmla="*/ 1835 h 295"/>
                <a:gd name="T72" fmla="*/ 3174 w 293"/>
                <a:gd name="T73" fmla="*/ 1937 h 295"/>
                <a:gd name="T74" fmla="*/ 2744 w 293"/>
                <a:gd name="T75" fmla="*/ 1983 h 295"/>
                <a:gd name="T76" fmla="*/ 2019 w 293"/>
                <a:gd name="T77" fmla="*/ 1882 h 295"/>
                <a:gd name="T78" fmla="*/ 1917 w 293"/>
                <a:gd name="T79" fmla="*/ 1766 h 295"/>
                <a:gd name="T80" fmla="*/ 795 w 293"/>
                <a:gd name="T81" fmla="*/ 1691 h 295"/>
                <a:gd name="T82" fmla="*/ 319 w 293"/>
                <a:gd name="T83" fmla="*/ 1691 h 295"/>
                <a:gd name="T84" fmla="*/ 143 w 293"/>
                <a:gd name="T85" fmla="*/ 1654 h 295"/>
                <a:gd name="T86" fmla="*/ 319 w 293"/>
                <a:gd name="T87" fmla="*/ 1488 h 295"/>
                <a:gd name="T88" fmla="*/ 589 w 293"/>
                <a:gd name="T89" fmla="*/ 1511 h 295"/>
                <a:gd name="T90" fmla="*/ 951 w 293"/>
                <a:gd name="T91" fmla="*/ 1488 h 295"/>
                <a:gd name="T92" fmla="*/ 1242 w 293"/>
                <a:gd name="T93" fmla="*/ 1468 h 295"/>
                <a:gd name="T94" fmla="*/ 1625 w 293"/>
                <a:gd name="T95" fmla="*/ 1296 h 295"/>
                <a:gd name="T96" fmla="*/ 1858 w 293"/>
                <a:gd name="T97" fmla="*/ 1051 h 295"/>
                <a:gd name="T98" fmla="*/ 2151 w 293"/>
                <a:gd name="T99" fmla="*/ 945 h 295"/>
                <a:gd name="T100" fmla="*/ 2427 w 293"/>
                <a:gd name="T101" fmla="*/ 757 h 295"/>
                <a:gd name="T102" fmla="*/ 2553 w 293"/>
                <a:gd name="T103" fmla="*/ 523 h 295"/>
                <a:gd name="T104" fmla="*/ 2744 w 293"/>
                <a:gd name="T105" fmla="*/ 238 h 2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3"/>
                <a:gd name="T160" fmla="*/ 0 h 295"/>
                <a:gd name="T161" fmla="*/ 293 w 293"/>
                <a:gd name="T162" fmla="*/ 295 h 2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3" h="295">
                  <a:moveTo>
                    <a:pt x="96" y="25"/>
                  </a:moveTo>
                  <a:lnTo>
                    <a:pt x="96" y="17"/>
                  </a:lnTo>
                  <a:lnTo>
                    <a:pt x="96" y="15"/>
                  </a:lnTo>
                  <a:lnTo>
                    <a:pt x="103" y="9"/>
                  </a:lnTo>
                  <a:lnTo>
                    <a:pt x="112" y="2"/>
                  </a:lnTo>
                  <a:lnTo>
                    <a:pt x="123" y="11"/>
                  </a:lnTo>
                  <a:lnTo>
                    <a:pt x="132" y="15"/>
                  </a:lnTo>
                  <a:lnTo>
                    <a:pt x="141" y="17"/>
                  </a:lnTo>
                  <a:lnTo>
                    <a:pt x="150" y="17"/>
                  </a:lnTo>
                  <a:lnTo>
                    <a:pt x="155" y="20"/>
                  </a:lnTo>
                  <a:lnTo>
                    <a:pt x="161" y="11"/>
                  </a:lnTo>
                  <a:lnTo>
                    <a:pt x="164" y="11"/>
                  </a:lnTo>
                  <a:lnTo>
                    <a:pt x="173" y="11"/>
                  </a:lnTo>
                  <a:lnTo>
                    <a:pt x="178" y="9"/>
                  </a:lnTo>
                  <a:lnTo>
                    <a:pt x="187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2" y="2"/>
                  </a:lnTo>
                  <a:lnTo>
                    <a:pt x="203" y="0"/>
                  </a:lnTo>
                  <a:lnTo>
                    <a:pt x="210" y="2"/>
                  </a:lnTo>
                  <a:lnTo>
                    <a:pt x="216" y="2"/>
                  </a:lnTo>
                  <a:lnTo>
                    <a:pt x="217" y="6"/>
                  </a:lnTo>
                  <a:lnTo>
                    <a:pt x="225" y="6"/>
                  </a:lnTo>
                  <a:lnTo>
                    <a:pt x="226" y="2"/>
                  </a:lnTo>
                  <a:lnTo>
                    <a:pt x="232" y="2"/>
                  </a:lnTo>
                  <a:lnTo>
                    <a:pt x="239" y="6"/>
                  </a:lnTo>
                  <a:lnTo>
                    <a:pt x="239" y="11"/>
                  </a:lnTo>
                  <a:lnTo>
                    <a:pt x="244" y="15"/>
                  </a:lnTo>
                  <a:lnTo>
                    <a:pt x="249" y="17"/>
                  </a:lnTo>
                  <a:lnTo>
                    <a:pt x="253" y="15"/>
                  </a:lnTo>
                  <a:lnTo>
                    <a:pt x="255" y="11"/>
                  </a:lnTo>
                  <a:lnTo>
                    <a:pt x="255" y="15"/>
                  </a:lnTo>
                  <a:lnTo>
                    <a:pt x="264" y="15"/>
                  </a:lnTo>
                  <a:lnTo>
                    <a:pt x="264" y="11"/>
                  </a:lnTo>
                  <a:lnTo>
                    <a:pt x="267" y="11"/>
                  </a:lnTo>
                  <a:lnTo>
                    <a:pt x="273" y="17"/>
                  </a:lnTo>
                  <a:lnTo>
                    <a:pt x="285" y="25"/>
                  </a:lnTo>
                  <a:lnTo>
                    <a:pt x="287" y="31"/>
                  </a:lnTo>
                  <a:lnTo>
                    <a:pt x="287" y="38"/>
                  </a:lnTo>
                  <a:lnTo>
                    <a:pt x="287" y="44"/>
                  </a:lnTo>
                  <a:lnTo>
                    <a:pt x="293" y="53"/>
                  </a:lnTo>
                  <a:lnTo>
                    <a:pt x="287" y="58"/>
                  </a:lnTo>
                  <a:lnTo>
                    <a:pt x="278" y="67"/>
                  </a:lnTo>
                  <a:lnTo>
                    <a:pt x="273" y="76"/>
                  </a:lnTo>
                  <a:lnTo>
                    <a:pt x="269" y="85"/>
                  </a:lnTo>
                  <a:lnTo>
                    <a:pt x="267" y="105"/>
                  </a:lnTo>
                  <a:lnTo>
                    <a:pt x="267" y="107"/>
                  </a:lnTo>
                  <a:lnTo>
                    <a:pt x="262" y="110"/>
                  </a:lnTo>
                  <a:lnTo>
                    <a:pt x="258" y="119"/>
                  </a:lnTo>
                  <a:lnTo>
                    <a:pt x="255" y="123"/>
                  </a:lnTo>
                  <a:lnTo>
                    <a:pt x="255" y="125"/>
                  </a:lnTo>
                  <a:lnTo>
                    <a:pt x="258" y="130"/>
                  </a:lnTo>
                  <a:lnTo>
                    <a:pt x="262" y="134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4" y="152"/>
                  </a:lnTo>
                  <a:lnTo>
                    <a:pt x="264" y="154"/>
                  </a:lnTo>
                  <a:lnTo>
                    <a:pt x="264" y="161"/>
                  </a:lnTo>
                  <a:lnTo>
                    <a:pt x="264" y="168"/>
                  </a:lnTo>
                  <a:lnTo>
                    <a:pt x="264" y="181"/>
                  </a:lnTo>
                  <a:lnTo>
                    <a:pt x="269" y="190"/>
                  </a:lnTo>
                  <a:lnTo>
                    <a:pt x="278" y="199"/>
                  </a:lnTo>
                  <a:lnTo>
                    <a:pt x="285" y="214"/>
                  </a:lnTo>
                  <a:lnTo>
                    <a:pt x="255" y="215"/>
                  </a:lnTo>
                  <a:lnTo>
                    <a:pt x="255" y="219"/>
                  </a:lnTo>
                  <a:lnTo>
                    <a:pt x="253" y="228"/>
                  </a:lnTo>
                  <a:lnTo>
                    <a:pt x="248" y="233"/>
                  </a:lnTo>
                  <a:lnTo>
                    <a:pt x="249" y="237"/>
                  </a:lnTo>
                  <a:lnTo>
                    <a:pt x="249" y="248"/>
                  </a:lnTo>
                  <a:lnTo>
                    <a:pt x="248" y="253"/>
                  </a:lnTo>
                  <a:lnTo>
                    <a:pt x="248" y="260"/>
                  </a:lnTo>
                  <a:lnTo>
                    <a:pt x="244" y="268"/>
                  </a:lnTo>
                  <a:lnTo>
                    <a:pt x="248" y="271"/>
                  </a:lnTo>
                  <a:lnTo>
                    <a:pt x="255" y="276"/>
                  </a:lnTo>
                  <a:lnTo>
                    <a:pt x="262" y="280"/>
                  </a:lnTo>
                  <a:lnTo>
                    <a:pt x="262" y="276"/>
                  </a:lnTo>
                  <a:lnTo>
                    <a:pt x="267" y="276"/>
                  </a:lnTo>
                  <a:lnTo>
                    <a:pt x="264" y="295"/>
                  </a:lnTo>
                  <a:lnTo>
                    <a:pt x="264" y="291"/>
                  </a:lnTo>
                  <a:lnTo>
                    <a:pt x="255" y="295"/>
                  </a:lnTo>
                  <a:lnTo>
                    <a:pt x="253" y="289"/>
                  </a:lnTo>
                  <a:lnTo>
                    <a:pt x="244" y="276"/>
                  </a:lnTo>
                  <a:lnTo>
                    <a:pt x="235" y="276"/>
                  </a:lnTo>
                  <a:lnTo>
                    <a:pt x="226" y="265"/>
                  </a:lnTo>
                  <a:lnTo>
                    <a:pt x="225" y="265"/>
                  </a:lnTo>
                  <a:lnTo>
                    <a:pt x="225" y="271"/>
                  </a:lnTo>
                  <a:lnTo>
                    <a:pt x="217" y="271"/>
                  </a:lnTo>
                  <a:lnTo>
                    <a:pt x="212" y="271"/>
                  </a:lnTo>
                  <a:lnTo>
                    <a:pt x="202" y="265"/>
                  </a:lnTo>
                  <a:lnTo>
                    <a:pt x="198" y="257"/>
                  </a:lnTo>
                  <a:lnTo>
                    <a:pt x="187" y="265"/>
                  </a:lnTo>
                  <a:lnTo>
                    <a:pt x="184" y="257"/>
                  </a:lnTo>
                  <a:lnTo>
                    <a:pt x="178" y="253"/>
                  </a:lnTo>
                  <a:lnTo>
                    <a:pt x="178" y="257"/>
                  </a:lnTo>
                  <a:lnTo>
                    <a:pt x="173" y="253"/>
                  </a:lnTo>
                  <a:lnTo>
                    <a:pt x="164" y="257"/>
                  </a:lnTo>
                  <a:lnTo>
                    <a:pt x="157" y="257"/>
                  </a:lnTo>
                  <a:lnTo>
                    <a:pt x="155" y="260"/>
                  </a:lnTo>
                  <a:lnTo>
                    <a:pt x="152" y="257"/>
                  </a:lnTo>
                  <a:lnTo>
                    <a:pt x="152" y="251"/>
                  </a:lnTo>
                  <a:lnTo>
                    <a:pt x="152" y="239"/>
                  </a:lnTo>
                  <a:lnTo>
                    <a:pt x="150" y="237"/>
                  </a:lnTo>
                  <a:lnTo>
                    <a:pt x="142" y="230"/>
                  </a:lnTo>
                  <a:lnTo>
                    <a:pt x="150" y="219"/>
                  </a:lnTo>
                  <a:lnTo>
                    <a:pt x="146" y="210"/>
                  </a:lnTo>
                  <a:lnTo>
                    <a:pt x="142" y="199"/>
                  </a:lnTo>
                  <a:lnTo>
                    <a:pt x="128" y="199"/>
                  </a:lnTo>
                  <a:lnTo>
                    <a:pt x="128" y="190"/>
                  </a:lnTo>
                  <a:lnTo>
                    <a:pt x="119" y="191"/>
                  </a:lnTo>
                  <a:lnTo>
                    <a:pt x="112" y="195"/>
                  </a:lnTo>
                  <a:lnTo>
                    <a:pt x="112" y="201"/>
                  </a:lnTo>
                  <a:lnTo>
                    <a:pt x="109" y="201"/>
                  </a:lnTo>
                  <a:lnTo>
                    <a:pt x="109" y="206"/>
                  </a:lnTo>
                  <a:lnTo>
                    <a:pt x="96" y="206"/>
                  </a:lnTo>
                  <a:lnTo>
                    <a:pt x="94" y="210"/>
                  </a:lnTo>
                  <a:lnTo>
                    <a:pt x="80" y="210"/>
                  </a:lnTo>
                  <a:lnTo>
                    <a:pt x="71" y="195"/>
                  </a:lnTo>
                  <a:lnTo>
                    <a:pt x="71" y="191"/>
                  </a:lnTo>
                  <a:lnTo>
                    <a:pt x="67" y="186"/>
                  </a:lnTo>
                  <a:lnTo>
                    <a:pt x="67" y="183"/>
                  </a:lnTo>
                  <a:lnTo>
                    <a:pt x="66" y="175"/>
                  </a:lnTo>
                  <a:lnTo>
                    <a:pt x="57" y="175"/>
                  </a:lnTo>
                  <a:lnTo>
                    <a:pt x="28" y="175"/>
                  </a:lnTo>
                  <a:lnTo>
                    <a:pt x="21" y="177"/>
                  </a:lnTo>
                  <a:lnTo>
                    <a:pt x="16" y="175"/>
                  </a:lnTo>
                  <a:lnTo>
                    <a:pt x="11" y="175"/>
                  </a:lnTo>
                  <a:lnTo>
                    <a:pt x="1" y="175"/>
                  </a:lnTo>
                  <a:lnTo>
                    <a:pt x="0" y="172"/>
                  </a:lnTo>
                  <a:lnTo>
                    <a:pt x="5" y="172"/>
                  </a:lnTo>
                  <a:lnTo>
                    <a:pt x="5" y="163"/>
                  </a:lnTo>
                  <a:lnTo>
                    <a:pt x="11" y="157"/>
                  </a:lnTo>
                  <a:lnTo>
                    <a:pt x="11" y="154"/>
                  </a:lnTo>
                  <a:lnTo>
                    <a:pt x="14" y="154"/>
                  </a:lnTo>
                  <a:lnTo>
                    <a:pt x="16" y="157"/>
                  </a:lnTo>
                  <a:lnTo>
                    <a:pt x="21" y="157"/>
                  </a:lnTo>
                  <a:lnTo>
                    <a:pt x="25" y="152"/>
                  </a:lnTo>
                  <a:lnTo>
                    <a:pt x="30" y="152"/>
                  </a:lnTo>
                  <a:lnTo>
                    <a:pt x="34" y="154"/>
                  </a:lnTo>
                  <a:lnTo>
                    <a:pt x="37" y="161"/>
                  </a:lnTo>
                  <a:lnTo>
                    <a:pt x="43" y="154"/>
                  </a:lnTo>
                  <a:lnTo>
                    <a:pt x="44" y="152"/>
                  </a:lnTo>
                  <a:lnTo>
                    <a:pt x="51" y="149"/>
                  </a:lnTo>
                  <a:lnTo>
                    <a:pt x="57" y="143"/>
                  </a:lnTo>
                  <a:lnTo>
                    <a:pt x="58" y="134"/>
                  </a:lnTo>
                  <a:lnTo>
                    <a:pt x="58" y="125"/>
                  </a:lnTo>
                  <a:lnTo>
                    <a:pt x="58" y="116"/>
                  </a:lnTo>
                  <a:lnTo>
                    <a:pt x="66" y="110"/>
                  </a:lnTo>
                  <a:lnTo>
                    <a:pt x="67" y="107"/>
                  </a:lnTo>
                  <a:lnTo>
                    <a:pt x="71" y="99"/>
                  </a:lnTo>
                  <a:lnTo>
                    <a:pt x="76" y="99"/>
                  </a:lnTo>
                  <a:lnTo>
                    <a:pt x="85" y="91"/>
                  </a:lnTo>
                  <a:lnTo>
                    <a:pt x="85" y="85"/>
                  </a:lnTo>
                  <a:lnTo>
                    <a:pt x="85" y="78"/>
                  </a:lnTo>
                  <a:lnTo>
                    <a:pt x="85" y="69"/>
                  </a:lnTo>
                  <a:lnTo>
                    <a:pt x="89" y="62"/>
                  </a:lnTo>
                  <a:lnTo>
                    <a:pt x="89" y="53"/>
                  </a:lnTo>
                  <a:lnTo>
                    <a:pt x="94" y="40"/>
                  </a:lnTo>
                  <a:lnTo>
                    <a:pt x="96" y="35"/>
                  </a:lnTo>
                  <a:lnTo>
                    <a:pt x="96" y="25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43" name="Freeform 2137"/>
            <p:cNvSpPr>
              <a:spLocks/>
            </p:cNvSpPr>
            <p:nvPr/>
          </p:nvSpPr>
          <p:spPr bwMode="auto">
            <a:xfrm>
              <a:off x="2910" y="2616"/>
              <a:ext cx="223" cy="147"/>
            </a:xfrm>
            <a:custGeom>
              <a:avLst/>
              <a:gdLst>
                <a:gd name="T0" fmla="*/ 558 w 195"/>
                <a:gd name="T1" fmla="*/ 444 h 135"/>
                <a:gd name="T2" fmla="*/ 835 w 195"/>
                <a:gd name="T3" fmla="*/ 415 h 135"/>
                <a:gd name="T4" fmla="*/ 1249 w 195"/>
                <a:gd name="T5" fmla="*/ 364 h 135"/>
                <a:gd name="T6" fmla="*/ 1552 w 195"/>
                <a:gd name="T7" fmla="*/ 364 h 135"/>
                <a:gd name="T8" fmla="*/ 1867 w 195"/>
                <a:gd name="T9" fmla="*/ 346 h 135"/>
                <a:gd name="T10" fmla="*/ 1867 w 195"/>
                <a:gd name="T11" fmla="*/ 268 h 135"/>
                <a:gd name="T12" fmla="*/ 2442 w 195"/>
                <a:gd name="T13" fmla="*/ 226 h 135"/>
                <a:gd name="T14" fmla="*/ 2748 w 195"/>
                <a:gd name="T15" fmla="*/ 175 h 135"/>
                <a:gd name="T16" fmla="*/ 3023 w 195"/>
                <a:gd name="T17" fmla="*/ 106 h 135"/>
                <a:gd name="T18" fmla="*/ 3354 w 195"/>
                <a:gd name="T19" fmla="*/ 0 h 135"/>
                <a:gd name="T20" fmla="*/ 3633 w 195"/>
                <a:gd name="T21" fmla="*/ 4 h 135"/>
                <a:gd name="T22" fmla="*/ 3969 w 195"/>
                <a:gd name="T23" fmla="*/ 191 h 135"/>
                <a:gd name="T24" fmla="*/ 3895 w 195"/>
                <a:gd name="T25" fmla="*/ 246 h 135"/>
                <a:gd name="T26" fmla="*/ 3969 w 195"/>
                <a:gd name="T27" fmla="*/ 295 h 135"/>
                <a:gd name="T28" fmla="*/ 4211 w 195"/>
                <a:gd name="T29" fmla="*/ 346 h 135"/>
                <a:gd name="T30" fmla="*/ 4582 w 195"/>
                <a:gd name="T31" fmla="*/ 396 h 135"/>
                <a:gd name="T32" fmla="*/ 4917 w 195"/>
                <a:gd name="T33" fmla="*/ 495 h 135"/>
                <a:gd name="T34" fmla="*/ 5113 w 195"/>
                <a:gd name="T35" fmla="*/ 539 h 135"/>
                <a:gd name="T36" fmla="*/ 5240 w 195"/>
                <a:gd name="T37" fmla="*/ 629 h 135"/>
                <a:gd name="T38" fmla="*/ 5596 w 195"/>
                <a:gd name="T39" fmla="*/ 755 h 135"/>
                <a:gd name="T40" fmla="*/ 5375 w 195"/>
                <a:gd name="T41" fmla="*/ 793 h 135"/>
                <a:gd name="T42" fmla="*/ 5113 w 195"/>
                <a:gd name="T43" fmla="*/ 755 h 135"/>
                <a:gd name="T44" fmla="*/ 4752 w 195"/>
                <a:gd name="T45" fmla="*/ 739 h 135"/>
                <a:gd name="T46" fmla="*/ 4582 w 195"/>
                <a:gd name="T47" fmla="*/ 793 h 135"/>
                <a:gd name="T48" fmla="*/ 4292 w 195"/>
                <a:gd name="T49" fmla="*/ 793 h 135"/>
                <a:gd name="T50" fmla="*/ 3895 w 195"/>
                <a:gd name="T51" fmla="*/ 825 h 135"/>
                <a:gd name="T52" fmla="*/ 3551 w 195"/>
                <a:gd name="T53" fmla="*/ 825 h 135"/>
                <a:gd name="T54" fmla="*/ 3194 w 195"/>
                <a:gd name="T55" fmla="*/ 877 h 135"/>
                <a:gd name="T56" fmla="*/ 2748 w 195"/>
                <a:gd name="T57" fmla="*/ 869 h 135"/>
                <a:gd name="T58" fmla="*/ 2135 w 195"/>
                <a:gd name="T59" fmla="*/ 755 h 135"/>
                <a:gd name="T60" fmla="*/ 1706 w 195"/>
                <a:gd name="T61" fmla="*/ 869 h 135"/>
                <a:gd name="T62" fmla="*/ 1706 w 195"/>
                <a:gd name="T63" fmla="*/ 952 h 135"/>
                <a:gd name="T64" fmla="*/ 1228 w 195"/>
                <a:gd name="T65" fmla="*/ 952 h 135"/>
                <a:gd name="T66" fmla="*/ 821 w 195"/>
                <a:gd name="T67" fmla="*/ 1055 h 135"/>
                <a:gd name="T68" fmla="*/ 558 w 195"/>
                <a:gd name="T69" fmla="*/ 1115 h 135"/>
                <a:gd name="T70" fmla="*/ 558 w 195"/>
                <a:gd name="T71" fmla="*/ 1030 h 135"/>
                <a:gd name="T72" fmla="*/ 188 w 195"/>
                <a:gd name="T73" fmla="*/ 869 h 135"/>
                <a:gd name="T74" fmla="*/ 2 w 195"/>
                <a:gd name="T75" fmla="*/ 755 h 135"/>
                <a:gd name="T76" fmla="*/ 0 w 195"/>
                <a:gd name="T77" fmla="*/ 629 h 135"/>
                <a:gd name="T78" fmla="*/ 188 w 195"/>
                <a:gd name="T79" fmla="*/ 495 h 1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5"/>
                <a:gd name="T121" fmla="*/ 0 h 135"/>
                <a:gd name="T122" fmla="*/ 195 w 195"/>
                <a:gd name="T123" fmla="*/ 135 h 1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5" h="135">
                  <a:moveTo>
                    <a:pt x="14" y="55"/>
                  </a:moveTo>
                  <a:lnTo>
                    <a:pt x="20" y="52"/>
                  </a:lnTo>
                  <a:lnTo>
                    <a:pt x="29" y="47"/>
                  </a:lnTo>
                  <a:lnTo>
                    <a:pt x="30" y="50"/>
                  </a:lnTo>
                  <a:lnTo>
                    <a:pt x="38" y="47"/>
                  </a:lnTo>
                  <a:lnTo>
                    <a:pt x="45" y="43"/>
                  </a:lnTo>
                  <a:lnTo>
                    <a:pt x="48" y="47"/>
                  </a:lnTo>
                  <a:lnTo>
                    <a:pt x="54" y="43"/>
                  </a:lnTo>
                  <a:lnTo>
                    <a:pt x="57" y="43"/>
                  </a:lnTo>
                  <a:lnTo>
                    <a:pt x="66" y="41"/>
                  </a:lnTo>
                  <a:lnTo>
                    <a:pt x="68" y="36"/>
                  </a:lnTo>
                  <a:lnTo>
                    <a:pt x="66" y="32"/>
                  </a:lnTo>
                  <a:lnTo>
                    <a:pt x="72" y="29"/>
                  </a:lnTo>
                  <a:lnTo>
                    <a:pt x="86" y="27"/>
                  </a:lnTo>
                  <a:lnTo>
                    <a:pt x="91" y="23"/>
                  </a:lnTo>
                  <a:lnTo>
                    <a:pt x="95" y="21"/>
                  </a:lnTo>
                  <a:lnTo>
                    <a:pt x="100" y="14"/>
                  </a:lnTo>
                  <a:lnTo>
                    <a:pt x="105" y="13"/>
                  </a:lnTo>
                  <a:lnTo>
                    <a:pt x="109" y="4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27" y="4"/>
                  </a:lnTo>
                  <a:lnTo>
                    <a:pt x="136" y="14"/>
                  </a:lnTo>
                  <a:lnTo>
                    <a:pt x="138" y="23"/>
                  </a:lnTo>
                  <a:lnTo>
                    <a:pt x="132" y="27"/>
                  </a:lnTo>
                  <a:lnTo>
                    <a:pt x="136" y="29"/>
                  </a:lnTo>
                  <a:lnTo>
                    <a:pt x="136" y="32"/>
                  </a:lnTo>
                  <a:lnTo>
                    <a:pt x="138" y="36"/>
                  </a:lnTo>
                  <a:lnTo>
                    <a:pt x="147" y="36"/>
                  </a:lnTo>
                  <a:lnTo>
                    <a:pt x="147" y="41"/>
                  </a:lnTo>
                  <a:lnTo>
                    <a:pt x="155" y="41"/>
                  </a:lnTo>
                  <a:lnTo>
                    <a:pt x="161" y="47"/>
                  </a:lnTo>
                  <a:lnTo>
                    <a:pt x="165" y="60"/>
                  </a:lnTo>
                  <a:lnTo>
                    <a:pt x="173" y="60"/>
                  </a:lnTo>
                  <a:lnTo>
                    <a:pt x="175" y="65"/>
                  </a:lnTo>
                  <a:lnTo>
                    <a:pt x="179" y="65"/>
                  </a:lnTo>
                  <a:lnTo>
                    <a:pt x="180" y="67"/>
                  </a:lnTo>
                  <a:lnTo>
                    <a:pt x="184" y="75"/>
                  </a:lnTo>
                  <a:lnTo>
                    <a:pt x="193" y="81"/>
                  </a:lnTo>
                  <a:lnTo>
                    <a:pt x="195" y="90"/>
                  </a:lnTo>
                  <a:lnTo>
                    <a:pt x="189" y="90"/>
                  </a:lnTo>
                  <a:lnTo>
                    <a:pt x="188" y="94"/>
                  </a:lnTo>
                  <a:lnTo>
                    <a:pt x="180" y="94"/>
                  </a:lnTo>
                  <a:lnTo>
                    <a:pt x="179" y="90"/>
                  </a:lnTo>
                  <a:lnTo>
                    <a:pt x="173" y="90"/>
                  </a:lnTo>
                  <a:lnTo>
                    <a:pt x="166" y="88"/>
                  </a:lnTo>
                  <a:lnTo>
                    <a:pt x="165" y="90"/>
                  </a:lnTo>
                  <a:lnTo>
                    <a:pt x="161" y="94"/>
                  </a:lnTo>
                  <a:lnTo>
                    <a:pt x="155" y="94"/>
                  </a:lnTo>
                  <a:lnTo>
                    <a:pt x="150" y="94"/>
                  </a:lnTo>
                  <a:lnTo>
                    <a:pt x="141" y="97"/>
                  </a:lnTo>
                  <a:lnTo>
                    <a:pt x="136" y="99"/>
                  </a:lnTo>
                  <a:lnTo>
                    <a:pt x="127" y="99"/>
                  </a:lnTo>
                  <a:lnTo>
                    <a:pt x="124" y="99"/>
                  </a:lnTo>
                  <a:lnTo>
                    <a:pt x="118" y="108"/>
                  </a:lnTo>
                  <a:lnTo>
                    <a:pt x="112" y="105"/>
                  </a:lnTo>
                  <a:lnTo>
                    <a:pt x="104" y="105"/>
                  </a:lnTo>
                  <a:lnTo>
                    <a:pt x="95" y="103"/>
                  </a:lnTo>
                  <a:lnTo>
                    <a:pt x="86" y="99"/>
                  </a:lnTo>
                  <a:lnTo>
                    <a:pt x="75" y="90"/>
                  </a:lnTo>
                  <a:lnTo>
                    <a:pt x="66" y="97"/>
                  </a:lnTo>
                  <a:lnTo>
                    <a:pt x="59" y="103"/>
                  </a:lnTo>
                  <a:lnTo>
                    <a:pt x="59" y="105"/>
                  </a:lnTo>
                  <a:lnTo>
                    <a:pt x="59" y="113"/>
                  </a:lnTo>
                  <a:lnTo>
                    <a:pt x="52" y="113"/>
                  </a:lnTo>
                  <a:lnTo>
                    <a:pt x="43" y="113"/>
                  </a:lnTo>
                  <a:lnTo>
                    <a:pt x="30" y="113"/>
                  </a:lnTo>
                  <a:lnTo>
                    <a:pt x="29" y="126"/>
                  </a:lnTo>
                  <a:lnTo>
                    <a:pt x="21" y="135"/>
                  </a:lnTo>
                  <a:lnTo>
                    <a:pt x="20" y="132"/>
                  </a:lnTo>
                  <a:lnTo>
                    <a:pt x="21" y="122"/>
                  </a:lnTo>
                  <a:lnTo>
                    <a:pt x="20" y="122"/>
                  </a:lnTo>
                  <a:lnTo>
                    <a:pt x="7" y="112"/>
                  </a:lnTo>
                  <a:lnTo>
                    <a:pt x="7" y="103"/>
                  </a:lnTo>
                  <a:lnTo>
                    <a:pt x="2" y="99"/>
                  </a:lnTo>
                  <a:lnTo>
                    <a:pt x="2" y="90"/>
                  </a:lnTo>
                  <a:lnTo>
                    <a:pt x="0" y="88"/>
                  </a:lnTo>
                  <a:lnTo>
                    <a:pt x="0" y="75"/>
                  </a:lnTo>
                  <a:lnTo>
                    <a:pt x="2" y="74"/>
                  </a:lnTo>
                  <a:lnTo>
                    <a:pt x="7" y="60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44" name="Freeform 2139"/>
            <p:cNvSpPr>
              <a:spLocks/>
            </p:cNvSpPr>
            <p:nvPr/>
          </p:nvSpPr>
          <p:spPr bwMode="auto">
            <a:xfrm>
              <a:off x="3115" y="3304"/>
              <a:ext cx="37" cy="40"/>
            </a:xfrm>
            <a:custGeom>
              <a:avLst/>
              <a:gdLst>
                <a:gd name="T0" fmla="*/ 19 w 33"/>
                <a:gd name="T1" fmla="*/ 13 h 36"/>
                <a:gd name="T2" fmla="*/ 52 w 33"/>
                <a:gd name="T3" fmla="*/ 0 h 36"/>
                <a:gd name="T4" fmla="*/ 62 w 33"/>
                <a:gd name="T5" fmla="*/ 4 h 36"/>
                <a:gd name="T6" fmla="*/ 73 w 33"/>
                <a:gd name="T7" fmla="*/ 27 h 36"/>
                <a:gd name="T8" fmla="*/ 70 w 33"/>
                <a:gd name="T9" fmla="*/ 37 h 36"/>
                <a:gd name="T10" fmla="*/ 70 w 33"/>
                <a:gd name="T11" fmla="*/ 51 h 36"/>
                <a:gd name="T12" fmla="*/ 35 w 33"/>
                <a:gd name="T13" fmla="*/ 57 h 36"/>
                <a:gd name="T14" fmla="*/ 31 w 33"/>
                <a:gd name="T15" fmla="*/ 74 h 36"/>
                <a:gd name="T16" fmla="*/ 12 w 33"/>
                <a:gd name="T17" fmla="*/ 70 h 36"/>
                <a:gd name="T18" fmla="*/ 1 w 33"/>
                <a:gd name="T19" fmla="*/ 46 h 36"/>
                <a:gd name="T20" fmla="*/ 0 w 33"/>
                <a:gd name="T21" fmla="*/ 37 h 36"/>
                <a:gd name="T22" fmla="*/ 1 w 33"/>
                <a:gd name="T23" fmla="*/ 30 h 36"/>
                <a:gd name="T24" fmla="*/ 19 w 33"/>
                <a:gd name="T25" fmla="*/ 13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6"/>
                <a:gd name="T41" fmla="*/ 33 w 33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6">
                  <a:moveTo>
                    <a:pt x="9" y="6"/>
                  </a:moveTo>
                  <a:lnTo>
                    <a:pt x="23" y="0"/>
                  </a:lnTo>
                  <a:lnTo>
                    <a:pt x="28" y="4"/>
                  </a:lnTo>
                  <a:lnTo>
                    <a:pt x="33" y="13"/>
                  </a:lnTo>
                  <a:lnTo>
                    <a:pt x="31" y="18"/>
                  </a:lnTo>
                  <a:lnTo>
                    <a:pt x="31" y="24"/>
                  </a:lnTo>
                  <a:lnTo>
                    <a:pt x="16" y="27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9" y="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45" name="Freeform 2141"/>
            <p:cNvSpPr>
              <a:spLocks/>
            </p:cNvSpPr>
            <p:nvPr/>
          </p:nvSpPr>
          <p:spPr bwMode="auto">
            <a:xfrm>
              <a:off x="1451" y="3164"/>
              <a:ext cx="278" cy="639"/>
            </a:xfrm>
            <a:custGeom>
              <a:avLst/>
              <a:gdLst>
                <a:gd name="T0" fmla="*/ 1360 w 243"/>
                <a:gd name="T1" fmla="*/ 1 h 583"/>
                <a:gd name="T2" fmla="*/ 2035 w 243"/>
                <a:gd name="T3" fmla="*/ 5 h 583"/>
                <a:gd name="T4" fmla="*/ 2861 w 243"/>
                <a:gd name="T5" fmla="*/ 1 h 583"/>
                <a:gd name="T6" fmla="*/ 4296 w 243"/>
                <a:gd name="T7" fmla="*/ 373 h 583"/>
                <a:gd name="T8" fmla="*/ 5386 w 243"/>
                <a:gd name="T9" fmla="*/ 538 h 583"/>
                <a:gd name="T10" fmla="*/ 4949 w 243"/>
                <a:gd name="T11" fmla="*/ 891 h 583"/>
                <a:gd name="T12" fmla="*/ 6272 w 243"/>
                <a:gd name="T13" fmla="*/ 910 h 583"/>
                <a:gd name="T14" fmla="*/ 6623 w 243"/>
                <a:gd name="T15" fmla="*/ 515 h 583"/>
                <a:gd name="T16" fmla="*/ 7036 w 243"/>
                <a:gd name="T17" fmla="*/ 742 h 583"/>
                <a:gd name="T18" fmla="*/ 6272 w 243"/>
                <a:gd name="T19" fmla="*/ 1093 h 583"/>
                <a:gd name="T20" fmla="*/ 5631 w 243"/>
                <a:gd name="T21" fmla="*/ 1411 h 583"/>
                <a:gd name="T22" fmla="*/ 5386 w 243"/>
                <a:gd name="T23" fmla="*/ 1696 h 583"/>
                <a:gd name="T24" fmla="*/ 5386 w 243"/>
                <a:gd name="T25" fmla="*/ 1948 h 583"/>
                <a:gd name="T26" fmla="*/ 5401 w 243"/>
                <a:gd name="T27" fmla="*/ 2259 h 583"/>
                <a:gd name="T28" fmla="*/ 5971 w 243"/>
                <a:gd name="T29" fmla="*/ 2377 h 583"/>
                <a:gd name="T30" fmla="*/ 6272 w 243"/>
                <a:gd name="T31" fmla="*/ 2583 h 583"/>
                <a:gd name="T32" fmla="*/ 5264 w 243"/>
                <a:gd name="T33" fmla="*/ 2975 h 583"/>
                <a:gd name="T34" fmla="*/ 4189 w 243"/>
                <a:gd name="T35" fmla="*/ 3077 h 583"/>
                <a:gd name="T36" fmla="*/ 4189 w 243"/>
                <a:gd name="T37" fmla="*/ 3336 h 583"/>
                <a:gd name="T38" fmla="*/ 2997 w 243"/>
                <a:gd name="T39" fmla="*/ 3377 h 583"/>
                <a:gd name="T40" fmla="*/ 3273 w 243"/>
                <a:gd name="T41" fmla="*/ 3625 h 583"/>
                <a:gd name="T42" fmla="*/ 3781 w 243"/>
                <a:gd name="T43" fmla="*/ 3756 h 583"/>
                <a:gd name="T44" fmla="*/ 3273 w 243"/>
                <a:gd name="T45" fmla="*/ 3705 h 583"/>
                <a:gd name="T46" fmla="*/ 3201 w 243"/>
                <a:gd name="T47" fmla="*/ 3882 h 583"/>
                <a:gd name="T48" fmla="*/ 2954 w 243"/>
                <a:gd name="T49" fmla="*/ 4220 h 583"/>
                <a:gd name="T50" fmla="*/ 2997 w 243"/>
                <a:gd name="T51" fmla="*/ 4637 h 583"/>
                <a:gd name="T52" fmla="*/ 2861 w 243"/>
                <a:gd name="T53" fmla="*/ 5008 h 583"/>
                <a:gd name="T54" fmla="*/ 2439 w 243"/>
                <a:gd name="T55" fmla="*/ 5448 h 583"/>
                <a:gd name="T56" fmla="*/ 2439 w 243"/>
                <a:gd name="T57" fmla="*/ 5718 h 583"/>
                <a:gd name="T58" fmla="*/ 1088 w 243"/>
                <a:gd name="T59" fmla="*/ 5593 h 583"/>
                <a:gd name="T60" fmla="*/ 530 w 243"/>
                <a:gd name="T61" fmla="*/ 5304 h 583"/>
                <a:gd name="T62" fmla="*/ 793 w 243"/>
                <a:gd name="T63" fmla="*/ 4881 h 583"/>
                <a:gd name="T64" fmla="*/ 793 w 243"/>
                <a:gd name="T65" fmla="*/ 4560 h 583"/>
                <a:gd name="T66" fmla="*/ 693 w 243"/>
                <a:gd name="T67" fmla="*/ 4220 h 583"/>
                <a:gd name="T68" fmla="*/ 793 w 243"/>
                <a:gd name="T69" fmla="*/ 4095 h 583"/>
                <a:gd name="T70" fmla="*/ 424 w 243"/>
                <a:gd name="T71" fmla="*/ 3882 h 583"/>
                <a:gd name="T72" fmla="*/ 371 w 243"/>
                <a:gd name="T73" fmla="*/ 3656 h 583"/>
                <a:gd name="T74" fmla="*/ 165 w 243"/>
                <a:gd name="T75" fmla="*/ 3017 h 583"/>
                <a:gd name="T76" fmla="*/ 126 w 243"/>
                <a:gd name="T77" fmla="*/ 2561 h 583"/>
                <a:gd name="T78" fmla="*/ 424 w 243"/>
                <a:gd name="T79" fmla="*/ 2132 h 583"/>
                <a:gd name="T80" fmla="*/ 0 w 243"/>
                <a:gd name="T81" fmla="*/ 1619 h 583"/>
                <a:gd name="T82" fmla="*/ 371 w 243"/>
                <a:gd name="T83" fmla="*/ 1026 h 583"/>
                <a:gd name="T84" fmla="*/ 530 w 243"/>
                <a:gd name="T85" fmla="*/ 763 h 583"/>
                <a:gd name="T86" fmla="*/ 530 w 243"/>
                <a:gd name="T87" fmla="*/ 482 h 583"/>
                <a:gd name="T88" fmla="*/ 1088 w 243"/>
                <a:gd name="T89" fmla="*/ 162 h 5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3"/>
                <a:gd name="T136" fmla="*/ 0 h 583"/>
                <a:gd name="T137" fmla="*/ 243 w 243"/>
                <a:gd name="T138" fmla="*/ 583 h 5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3" h="583">
                  <a:moveTo>
                    <a:pt x="38" y="16"/>
                  </a:moveTo>
                  <a:lnTo>
                    <a:pt x="41" y="5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56" y="5"/>
                  </a:lnTo>
                  <a:lnTo>
                    <a:pt x="70" y="5"/>
                  </a:lnTo>
                  <a:lnTo>
                    <a:pt x="79" y="14"/>
                  </a:lnTo>
                  <a:lnTo>
                    <a:pt x="84" y="1"/>
                  </a:lnTo>
                  <a:lnTo>
                    <a:pt x="99" y="1"/>
                  </a:lnTo>
                  <a:lnTo>
                    <a:pt x="116" y="20"/>
                  </a:lnTo>
                  <a:lnTo>
                    <a:pt x="131" y="34"/>
                  </a:lnTo>
                  <a:lnTo>
                    <a:pt x="149" y="37"/>
                  </a:lnTo>
                  <a:lnTo>
                    <a:pt x="163" y="45"/>
                  </a:lnTo>
                  <a:lnTo>
                    <a:pt x="179" y="48"/>
                  </a:lnTo>
                  <a:lnTo>
                    <a:pt x="186" y="54"/>
                  </a:lnTo>
                  <a:lnTo>
                    <a:pt x="183" y="66"/>
                  </a:lnTo>
                  <a:lnTo>
                    <a:pt x="177" y="75"/>
                  </a:lnTo>
                  <a:lnTo>
                    <a:pt x="172" y="90"/>
                  </a:lnTo>
                  <a:lnTo>
                    <a:pt x="188" y="91"/>
                  </a:lnTo>
                  <a:lnTo>
                    <a:pt x="202" y="99"/>
                  </a:lnTo>
                  <a:lnTo>
                    <a:pt x="217" y="91"/>
                  </a:lnTo>
                  <a:lnTo>
                    <a:pt x="229" y="81"/>
                  </a:lnTo>
                  <a:lnTo>
                    <a:pt x="233" y="66"/>
                  </a:lnTo>
                  <a:lnTo>
                    <a:pt x="229" y="52"/>
                  </a:lnTo>
                  <a:lnTo>
                    <a:pt x="233" y="37"/>
                  </a:lnTo>
                  <a:lnTo>
                    <a:pt x="234" y="61"/>
                  </a:lnTo>
                  <a:lnTo>
                    <a:pt x="243" y="75"/>
                  </a:lnTo>
                  <a:lnTo>
                    <a:pt x="240" y="90"/>
                  </a:lnTo>
                  <a:lnTo>
                    <a:pt x="229" y="99"/>
                  </a:lnTo>
                  <a:lnTo>
                    <a:pt x="217" y="110"/>
                  </a:lnTo>
                  <a:lnTo>
                    <a:pt x="209" y="121"/>
                  </a:lnTo>
                  <a:lnTo>
                    <a:pt x="200" y="133"/>
                  </a:lnTo>
                  <a:lnTo>
                    <a:pt x="195" y="142"/>
                  </a:lnTo>
                  <a:lnTo>
                    <a:pt x="188" y="144"/>
                  </a:lnTo>
                  <a:lnTo>
                    <a:pt x="188" y="156"/>
                  </a:lnTo>
                  <a:lnTo>
                    <a:pt x="186" y="171"/>
                  </a:lnTo>
                  <a:lnTo>
                    <a:pt x="186" y="186"/>
                  </a:lnTo>
                  <a:lnTo>
                    <a:pt x="186" y="194"/>
                  </a:lnTo>
                  <a:lnTo>
                    <a:pt x="186" y="196"/>
                  </a:lnTo>
                  <a:lnTo>
                    <a:pt x="186" y="213"/>
                  </a:lnTo>
                  <a:lnTo>
                    <a:pt x="186" y="218"/>
                  </a:lnTo>
                  <a:lnTo>
                    <a:pt x="188" y="227"/>
                  </a:lnTo>
                  <a:lnTo>
                    <a:pt x="197" y="229"/>
                  </a:lnTo>
                  <a:lnTo>
                    <a:pt x="206" y="238"/>
                  </a:lnTo>
                  <a:lnTo>
                    <a:pt x="206" y="241"/>
                  </a:lnTo>
                  <a:lnTo>
                    <a:pt x="206" y="251"/>
                  </a:lnTo>
                  <a:lnTo>
                    <a:pt x="217" y="256"/>
                  </a:lnTo>
                  <a:lnTo>
                    <a:pt x="217" y="261"/>
                  </a:lnTo>
                  <a:lnTo>
                    <a:pt x="211" y="276"/>
                  </a:lnTo>
                  <a:lnTo>
                    <a:pt x="206" y="290"/>
                  </a:lnTo>
                  <a:lnTo>
                    <a:pt x="183" y="299"/>
                  </a:lnTo>
                  <a:lnTo>
                    <a:pt x="159" y="303"/>
                  </a:lnTo>
                  <a:lnTo>
                    <a:pt x="136" y="303"/>
                  </a:lnTo>
                  <a:lnTo>
                    <a:pt x="145" y="310"/>
                  </a:lnTo>
                  <a:lnTo>
                    <a:pt x="145" y="319"/>
                  </a:lnTo>
                  <a:lnTo>
                    <a:pt x="141" y="332"/>
                  </a:lnTo>
                  <a:lnTo>
                    <a:pt x="145" y="337"/>
                  </a:lnTo>
                  <a:lnTo>
                    <a:pt x="140" y="346"/>
                  </a:lnTo>
                  <a:lnTo>
                    <a:pt x="120" y="346"/>
                  </a:lnTo>
                  <a:lnTo>
                    <a:pt x="104" y="341"/>
                  </a:lnTo>
                  <a:lnTo>
                    <a:pt x="104" y="350"/>
                  </a:lnTo>
                  <a:lnTo>
                    <a:pt x="107" y="357"/>
                  </a:lnTo>
                  <a:lnTo>
                    <a:pt x="113" y="366"/>
                  </a:lnTo>
                  <a:lnTo>
                    <a:pt x="127" y="366"/>
                  </a:lnTo>
                  <a:lnTo>
                    <a:pt x="131" y="369"/>
                  </a:lnTo>
                  <a:lnTo>
                    <a:pt x="131" y="379"/>
                  </a:lnTo>
                  <a:lnTo>
                    <a:pt x="126" y="380"/>
                  </a:lnTo>
                  <a:lnTo>
                    <a:pt x="122" y="375"/>
                  </a:lnTo>
                  <a:lnTo>
                    <a:pt x="113" y="375"/>
                  </a:lnTo>
                  <a:lnTo>
                    <a:pt x="113" y="380"/>
                  </a:lnTo>
                  <a:lnTo>
                    <a:pt x="120" y="388"/>
                  </a:lnTo>
                  <a:lnTo>
                    <a:pt x="111" y="393"/>
                  </a:lnTo>
                  <a:lnTo>
                    <a:pt x="113" y="408"/>
                  </a:lnTo>
                  <a:lnTo>
                    <a:pt x="113" y="426"/>
                  </a:lnTo>
                  <a:lnTo>
                    <a:pt x="102" y="426"/>
                  </a:lnTo>
                  <a:lnTo>
                    <a:pt x="90" y="440"/>
                  </a:lnTo>
                  <a:lnTo>
                    <a:pt x="88" y="454"/>
                  </a:lnTo>
                  <a:lnTo>
                    <a:pt x="104" y="469"/>
                  </a:lnTo>
                  <a:lnTo>
                    <a:pt x="120" y="471"/>
                  </a:lnTo>
                  <a:lnTo>
                    <a:pt x="113" y="492"/>
                  </a:lnTo>
                  <a:lnTo>
                    <a:pt x="99" y="507"/>
                  </a:lnTo>
                  <a:lnTo>
                    <a:pt x="99" y="521"/>
                  </a:lnTo>
                  <a:lnTo>
                    <a:pt x="88" y="536"/>
                  </a:lnTo>
                  <a:lnTo>
                    <a:pt x="84" y="550"/>
                  </a:lnTo>
                  <a:lnTo>
                    <a:pt x="90" y="565"/>
                  </a:lnTo>
                  <a:lnTo>
                    <a:pt x="99" y="583"/>
                  </a:lnTo>
                  <a:lnTo>
                    <a:pt x="84" y="577"/>
                  </a:lnTo>
                  <a:lnTo>
                    <a:pt x="66" y="577"/>
                  </a:lnTo>
                  <a:lnTo>
                    <a:pt x="52" y="577"/>
                  </a:lnTo>
                  <a:lnTo>
                    <a:pt x="38" y="565"/>
                  </a:lnTo>
                  <a:lnTo>
                    <a:pt x="38" y="546"/>
                  </a:lnTo>
                  <a:lnTo>
                    <a:pt x="27" y="546"/>
                  </a:lnTo>
                  <a:lnTo>
                    <a:pt x="18" y="536"/>
                  </a:lnTo>
                  <a:lnTo>
                    <a:pt x="15" y="518"/>
                  </a:lnTo>
                  <a:lnTo>
                    <a:pt x="24" y="509"/>
                  </a:lnTo>
                  <a:lnTo>
                    <a:pt x="27" y="494"/>
                  </a:lnTo>
                  <a:lnTo>
                    <a:pt x="24" y="485"/>
                  </a:lnTo>
                  <a:lnTo>
                    <a:pt x="27" y="474"/>
                  </a:lnTo>
                  <a:lnTo>
                    <a:pt x="27" y="460"/>
                  </a:lnTo>
                  <a:lnTo>
                    <a:pt x="27" y="447"/>
                  </a:lnTo>
                  <a:lnTo>
                    <a:pt x="27" y="436"/>
                  </a:lnTo>
                  <a:lnTo>
                    <a:pt x="24" y="426"/>
                  </a:lnTo>
                  <a:lnTo>
                    <a:pt x="18" y="422"/>
                  </a:lnTo>
                  <a:lnTo>
                    <a:pt x="27" y="422"/>
                  </a:lnTo>
                  <a:lnTo>
                    <a:pt x="27" y="413"/>
                  </a:lnTo>
                  <a:lnTo>
                    <a:pt x="18" y="413"/>
                  </a:lnTo>
                  <a:lnTo>
                    <a:pt x="18" y="398"/>
                  </a:lnTo>
                  <a:lnTo>
                    <a:pt x="15" y="393"/>
                  </a:lnTo>
                  <a:lnTo>
                    <a:pt x="6" y="388"/>
                  </a:lnTo>
                  <a:lnTo>
                    <a:pt x="6" y="366"/>
                  </a:lnTo>
                  <a:lnTo>
                    <a:pt x="13" y="369"/>
                  </a:lnTo>
                  <a:lnTo>
                    <a:pt x="4" y="350"/>
                  </a:lnTo>
                  <a:lnTo>
                    <a:pt x="4" y="328"/>
                  </a:lnTo>
                  <a:lnTo>
                    <a:pt x="6" y="305"/>
                  </a:lnTo>
                  <a:lnTo>
                    <a:pt x="13" y="303"/>
                  </a:lnTo>
                  <a:lnTo>
                    <a:pt x="4" y="281"/>
                  </a:lnTo>
                  <a:lnTo>
                    <a:pt x="4" y="258"/>
                  </a:lnTo>
                  <a:lnTo>
                    <a:pt x="13" y="252"/>
                  </a:lnTo>
                  <a:lnTo>
                    <a:pt x="10" y="234"/>
                  </a:lnTo>
                  <a:lnTo>
                    <a:pt x="15" y="214"/>
                  </a:lnTo>
                  <a:lnTo>
                    <a:pt x="10" y="194"/>
                  </a:lnTo>
                  <a:lnTo>
                    <a:pt x="6" y="176"/>
                  </a:lnTo>
                  <a:lnTo>
                    <a:pt x="0" y="162"/>
                  </a:lnTo>
                  <a:lnTo>
                    <a:pt x="4" y="144"/>
                  </a:lnTo>
                  <a:lnTo>
                    <a:pt x="4" y="119"/>
                  </a:lnTo>
                  <a:lnTo>
                    <a:pt x="13" y="104"/>
                  </a:lnTo>
                  <a:lnTo>
                    <a:pt x="18" y="91"/>
                  </a:lnTo>
                  <a:lnTo>
                    <a:pt x="24" y="86"/>
                  </a:lnTo>
                  <a:lnTo>
                    <a:pt x="18" y="77"/>
                  </a:lnTo>
                  <a:lnTo>
                    <a:pt x="22" y="72"/>
                  </a:lnTo>
                  <a:lnTo>
                    <a:pt x="18" y="57"/>
                  </a:lnTo>
                  <a:lnTo>
                    <a:pt x="18" y="48"/>
                  </a:lnTo>
                  <a:lnTo>
                    <a:pt x="22" y="43"/>
                  </a:lnTo>
                  <a:lnTo>
                    <a:pt x="36" y="37"/>
                  </a:lnTo>
                  <a:lnTo>
                    <a:pt x="38" y="16"/>
                  </a:lnTo>
                  <a:close/>
                </a:path>
              </a:pathLst>
            </a:custGeom>
            <a:solidFill>
              <a:srgbClr val="03365F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46" name="Freeform 2142"/>
            <p:cNvSpPr>
              <a:spLocks/>
            </p:cNvSpPr>
            <p:nvPr/>
          </p:nvSpPr>
          <p:spPr bwMode="auto">
            <a:xfrm>
              <a:off x="1563" y="3812"/>
              <a:ext cx="70" cy="58"/>
            </a:xfrm>
            <a:custGeom>
              <a:avLst/>
              <a:gdLst>
                <a:gd name="T0" fmla="*/ 412 w 61"/>
                <a:gd name="T1" fmla="*/ 477 h 53"/>
                <a:gd name="T2" fmla="*/ 180 w 61"/>
                <a:gd name="T3" fmla="*/ 244 h 53"/>
                <a:gd name="T4" fmla="*/ 0 w 61"/>
                <a:gd name="T5" fmla="*/ 0 h 53"/>
                <a:gd name="T6" fmla="*/ 273 w 61"/>
                <a:gd name="T7" fmla="*/ 76 h 53"/>
                <a:gd name="T8" fmla="*/ 412 w 61"/>
                <a:gd name="T9" fmla="*/ 165 h 53"/>
                <a:gd name="T10" fmla="*/ 1025 w 61"/>
                <a:gd name="T11" fmla="*/ 279 h 53"/>
                <a:gd name="T12" fmla="*/ 1455 w 61"/>
                <a:gd name="T13" fmla="*/ 383 h 53"/>
                <a:gd name="T14" fmla="*/ 1915 w 61"/>
                <a:gd name="T15" fmla="*/ 419 h 53"/>
                <a:gd name="T16" fmla="*/ 1304 w 61"/>
                <a:gd name="T17" fmla="*/ 502 h 53"/>
                <a:gd name="T18" fmla="*/ 839 w 61"/>
                <a:gd name="T19" fmla="*/ 477 h 53"/>
                <a:gd name="T20" fmla="*/ 412 w 61"/>
                <a:gd name="T21" fmla="*/ 477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53"/>
                <a:gd name="T35" fmla="*/ 61 w 61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53">
                  <a:moveTo>
                    <a:pt x="13" y="49"/>
                  </a:moveTo>
                  <a:lnTo>
                    <a:pt x="6" y="26"/>
                  </a:lnTo>
                  <a:lnTo>
                    <a:pt x="0" y="0"/>
                  </a:lnTo>
                  <a:lnTo>
                    <a:pt x="9" y="8"/>
                  </a:lnTo>
                  <a:lnTo>
                    <a:pt x="13" y="17"/>
                  </a:lnTo>
                  <a:lnTo>
                    <a:pt x="33" y="29"/>
                  </a:lnTo>
                  <a:lnTo>
                    <a:pt x="47" y="40"/>
                  </a:lnTo>
                  <a:lnTo>
                    <a:pt x="61" y="44"/>
                  </a:lnTo>
                  <a:lnTo>
                    <a:pt x="43" y="53"/>
                  </a:lnTo>
                  <a:lnTo>
                    <a:pt x="27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03365F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47" name="Freeform 2153"/>
            <p:cNvSpPr>
              <a:spLocks/>
            </p:cNvSpPr>
            <p:nvPr/>
          </p:nvSpPr>
          <p:spPr bwMode="auto">
            <a:xfrm>
              <a:off x="1098" y="2454"/>
              <a:ext cx="26" cy="47"/>
            </a:xfrm>
            <a:custGeom>
              <a:avLst/>
              <a:gdLst>
                <a:gd name="T0" fmla="*/ 215 w 22"/>
                <a:gd name="T1" fmla="*/ 147 h 42"/>
                <a:gd name="T2" fmla="*/ 791 w 22"/>
                <a:gd name="T3" fmla="*/ 0 h 42"/>
                <a:gd name="T4" fmla="*/ 1144 w 22"/>
                <a:gd name="T5" fmla="*/ 0 h 42"/>
                <a:gd name="T6" fmla="*/ 1437 w 22"/>
                <a:gd name="T7" fmla="*/ 4 h 42"/>
                <a:gd name="T8" fmla="*/ 1144 w 22"/>
                <a:gd name="T9" fmla="*/ 294 h 42"/>
                <a:gd name="T10" fmla="*/ 935 w 22"/>
                <a:gd name="T11" fmla="*/ 473 h 42"/>
                <a:gd name="T12" fmla="*/ 586 w 22"/>
                <a:gd name="T13" fmla="*/ 577 h 42"/>
                <a:gd name="T14" fmla="*/ 215 w 22"/>
                <a:gd name="T15" fmla="*/ 697 h 42"/>
                <a:gd name="T16" fmla="*/ 0 w 22"/>
                <a:gd name="T17" fmla="*/ 643 h 42"/>
                <a:gd name="T18" fmla="*/ 215 w 22"/>
                <a:gd name="T19" fmla="*/ 147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42"/>
                <a:gd name="T32" fmla="*/ 22 w 22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42">
                  <a:moveTo>
                    <a:pt x="3" y="9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18" y="18"/>
                  </a:lnTo>
                  <a:lnTo>
                    <a:pt x="14" y="29"/>
                  </a:lnTo>
                  <a:lnTo>
                    <a:pt x="9" y="35"/>
                  </a:lnTo>
                  <a:lnTo>
                    <a:pt x="3" y="42"/>
                  </a:lnTo>
                  <a:lnTo>
                    <a:pt x="0" y="38"/>
                  </a:ln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48" name="Freeform 2154"/>
            <p:cNvSpPr>
              <a:spLocks/>
            </p:cNvSpPr>
            <p:nvPr/>
          </p:nvSpPr>
          <p:spPr bwMode="auto">
            <a:xfrm>
              <a:off x="1435" y="2949"/>
              <a:ext cx="215" cy="234"/>
            </a:xfrm>
            <a:custGeom>
              <a:avLst/>
              <a:gdLst>
                <a:gd name="T0" fmla="*/ 164 w 188"/>
                <a:gd name="T1" fmla="*/ 951 h 213"/>
                <a:gd name="T2" fmla="*/ 281 w 188"/>
                <a:gd name="T3" fmla="*/ 783 h 213"/>
                <a:gd name="T4" fmla="*/ 281 w 188"/>
                <a:gd name="T5" fmla="*/ 649 h 213"/>
                <a:gd name="T6" fmla="*/ 398 w 188"/>
                <a:gd name="T7" fmla="*/ 420 h 213"/>
                <a:gd name="T8" fmla="*/ 0 w 188"/>
                <a:gd name="T9" fmla="*/ 192 h 213"/>
                <a:gd name="T10" fmla="*/ 520 w 188"/>
                <a:gd name="T11" fmla="*/ 216 h 213"/>
                <a:gd name="T12" fmla="*/ 778 w 188"/>
                <a:gd name="T13" fmla="*/ 145 h 213"/>
                <a:gd name="T14" fmla="*/ 1357 w 188"/>
                <a:gd name="T15" fmla="*/ 0 h 213"/>
                <a:gd name="T16" fmla="*/ 1857 w 188"/>
                <a:gd name="T17" fmla="*/ 0 h 213"/>
                <a:gd name="T18" fmla="*/ 1868 w 188"/>
                <a:gd name="T19" fmla="*/ 216 h 213"/>
                <a:gd name="T20" fmla="*/ 2124 w 188"/>
                <a:gd name="T21" fmla="*/ 379 h 213"/>
                <a:gd name="T22" fmla="*/ 2551 w 188"/>
                <a:gd name="T23" fmla="*/ 461 h 213"/>
                <a:gd name="T24" fmla="*/ 3240 w 188"/>
                <a:gd name="T25" fmla="*/ 542 h 213"/>
                <a:gd name="T26" fmla="*/ 4013 w 188"/>
                <a:gd name="T27" fmla="*/ 671 h 213"/>
                <a:gd name="T28" fmla="*/ 4155 w 188"/>
                <a:gd name="T29" fmla="*/ 882 h 213"/>
                <a:gd name="T30" fmla="*/ 4155 w 188"/>
                <a:gd name="T31" fmla="*/ 1065 h 213"/>
                <a:gd name="T32" fmla="*/ 5059 w 188"/>
                <a:gd name="T33" fmla="*/ 1105 h 213"/>
                <a:gd name="T34" fmla="*/ 5375 w 188"/>
                <a:gd name="T35" fmla="*/ 1341 h 213"/>
                <a:gd name="T36" fmla="*/ 5375 w 188"/>
                <a:gd name="T37" fmla="*/ 1587 h 213"/>
                <a:gd name="T38" fmla="*/ 5201 w 188"/>
                <a:gd name="T39" fmla="*/ 1770 h 213"/>
                <a:gd name="T40" fmla="*/ 4906 w 188"/>
                <a:gd name="T41" fmla="*/ 1672 h 213"/>
                <a:gd name="T42" fmla="*/ 3633 w 188"/>
                <a:gd name="T43" fmla="*/ 1672 h 213"/>
                <a:gd name="T44" fmla="*/ 3633 w 188"/>
                <a:gd name="T45" fmla="*/ 1718 h 213"/>
                <a:gd name="T46" fmla="*/ 3354 w 188"/>
                <a:gd name="T47" fmla="*/ 1820 h 213"/>
                <a:gd name="T48" fmla="*/ 3472 w 188"/>
                <a:gd name="T49" fmla="*/ 1921 h 213"/>
                <a:gd name="T50" fmla="*/ 3240 w 188"/>
                <a:gd name="T51" fmla="*/ 2073 h 213"/>
                <a:gd name="T52" fmla="*/ 2794 w 188"/>
                <a:gd name="T53" fmla="*/ 2073 h 213"/>
                <a:gd name="T54" fmla="*/ 2655 w 188"/>
                <a:gd name="T55" fmla="*/ 2217 h 213"/>
                <a:gd name="T56" fmla="*/ 2419 w 188"/>
                <a:gd name="T57" fmla="*/ 2110 h 213"/>
                <a:gd name="T58" fmla="*/ 1991 w 188"/>
                <a:gd name="T59" fmla="*/ 2110 h 213"/>
                <a:gd name="T60" fmla="*/ 1741 w 188"/>
                <a:gd name="T61" fmla="*/ 2057 h 213"/>
                <a:gd name="T62" fmla="*/ 1741 w 188"/>
                <a:gd name="T63" fmla="*/ 2073 h 213"/>
                <a:gd name="T64" fmla="*/ 1588 w 188"/>
                <a:gd name="T65" fmla="*/ 2110 h 213"/>
                <a:gd name="T66" fmla="*/ 1492 w 188"/>
                <a:gd name="T67" fmla="*/ 2240 h 213"/>
                <a:gd name="T68" fmla="*/ 1187 w 188"/>
                <a:gd name="T69" fmla="*/ 2240 h 213"/>
                <a:gd name="T70" fmla="*/ 1038 w 188"/>
                <a:gd name="T71" fmla="*/ 2057 h 213"/>
                <a:gd name="T72" fmla="*/ 821 w 188"/>
                <a:gd name="T73" fmla="*/ 1872 h 213"/>
                <a:gd name="T74" fmla="*/ 680 w 188"/>
                <a:gd name="T75" fmla="*/ 1618 h 213"/>
                <a:gd name="T76" fmla="*/ 398 w 188"/>
                <a:gd name="T77" fmla="*/ 1447 h 213"/>
                <a:gd name="T78" fmla="*/ 164 w 188"/>
                <a:gd name="T79" fmla="*/ 1318 h 213"/>
                <a:gd name="T80" fmla="*/ 281 w 188"/>
                <a:gd name="T81" fmla="*/ 1199 h 213"/>
                <a:gd name="T82" fmla="*/ 367 w 188"/>
                <a:gd name="T83" fmla="*/ 1105 h 213"/>
                <a:gd name="T84" fmla="*/ 398 w 188"/>
                <a:gd name="T85" fmla="*/ 1140 h 213"/>
                <a:gd name="T86" fmla="*/ 558 w 188"/>
                <a:gd name="T87" fmla="*/ 1065 h 213"/>
                <a:gd name="T88" fmla="*/ 164 w 188"/>
                <a:gd name="T89" fmla="*/ 951 h 2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8"/>
                <a:gd name="T136" fmla="*/ 0 h 213"/>
                <a:gd name="T137" fmla="*/ 188 w 188"/>
                <a:gd name="T138" fmla="*/ 213 h 2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8" h="213">
                  <a:moveTo>
                    <a:pt x="6" y="90"/>
                  </a:moveTo>
                  <a:lnTo>
                    <a:pt x="10" y="74"/>
                  </a:lnTo>
                  <a:lnTo>
                    <a:pt x="10" y="61"/>
                  </a:lnTo>
                  <a:lnTo>
                    <a:pt x="14" y="41"/>
                  </a:lnTo>
                  <a:lnTo>
                    <a:pt x="0" y="18"/>
                  </a:lnTo>
                  <a:lnTo>
                    <a:pt x="18" y="21"/>
                  </a:lnTo>
                  <a:lnTo>
                    <a:pt x="27" y="14"/>
                  </a:lnTo>
                  <a:lnTo>
                    <a:pt x="47" y="0"/>
                  </a:lnTo>
                  <a:lnTo>
                    <a:pt x="65" y="0"/>
                  </a:lnTo>
                  <a:lnTo>
                    <a:pt x="66" y="21"/>
                  </a:lnTo>
                  <a:lnTo>
                    <a:pt x="74" y="36"/>
                  </a:lnTo>
                  <a:lnTo>
                    <a:pt x="88" y="45"/>
                  </a:lnTo>
                  <a:lnTo>
                    <a:pt x="113" y="52"/>
                  </a:lnTo>
                  <a:lnTo>
                    <a:pt x="141" y="65"/>
                  </a:lnTo>
                  <a:lnTo>
                    <a:pt x="145" y="85"/>
                  </a:lnTo>
                  <a:lnTo>
                    <a:pt x="145" y="102"/>
                  </a:lnTo>
                  <a:lnTo>
                    <a:pt x="177" y="106"/>
                  </a:lnTo>
                  <a:lnTo>
                    <a:pt x="188" y="128"/>
                  </a:lnTo>
                  <a:lnTo>
                    <a:pt x="188" y="150"/>
                  </a:lnTo>
                  <a:lnTo>
                    <a:pt x="182" y="169"/>
                  </a:lnTo>
                  <a:lnTo>
                    <a:pt x="171" y="159"/>
                  </a:lnTo>
                  <a:lnTo>
                    <a:pt x="127" y="159"/>
                  </a:lnTo>
                  <a:lnTo>
                    <a:pt x="127" y="164"/>
                  </a:lnTo>
                  <a:lnTo>
                    <a:pt x="118" y="173"/>
                  </a:lnTo>
                  <a:lnTo>
                    <a:pt x="121" y="184"/>
                  </a:lnTo>
                  <a:lnTo>
                    <a:pt x="113" y="198"/>
                  </a:lnTo>
                  <a:lnTo>
                    <a:pt x="98" y="198"/>
                  </a:lnTo>
                  <a:lnTo>
                    <a:pt x="93" y="211"/>
                  </a:lnTo>
                  <a:lnTo>
                    <a:pt x="84" y="202"/>
                  </a:lnTo>
                  <a:lnTo>
                    <a:pt x="70" y="202"/>
                  </a:lnTo>
                  <a:lnTo>
                    <a:pt x="61" y="197"/>
                  </a:lnTo>
                  <a:lnTo>
                    <a:pt x="61" y="198"/>
                  </a:lnTo>
                  <a:lnTo>
                    <a:pt x="55" y="202"/>
                  </a:lnTo>
                  <a:lnTo>
                    <a:pt x="52" y="213"/>
                  </a:lnTo>
                  <a:lnTo>
                    <a:pt x="41" y="213"/>
                  </a:lnTo>
                  <a:lnTo>
                    <a:pt x="36" y="197"/>
                  </a:lnTo>
                  <a:lnTo>
                    <a:pt x="29" y="179"/>
                  </a:lnTo>
                  <a:lnTo>
                    <a:pt x="24" y="155"/>
                  </a:lnTo>
                  <a:lnTo>
                    <a:pt x="14" y="137"/>
                  </a:lnTo>
                  <a:lnTo>
                    <a:pt x="6" y="126"/>
                  </a:lnTo>
                  <a:lnTo>
                    <a:pt x="10" y="114"/>
                  </a:lnTo>
                  <a:lnTo>
                    <a:pt x="13" y="106"/>
                  </a:lnTo>
                  <a:lnTo>
                    <a:pt x="14" y="108"/>
                  </a:lnTo>
                  <a:lnTo>
                    <a:pt x="20" y="10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49" name="Freeform 2155"/>
            <p:cNvSpPr>
              <a:spLocks/>
            </p:cNvSpPr>
            <p:nvPr/>
          </p:nvSpPr>
          <p:spPr bwMode="auto">
            <a:xfrm>
              <a:off x="1359" y="2688"/>
              <a:ext cx="683" cy="699"/>
            </a:xfrm>
            <a:custGeom>
              <a:avLst/>
              <a:gdLst>
                <a:gd name="T0" fmla="*/ 8951 w 598"/>
                <a:gd name="T1" fmla="*/ 525 h 637"/>
                <a:gd name="T2" fmla="*/ 9435 w 598"/>
                <a:gd name="T3" fmla="*/ 181 h 637"/>
                <a:gd name="T4" fmla="*/ 10130 w 598"/>
                <a:gd name="T5" fmla="*/ 576 h 637"/>
                <a:gd name="T6" fmla="*/ 9353 w 598"/>
                <a:gd name="T7" fmla="*/ 958 h 637"/>
                <a:gd name="T8" fmla="*/ 9905 w 598"/>
                <a:gd name="T9" fmla="*/ 917 h 637"/>
                <a:gd name="T10" fmla="*/ 9853 w 598"/>
                <a:gd name="T11" fmla="*/ 1163 h 637"/>
                <a:gd name="T12" fmla="*/ 11538 w 598"/>
                <a:gd name="T13" fmla="*/ 1018 h 637"/>
                <a:gd name="T14" fmla="*/ 12403 w 598"/>
                <a:gd name="T15" fmla="*/ 1324 h 637"/>
                <a:gd name="T16" fmla="*/ 14238 w 598"/>
                <a:gd name="T17" fmla="*/ 1324 h 637"/>
                <a:gd name="T18" fmla="*/ 16153 w 598"/>
                <a:gd name="T19" fmla="*/ 1671 h 637"/>
                <a:gd name="T20" fmla="*/ 16385 w 598"/>
                <a:gd name="T21" fmla="*/ 2299 h 637"/>
                <a:gd name="T22" fmla="*/ 15447 w 598"/>
                <a:gd name="T23" fmla="*/ 2837 h 637"/>
                <a:gd name="T24" fmla="*/ 14916 w 598"/>
                <a:gd name="T25" fmla="*/ 3231 h 637"/>
                <a:gd name="T26" fmla="*/ 14686 w 598"/>
                <a:gd name="T27" fmla="*/ 3819 h 637"/>
                <a:gd name="T28" fmla="*/ 14166 w 598"/>
                <a:gd name="T29" fmla="*/ 4428 h 637"/>
                <a:gd name="T30" fmla="*/ 12827 w 598"/>
                <a:gd name="T31" fmla="*/ 4671 h 637"/>
                <a:gd name="T32" fmla="*/ 11162 w 598"/>
                <a:gd name="T33" fmla="*/ 5048 h 637"/>
                <a:gd name="T34" fmla="*/ 10957 w 598"/>
                <a:gd name="T35" fmla="*/ 5592 h 637"/>
                <a:gd name="T36" fmla="*/ 10262 w 598"/>
                <a:gd name="T37" fmla="*/ 6078 h 637"/>
                <a:gd name="T38" fmla="*/ 9435 w 598"/>
                <a:gd name="T39" fmla="*/ 6495 h 637"/>
                <a:gd name="T40" fmla="*/ 8951 w 598"/>
                <a:gd name="T41" fmla="*/ 6119 h 637"/>
                <a:gd name="T42" fmla="*/ 7754 w 598"/>
                <a:gd name="T43" fmla="*/ 5878 h 637"/>
                <a:gd name="T44" fmla="*/ 8010 w 598"/>
                <a:gd name="T45" fmla="*/ 5644 h 637"/>
                <a:gd name="T46" fmla="*/ 8856 w 598"/>
                <a:gd name="T47" fmla="*/ 5340 h 637"/>
                <a:gd name="T48" fmla="*/ 8633 w 598"/>
                <a:gd name="T49" fmla="*/ 4802 h 637"/>
                <a:gd name="T50" fmla="*/ 8010 w 598"/>
                <a:gd name="T51" fmla="*/ 4499 h 637"/>
                <a:gd name="T52" fmla="*/ 7024 w 598"/>
                <a:gd name="T53" fmla="*/ 3945 h 637"/>
                <a:gd name="T54" fmla="*/ 5851 w 598"/>
                <a:gd name="T55" fmla="*/ 3462 h 637"/>
                <a:gd name="T56" fmla="*/ 4936 w 598"/>
                <a:gd name="T57" fmla="*/ 2945 h 637"/>
                <a:gd name="T58" fmla="*/ 3650 w 598"/>
                <a:gd name="T59" fmla="*/ 2634 h 637"/>
                <a:gd name="T60" fmla="*/ 2568 w 598"/>
                <a:gd name="T61" fmla="*/ 2553 h 637"/>
                <a:gd name="T62" fmla="*/ 1590 w 598"/>
                <a:gd name="T63" fmla="*/ 2602 h 637"/>
                <a:gd name="T64" fmla="*/ 1187 w 598"/>
                <a:gd name="T65" fmla="*/ 2409 h 637"/>
                <a:gd name="T66" fmla="*/ 241 w 598"/>
                <a:gd name="T67" fmla="*/ 2263 h 637"/>
                <a:gd name="T68" fmla="*/ 241 w 598"/>
                <a:gd name="T69" fmla="*/ 1879 h 637"/>
                <a:gd name="T70" fmla="*/ 1187 w 598"/>
                <a:gd name="T71" fmla="*/ 1495 h 637"/>
                <a:gd name="T72" fmla="*/ 1824 w 598"/>
                <a:gd name="T73" fmla="*/ 1018 h 637"/>
                <a:gd name="T74" fmla="*/ 1590 w 598"/>
                <a:gd name="T75" fmla="*/ 762 h 637"/>
                <a:gd name="T76" fmla="*/ 1590 w 598"/>
                <a:gd name="T77" fmla="*/ 661 h 637"/>
                <a:gd name="T78" fmla="*/ 2341 w 598"/>
                <a:gd name="T79" fmla="*/ 576 h 637"/>
                <a:gd name="T80" fmla="*/ 2798 w 598"/>
                <a:gd name="T81" fmla="*/ 632 h 637"/>
                <a:gd name="T82" fmla="*/ 3405 w 598"/>
                <a:gd name="T83" fmla="*/ 712 h 637"/>
                <a:gd name="T84" fmla="*/ 4438 w 598"/>
                <a:gd name="T85" fmla="*/ 456 h 637"/>
                <a:gd name="T86" fmla="*/ 3770 w 598"/>
                <a:gd name="T87" fmla="*/ 181 h 637"/>
                <a:gd name="T88" fmla="*/ 4813 w 598"/>
                <a:gd name="T89" fmla="*/ 181 h 637"/>
                <a:gd name="T90" fmla="*/ 5730 w 598"/>
                <a:gd name="T91" fmla="*/ 0 h 637"/>
                <a:gd name="T92" fmla="*/ 5851 w 598"/>
                <a:gd name="T93" fmla="*/ 416 h 637"/>
                <a:gd name="T94" fmla="*/ 7009 w 598"/>
                <a:gd name="T95" fmla="*/ 576 h 637"/>
                <a:gd name="T96" fmla="*/ 7633 w 598"/>
                <a:gd name="T97" fmla="*/ 456 h 6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98"/>
                <a:gd name="T148" fmla="*/ 0 h 637"/>
                <a:gd name="T149" fmla="*/ 598 w 598"/>
                <a:gd name="T150" fmla="*/ 637 h 6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98" h="637">
                  <a:moveTo>
                    <a:pt x="295" y="47"/>
                  </a:moveTo>
                  <a:lnTo>
                    <a:pt x="305" y="54"/>
                  </a:lnTo>
                  <a:lnTo>
                    <a:pt x="323" y="51"/>
                  </a:lnTo>
                  <a:lnTo>
                    <a:pt x="332" y="36"/>
                  </a:lnTo>
                  <a:lnTo>
                    <a:pt x="337" y="22"/>
                  </a:lnTo>
                  <a:lnTo>
                    <a:pt x="341" y="18"/>
                  </a:lnTo>
                  <a:lnTo>
                    <a:pt x="347" y="24"/>
                  </a:lnTo>
                  <a:lnTo>
                    <a:pt x="355" y="54"/>
                  </a:lnTo>
                  <a:lnTo>
                    <a:pt x="366" y="56"/>
                  </a:lnTo>
                  <a:lnTo>
                    <a:pt x="364" y="69"/>
                  </a:lnTo>
                  <a:lnTo>
                    <a:pt x="347" y="83"/>
                  </a:lnTo>
                  <a:lnTo>
                    <a:pt x="337" y="94"/>
                  </a:lnTo>
                  <a:lnTo>
                    <a:pt x="327" y="108"/>
                  </a:lnTo>
                  <a:lnTo>
                    <a:pt x="347" y="103"/>
                  </a:lnTo>
                  <a:lnTo>
                    <a:pt x="357" y="89"/>
                  </a:lnTo>
                  <a:lnTo>
                    <a:pt x="389" y="92"/>
                  </a:lnTo>
                  <a:lnTo>
                    <a:pt x="380" y="108"/>
                  </a:lnTo>
                  <a:lnTo>
                    <a:pt x="355" y="114"/>
                  </a:lnTo>
                  <a:lnTo>
                    <a:pt x="375" y="117"/>
                  </a:lnTo>
                  <a:lnTo>
                    <a:pt x="398" y="94"/>
                  </a:lnTo>
                  <a:lnTo>
                    <a:pt x="416" y="99"/>
                  </a:lnTo>
                  <a:lnTo>
                    <a:pt x="436" y="106"/>
                  </a:lnTo>
                  <a:lnTo>
                    <a:pt x="450" y="117"/>
                  </a:lnTo>
                  <a:lnTo>
                    <a:pt x="447" y="130"/>
                  </a:lnTo>
                  <a:lnTo>
                    <a:pt x="468" y="123"/>
                  </a:lnTo>
                  <a:lnTo>
                    <a:pt x="491" y="130"/>
                  </a:lnTo>
                  <a:lnTo>
                    <a:pt x="514" y="130"/>
                  </a:lnTo>
                  <a:lnTo>
                    <a:pt x="539" y="145"/>
                  </a:lnTo>
                  <a:lnTo>
                    <a:pt x="561" y="161"/>
                  </a:lnTo>
                  <a:lnTo>
                    <a:pt x="582" y="164"/>
                  </a:lnTo>
                  <a:lnTo>
                    <a:pt x="591" y="179"/>
                  </a:lnTo>
                  <a:lnTo>
                    <a:pt x="598" y="197"/>
                  </a:lnTo>
                  <a:lnTo>
                    <a:pt x="591" y="226"/>
                  </a:lnTo>
                  <a:lnTo>
                    <a:pt x="580" y="240"/>
                  </a:lnTo>
                  <a:lnTo>
                    <a:pt x="568" y="258"/>
                  </a:lnTo>
                  <a:lnTo>
                    <a:pt x="557" y="278"/>
                  </a:lnTo>
                  <a:lnTo>
                    <a:pt x="544" y="284"/>
                  </a:lnTo>
                  <a:lnTo>
                    <a:pt x="538" y="296"/>
                  </a:lnTo>
                  <a:lnTo>
                    <a:pt x="538" y="316"/>
                  </a:lnTo>
                  <a:lnTo>
                    <a:pt x="539" y="334"/>
                  </a:lnTo>
                  <a:lnTo>
                    <a:pt x="538" y="363"/>
                  </a:lnTo>
                  <a:lnTo>
                    <a:pt x="530" y="374"/>
                  </a:lnTo>
                  <a:lnTo>
                    <a:pt x="529" y="392"/>
                  </a:lnTo>
                  <a:lnTo>
                    <a:pt x="514" y="421"/>
                  </a:lnTo>
                  <a:lnTo>
                    <a:pt x="511" y="435"/>
                  </a:lnTo>
                  <a:lnTo>
                    <a:pt x="500" y="450"/>
                  </a:lnTo>
                  <a:lnTo>
                    <a:pt x="484" y="450"/>
                  </a:lnTo>
                  <a:lnTo>
                    <a:pt x="462" y="457"/>
                  </a:lnTo>
                  <a:lnTo>
                    <a:pt x="439" y="468"/>
                  </a:lnTo>
                  <a:lnTo>
                    <a:pt x="418" y="479"/>
                  </a:lnTo>
                  <a:lnTo>
                    <a:pt x="403" y="495"/>
                  </a:lnTo>
                  <a:lnTo>
                    <a:pt x="402" y="516"/>
                  </a:lnTo>
                  <a:lnTo>
                    <a:pt x="402" y="538"/>
                  </a:lnTo>
                  <a:lnTo>
                    <a:pt x="395" y="549"/>
                  </a:lnTo>
                  <a:lnTo>
                    <a:pt x="384" y="567"/>
                  </a:lnTo>
                  <a:lnTo>
                    <a:pt x="378" y="581"/>
                  </a:lnTo>
                  <a:lnTo>
                    <a:pt x="370" y="596"/>
                  </a:lnTo>
                  <a:lnTo>
                    <a:pt x="357" y="608"/>
                  </a:lnTo>
                  <a:lnTo>
                    <a:pt x="352" y="623"/>
                  </a:lnTo>
                  <a:lnTo>
                    <a:pt x="341" y="637"/>
                  </a:lnTo>
                  <a:lnTo>
                    <a:pt x="337" y="625"/>
                  </a:lnTo>
                  <a:lnTo>
                    <a:pt x="341" y="615"/>
                  </a:lnTo>
                  <a:lnTo>
                    <a:pt x="323" y="601"/>
                  </a:lnTo>
                  <a:lnTo>
                    <a:pt x="309" y="590"/>
                  </a:lnTo>
                  <a:lnTo>
                    <a:pt x="300" y="590"/>
                  </a:lnTo>
                  <a:lnTo>
                    <a:pt x="280" y="576"/>
                  </a:lnTo>
                  <a:lnTo>
                    <a:pt x="275" y="576"/>
                  </a:lnTo>
                  <a:lnTo>
                    <a:pt x="280" y="567"/>
                  </a:lnTo>
                  <a:lnTo>
                    <a:pt x="289" y="554"/>
                  </a:lnTo>
                  <a:lnTo>
                    <a:pt x="297" y="543"/>
                  </a:lnTo>
                  <a:lnTo>
                    <a:pt x="309" y="533"/>
                  </a:lnTo>
                  <a:lnTo>
                    <a:pt x="320" y="524"/>
                  </a:lnTo>
                  <a:lnTo>
                    <a:pt x="323" y="509"/>
                  </a:lnTo>
                  <a:lnTo>
                    <a:pt x="314" y="495"/>
                  </a:lnTo>
                  <a:lnTo>
                    <a:pt x="312" y="471"/>
                  </a:lnTo>
                  <a:lnTo>
                    <a:pt x="305" y="464"/>
                  </a:lnTo>
                  <a:lnTo>
                    <a:pt x="300" y="468"/>
                  </a:lnTo>
                  <a:lnTo>
                    <a:pt x="289" y="441"/>
                  </a:lnTo>
                  <a:lnTo>
                    <a:pt x="257" y="439"/>
                  </a:lnTo>
                  <a:lnTo>
                    <a:pt x="248" y="406"/>
                  </a:lnTo>
                  <a:lnTo>
                    <a:pt x="254" y="386"/>
                  </a:lnTo>
                  <a:lnTo>
                    <a:pt x="254" y="365"/>
                  </a:lnTo>
                  <a:lnTo>
                    <a:pt x="243" y="343"/>
                  </a:lnTo>
                  <a:lnTo>
                    <a:pt x="211" y="339"/>
                  </a:lnTo>
                  <a:lnTo>
                    <a:pt x="211" y="322"/>
                  </a:lnTo>
                  <a:lnTo>
                    <a:pt x="207" y="302"/>
                  </a:lnTo>
                  <a:lnTo>
                    <a:pt x="178" y="289"/>
                  </a:lnTo>
                  <a:lnTo>
                    <a:pt x="154" y="282"/>
                  </a:lnTo>
                  <a:lnTo>
                    <a:pt x="140" y="272"/>
                  </a:lnTo>
                  <a:lnTo>
                    <a:pt x="132" y="258"/>
                  </a:lnTo>
                  <a:lnTo>
                    <a:pt x="131" y="237"/>
                  </a:lnTo>
                  <a:lnTo>
                    <a:pt x="113" y="237"/>
                  </a:lnTo>
                  <a:lnTo>
                    <a:pt x="93" y="251"/>
                  </a:lnTo>
                  <a:lnTo>
                    <a:pt x="84" y="258"/>
                  </a:lnTo>
                  <a:lnTo>
                    <a:pt x="66" y="255"/>
                  </a:lnTo>
                  <a:lnTo>
                    <a:pt x="57" y="255"/>
                  </a:lnTo>
                  <a:lnTo>
                    <a:pt x="52" y="255"/>
                  </a:lnTo>
                  <a:lnTo>
                    <a:pt x="52" y="231"/>
                  </a:lnTo>
                  <a:lnTo>
                    <a:pt x="43" y="237"/>
                  </a:lnTo>
                  <a:lnTo>
                    <a:pt x="29" y="237"/>
                  </a:lnTo>
                  <a:lnTo>
                    <a:pt x="18" y="231"/>
                  </a:lnTo>
                  <a:lnTo>
                    <a:pt x="9" y="222"/>
                  </a:lnTo>
                  <a:lnTo>
                    <a:pt x="0" y="208"/>
                  </a:lnTo>
                  <a:lnTo>
                    <a:pt x="0" y="190"/>
                  </a:lnTo>
                  <a:lnTo>
                    <a:pt x="9" y="184"/>
                  </a:lnTo>
                  <a:lnTo>
                    <a:pt x="11" y="170"/>
                  </a:lnTo>
                  <a:lnTo>
                    <a:pt x="18" y="159"/>
                  </a:lnTo>
                  <a:lnTo>
                    <a:pt x="43" y="146"/>
                  </a:lnTo>
                  <a:lnTo>
                    <a:pt x="56" y="146"/>
                  </a:lnTo>
                  <a:lnTo>
                    <a:pt x="57" y="146"/>
                  </a:lnTo>
                  <a:lnTo>
                    <a:pt x="66" y="99"/>
                  </a:lnTo>
                  <a:lnTo>
                    <a:pt x="64" y="89"/>
                  </a:lnTo>
                  <a:lnTo>
                    <a:pt x="56" y="83"/>
                  </a:lnTo>
                  <a:lnTo>
                    <a:pt x="57" y="74"/>
                  </a:lnTo>
                  <a:lnTo>
                    <a:pt x="66" y="74"/>
                  </a:lnTo>
                  <a:lnTo>
                    <a:pt x="66" y="69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64" y="54"/>
                  </a:lnTo>
                  <a:lnTo>
                    <a:pt x="84" y="56"/>
                  </a:lnTo>
                  <a:lnTo>
                    <a:pt x="84" y="51"/>
                  </a:lnTo>
                  <a:lnTo>
                    <a:pt x="95" y="51"/>
                  </a:lnTo>
                  <a:lnTo>
                    <a:pt x="102" y="61"/>
                  </a:lnTo>
                  <a:lnTo>
                    <a:pt x="104" y="65"/>
                  </a:lnTo>
                  <a:lnTo>
                    <a:pt x="113" y="70"/>
                  </a:lnTo>
                  <a:lnTo>
                    <a:pt x="123" y="69"/>
                  </a:lnTo>
                  <a:lnTo>
                    <a:pt x="146" y="60"/>
                  </a:lnTo>
                  <a:lnTo>
                    <a:pt x="161" y="51"/>
                  </a:lnTo>
                  <a:lnTo>
                    <a:pt x="159" y="45"/>
                  </a:lnTo>
                  <a:lnTo>
                    <a:pt x="145" y="41"/>
                  </a:lnTo>
                  <a:lnTo>
                    <a:pt x="146" y="27"/>
                  </a:lnTo>
                  <a:lnTo>
                    <a:pt x="136" y="18"/>
                  </a:lnTo>
                  <a:lnTo>
                    <a:pt x="150" y="18"/>
                  </a:lnTo>
                  <a:lnTo>
                    <a:pt x="168" y="24"/>
                  </a:lnTo>
                  <a:lnTo>
                    <a:pt x="173" y="18"/>
                  </a:lnTo>
                  <a:lnTo>
                    <a:pt x="191" y="13"/>
                  </a:lnTo>
                  <a:lnTo>
                    <a:pt x="202" y="4"/>
                  </a:lnTo>
                  <a:lnTo>
                    <a:pt x="207" y="0"/>
                  </a:lnTo>
                  <a:lnTo>
                    <a:pt x="211" y="13"/>
                  </a:lnTo>
                  <a:lnTo>
                    <a:pt x="216" y="22"/>
                  </a:lnTo>
                  <a:lnTo>
                    <a:pt x="211" y="41"/>
                  </a:lnTo>
                  <a:lnTo>
                    <a:pt x="216" y="56"/>
                  </a:lnTo>
                  <a:lnTo>
                    <a:pt x="234" y="61"/>
                  </a:lnTo>
                  <a:lnTo>
                    <a:pt x="252" y="56"/>
                  </a:lnTo>
                  <a:lnTo>
                    <a:pt x="262" y="54"/>
                  </a:lnTo>
                  <a:lnTo>
                    <a:pt x="271" y="56"/>
                  </a:lnTo>
                  <a:lnTo>
                    <a:pt x="275" y="45"/>
                  </a:lnTo>
                  <a:lnTo>
                    <a:pt x="289" y="41"/>
                  </a:lnTo>
                  <a:lnTo>
                    <a:pt x="295" y="47"/>
                  </a:lnTo>
                  <a:close/>
                </a:path>
              </a:pathLst>
            </a:custGeom>
            <a:solidFill>
              <a:srgbClr val="03365F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11450" name="Group 2156"/>
            <p:cNvGrpSpPr>
              <a:grpSpLocks/>
            </p:cNvGrpSpPr>
            <p:nvPr/>
          </p:nvGrpSpPr>
          <p:grpSpPr bwMode="auto">
            <a:xfrm>
              <a:off x="1415" y="3088"/>
              <a:ext cx="148" cy="758"/>
              <a:chOff x="1803" y="3023"/>
              <a:chExt cx="130" cy="693"/>
            </a:xfrm>
          </p:grpSpPr>
          <p:sp>
            <p:nvSpPr>
              <p:cNvPr id="11511" name="Freeform 2157"/>
              <p:cNvSpPr>
                <a:spLocks/>
              </p:cNvSpPr>
              <p:nvPr/>
            </p:nvSpPr>
            <p:spPr bwMode="auto">
              <a:xfrm>
                <a:off x="1803" y="3023"/>
                <a:ext cx="130" cy="693"/>
              </a:xfrm>
              <a:custGeom>
                <a:avLst/>
                <a:gdLst>
                  <a:gd name="T0" fmla="*/ 23 w 130"/>
                  <a:gd name="T1" fmla="*/ 0 h 693"/>
                  <a:gd name="T2" fmla="*/ 47 w 130"/>
                  <a:gd name="T3" fmla="*/ 53 h 693"/>
                  <a:gd name="T4" fmla="*/ 70 w 130"/>
                  <a:gd name="T5" fmla="*/ 87 h 693"/>
                  <a:gd name="T6" fmla="*/ 50 w 130"/>
                  <a:gd name="T7" fmla="*/ 119 h 693"/>
                  <a:gd name="T8" fmla="*/ 50 w 130"/>
                  <a:gd name="T9" fmla="*/ 148 h 693"/>
                  <a:gd name="T10" fmla="*/ 45 w 130"/>
                  <a:gd name="T11" fmla="*/ 175 h 693"/>
                  <a:gd name="T12" fmla="*/ 32 w 130"/>
                  <a:gd name="T13" fmla="*/ 233 h 693"/>
                  <a:gd name="T14" fmla="*/ 47 w 130"/>
                  <a:gd name="T15" fmla="*/ 285 h 693"/>
                  <a:gd name="T16" fmla="*/ 36 w 130"/>
                  <a:gd name="T17" fmla="*/ 328 h 693"/>
                  <a:gd name="T18" fmla="*/ 37 w 130"/>
                  <a:gd name="T19" fmla="*/ 376 h 693"/>
                  <a:gd name="T20" fmla="*/ 45 w 130"/>
                  <a:gd name="T21" fmla="*/ 441 h 693"/>
                  <a:gd name="T22" fmla="*/ 47 w 130"/>
                  <a:gd name="T23" fmla="*/ 464 h 693"/>
                  <a:gd name="T24" fmla="*/ 59 w 130"/>
                  <a:gd name="T25" fmla="*/ 484 h 693"/>
                  <a:gd name="T26" fmla="*/ 56 w 130"/>
                  <a:gd name="T27" fmla="*/ 497 h 693"/>
                  <a:gd name="T28" fmla="*/ 59 w 130"/>
                  <a:gd name="T29" fmla="*/ 531 h 693"/>
                  <a:gd name="T30" fmla="*/ 59 w 130"/>
                  <a:gd name="T31" fmla="*/ 565 h 693"/>
                  <a:gd name="T32" fmla="*/ 50 w 130"/>
                  <a:gd name="T33" fmla="*/ 607 h 693"/>
                  <a:gd name="T34" fmla="*/ 70 w 130"/>
                  <a:gd name="T35" fmla="*/ 636 h 693"/>
                  <a:gd name="T36" fmla="*/ 116 w 130"/>
                  <a:gd name="T37" fmla="*/ 648 h 693"/>
                  <a:gd name="T38" fmla="*/ 107 w 130"/>
                  <a:gd name="T39" fmla="*/ 664 h 693"/>
                  <a:gd name="T40" fmla="*/ 98 w 130"/>
                  <a:gd name="T41" fmla="*/ 693 h 693"/>
                  <a:gd name="T42" fmla="*/ 91 w 130"/>
                  <a:gd name="T43" fmla="*/ 677 h 693"/>
                  <a:gd name="T44" fmla="*/ 75 w 130"/>
                  <a:gd name="T45" fmla="*/ 664 h 693"/>
                  <a:gd name="T46" fmla="*/ 83 w 130"/>
                  <a:gd name="T47" fmla="*/ 683 h 693"/>
                  <a:gd name="T48" fmla="*/ 64 w 130"/>
                  <a:gd name="T49" fmla="*/ 670 h 693"/>
                  <a:gd name="T50" fmla="*/ 61 w 130"/>
                  <a:gd name="T51" fmla="*/ 656 h 693"/>
                  <a:gd name="T52" fmla="*/ 64 w 130"/>
                  <a:gd name="T53" fmla="*/ 645 h 693"/>
                  <a:gd name="T54" fmla="*/ 47 w 130"/>
                  <a:gd name="T55" fmla="*/ 626 h 693"/>
                  <a:gd name="T56" fmla="*/ 41 w 130"/>
                  <a:gd name="T57" fmla="*/ 610 h 693"/>
                  <a:gd name="T58" fmla="*/ 36 w 130"/>
                  <a:gd name="T59" fmla="*/ 594 h 693"/>
                  <a:gd name="T60" fmla="*/ 45 w 130"/>
                  <a:gd name="T61" fmla="*/ 569 h 693"/>
                  <a:gd name="T62" fmla="*/ 31 w 130"/>
                  <a:gd name="T63" fmla="*/ 545 h 693"/>
                  <a:gd name="T64" fmla="*/ 9 w 130"/>
                  <a:gd name="T65" fmla="*/ 522 h 693"/>
                  <a:gd name="T66" fmla="*/ 36 w 130"/>
                  <a:gd name="T67" fmla="*/ 522 h 693"/>
                  <a:gd name="T68" fmla="*/ 37 w 130"/>
                  <a:gd name="T69" fmla="*/ 488 h 693"/>
                  <a:gd name="T70" fmla="*/ 31 w 130"/>
                  <a:gd name="T71" fmla="*/ 451 h 693"/>
                  <a:gd name="T72" fmla="*/ 13 w 130"/>
                  <a:gd name="T73" fmla="*/ 428 h 693"/>
                  <a:gd name="T74" fmla="*/ 7 w 130"/>
                  <a:gd name="T75" fmla="*/ 376 h 693"/>
                  <a:gd name="T76" fmla="*/ 13 w 130"/>
                  <a:gd name="T77" fmla="*/ 314 h 693"/>
                  <a:gd name="T78" fmla="*/ 18 w 130"/>
                  <a:gd name="T79" fmla="*/ 260 h 693"/>
                  <a:gd name="T80" fmla="*/ 13 w 130"/>
                  <a:gd name="T81" fmla="*/ 195 h 693"/>
                  <a:gd name="T82" fmla="*/ 18 w 130"/>
                  <a:gd name="T83" fmla="*/ 123 h 693"/>
                  <a:gd name="T84" fmla="*/ 18 w 130"/>
                  <a:gd name="T85" fmla="*/ 72 h 69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0"/>
                  <a:gd name="T130" fmla="*/ 0 h 693"/>
                  <a:gd name="T131" fmla="*/ 130 w 130"/>
                  <a:gd name="T132" fmla="*/ 693 h 69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0" h="693">
                    <a:moveTo>
                      <a:pt x="13" y="14"/>
                    </a:moveTo>
                    <a:lnTo>
                      <a:pt x="18" y="9"/>
                    </a:lnTo>
                    <a:lnTo>
                      <a:pt x="23" y="0"/>
                    </a:lnTo>
                    <a:lnTo>
                      <a:pt x="32" y="11"/>
                    </a:lnTo>
                    <a:lnTo>
                      <a:pt x="41" y="29"/>
                    </a:lnTo>
                    <a:lnTo>
                      <a:pt x="47" y="53"/>
                    </a:lnTo>
                    <a:lnTo>
                      <a:pt x="54" y="71"/>
                    </a:lnTo>
                    <a:lnTo>
                      <a:pt x="59" y="87"/>
                    </a:lnTo>
                    <a:lnTo>
                      <a:pt x="70" y="87"/>
                    </a:lnTo>
                    <a:lnTo>
                      <a:pt x="68" y="108"/>
                    </a:lnTo>
                    <a:lnTo>
                      <a:pt x="54" y="114"/>
                    </a:lnTo>
                    <a:lnTo>
                      <a:pt x="50" y="119"/>
                    </a:lnTo>
                    <a:lnTo>
                      <a:pt x="50" y="128"/>
                    </a:lnTo>
                    <a:lnTo>
                      <a:pt x="54" y="143"/>
                    </a:lnTo>
                    <a:lnTo>
                      <a:pt x="50" y="148"/>
                    </a:lnTo>
                    <a:lnTo>
                      <a:pt x="56" y="157"/>
                    </a:lnTo>
                    <a:lnTo>
                      <a:pt x="50" y="162"/>
                    </a:lnTo>
                    <a:lnTo>
                      <a:pt x="45" y="175"/>
                    </a:lnTo>
                    <a:lnTo>
                      <a:pt x="36" y="190"/>
                    </a:lnTo>
                    <a:lnTo>
                      <a:pt x="36" y="215"/>
                    </a:lnTo>
                    <a:lnTo>
                      <a:pt x="32" y="233"/>
                    </a:lnTo>
                    <a:lnTo>
                      <a:pt x="37" y="247"/>
                    </a:lnTo>
                    <a:lnTo>
                      <a:pt x="41" y="265"/>
                    </a:lnTo>
                    <a:lnTo>
                      <a:pt x="47" y="285"/>
                    </a:lnTo>
                    <a:lnTo>
                      <a:pt x="41" y="305"/>
                    </a:lnTo>
                    <a:lnTo>
                      <a:pt x="45" y="323"/>
                    </a:lnTo>
                    <a:lnTo>
                      <a:pt x="36" y="328"/>
                    </a:lnTo>
                    <a:lnTo>
                      <a:pt x="36" y="352"/>
                    </a:lnTo>
                    <a:lnTo>
                      <a:pt x="45" y="373"/>
                    </a:lnTo>
                    <a:lnTo>
                      <a:pt x="37" y="376"/>
                    </a:lnTo>
                    <a:lnTo>
                      <a:pt x="36" y="399"/>
                    </a:lnTo>
                    <a:lnTo>
                      <a:pt x="36" y="421"/>
                    </a:lnTo>
                    <a:lnTo>
                      <a:pt x="45" y="441"/>
                    </a:lnTo>
                    <a:lnTo>
                      <a:pt x="37" y="437"/>
                    </a:lnTo>
                    <a:lnTo>
                      <a:pt x="37" y="459"/>
                    </a:lnTo>
                    <a:lnTo>
                      <a:pt x="47" y="464"/>
                    </a:lnTo>
                    <a:lnTo>
                      <a:pt x="50" y="469"/>
                    </a:lnTo>
                    <a:lnTo>
                      <a:pt x="50" y="484"/>
                    </a:lnTo>
                    <a:lnTo>
                      <a:pt x="59" y="484"/>
                    </a:lnTo>
                    <a:lnTo>
                      <a:pt x="59" y="493"/>
                    </a:lnTo>
                    <a:lnTo>
                      <a:pt x="50" y="493"/>
                    </a:lnTo>
                    <a:lnTo>
                      <a:pt x="56" y="497"/>
                    </a:lnTo>
                    <a:lnTo>
                      <a:pt x="59" y="507"/>
                    </a:lnTo>
                    <a:lnTo>
                      <a:pt x="59" y="518"/>
                    </a:lnTo>
                    <a:lnTo>
                      <a:pt x="59" y="531"/>
                    </a:lnTo>
                    <a:lnTo>
                      <a:pt x="59" y="545"/>
                    </a:lnTo>
                    <a:lnTo>
                      <a:pt x="56" y="556"/>
                    </a:lnTo>
                    <a:lnTo>
                      <a:pt x="59" y="565"/>
                    </a:lnTo>
                    <a:lnTo>
                      <a:pt x="56" y="580"/>
                    </a:lnTo>
                    <a:lnTo>
                      <a:pt x="47" y="589"/>
                    </a:lnTo>
                    <a:lnTo>
                      <a:pt x="50" y="607"/>
                    </a:lnTo>
                    <a:lnTo>
                      <a:pt x="59" y="617"/>
                    </a:lnTo>
                    <a:lnTo>
                      <a:pt x="70" y="617"/>
                    </a:lnTo>
                    <a:lnTo>
                      <a:pt x="70" y="636"/>
                    </a:lnTo>
                    <a:lnTo>
                      <a:pt x="84" y="648"/>
                    </a:lnTo>
                    <a:lnTo>
                      <a:pt x="98" y="648"/>
                    </a:lnTo>
                    <a:lnTo>
                      <a:pt x="116" y="648"/>
                    </a:lnTo>
                    <a:lnTo>
                      <a:pt x="130" y="654"/>
                    </a:lnTo>
                    <a:lnTo>
                      <a:pt x="120" y="656"/>
                    </a:lnTo>
                    <a:lnTo>
                      <a:pt x="107" y="664"/>
                    </a:lnTo>
                    <a:lnTo>
                      <a:pt x="105" y="674"/>
                    </a:lnTo>
                    <a:lnTo>
                      <a:pt x="105" y="688"/>
                    </a:lnTo>
                    <a:lnTo>
                      <a:pt x="98" y="693"/>
                    </a:lnTo>
                    <a:lnTo>
                      <a:pt x="91" y="691"/>
                    </a:lnTo>
                    <a:lnTo>
                      <a:pt x="84" y="683"/>
                    </a:lnTo>
                    <a:lnTo>
                      <a:pt x="91" y="677"/>
                    </a:lnTo>
                    <a:lnTo>
                      <a:pt x="98" y="674"/>
                    </a:lnTo>
                    <a:lnTo>
                      <a:pt x="91" y="663"/>
                    </a:lnTo>
                    <a:lnTo>
                      <a:pt x="75" y="664"/>
                    </a:lnTo>
                    <a:lnTo>
                      <a:pt x="87" y="674"/>
                    </a:lnTo>
                    <a:lnTo>
                      <a:pt x="83" y="679"/>
                    </a:lnTo>
                    <a:lnTo>
                      <a:pt x="83" y="683"/>
                    </a:lnTo>
                    <a:lnTo>
                      <a:pt x="73" y="679"/>
                    </a:lnTo>
                    <a:lnTo>
                      <a:pt x="75" y="674"/>
                    </a:lnTo>
                    <a:lnTo>
                      <a:pt x="64" y="670"/>
                    </a:lnTo>
                    <a:lnTo>
                      <a:pt x="68" y="663"/>
                    </a:lnTo>
                    <a:lnTo>
                      <a:pt x="61" y="668"/>
                    </a:lnTo>
                    <a:lnTo>
                      <a:pt x="61" y="656"/>
                    </a:lnTo>
                    <a:lnTo>
                      <a:pt x="73" y="656"/>
                    </a:lnTo>
                    <a:lnTo>
                      <a:pt x="73" y="648"/>
                    </a:lnTo>
                    <a:lnTo>
                      <a:pt x="64" y="645"/>
                    </a:lnTo>
                    <a:lnTo>
                      <a:pt x="61" y="650"/>
                    </a:lnTo>
                    <a:lnTo>
                      <a:pt x="54" y="641"/>
                    </a:lnTo>
                    <a:lnTo>
                      <a:pt x="47" y="626"/>
                    </a:lnTo>
                    <a:lnTo>
                      <a:pt x="47" y="625"/>
                    </a:lnTo>
                    <a:lnTo>
                      <a:pt x="36" y="612"/>
                    </a:lnTo>
                    <a:lnTo>
                      <a:pt x="41" y="610"/>
                    </a:lnTo>
                    <a:lnTo>
                      <a:pt x="37" y="601"/>
                    </a:lnTo>
                    <a:lnTo>
                      <a:pt x="45" y="601"/>
                    </a:lnTo>
                    <a:lnTo>
                      <a:pt x="36" y="594"/>
                    </a:lnTo>
                    <a:lnTo>
                      <a:pt x="32" y="578"/>
                    </a:lnTo>
                    <a:lnTo>
                      <a:pt x="32" y="569"/>
                    </a:lnTo>
                    <a:lnTo>
                      <a:pt x="45" y="569"/>
                    </a:lnTo>
                    <a:lnTo>
                      <a:pt x="36" y="556"/>
                    </a:lnTo>
                    <a:lnTo>
                      <a:pt x="23" y="556"/>
                    </a:lnTo>
                    <a:lnTo>
                      <a:pt x="31" y="545"/>
                    </a:lnTo>
                    <a:lnTo>
                      <a:pt x="13" y="536"/>
                    </a:lnTo>
                    <a:lnTo>
                      <a:pt x="7" y="540"/>
                    </a:lnTo>
                    <a:lnTo>
                      <a:pt x="9" y="522"/>
                    </a:lnTo>
                    <a:lnTo>
                      <a:pt x="23" y="522"/>
                    </a:lnTo>
                    <a:lnTo>
                      <a:pt x="31" y="536"/>
                    </a:lnTo>
                    <a:lnTo>
                      <a:pt x="36" y="522"/>
                    </a:lnTo>
                    <a:lnTo>
                      <a:pt x="31" y="502"/>
                    </a:lnTo>
                    <a:lnTo>
                      <a:pt x="32" y="498"/>
                    </a:lnTo>
                    <a:lnTo>
                      <a:pt x="37" y="488"/>
                    </a:lnTo>
                    <a:lnTo>
                      <a:pt x="31" y="484"/>
                    </a:lnTo>
                    <a:lnTo>
                      <a:pt x="31" y="473"/>
                    </a:lnTo>
                    <a:lnTo>
                      <a:pt x="31" y="451"/>
                    </a:lnTo>
                    <a:lnTo>
                      <a:pt x="31" y="432"/>
                    </a:lnTo>
                    <a:lnTo>
                      <a:pt x="18" y="432"/>
                    </a:lnTo>
                    <a:lnTo>
                      <a:pt x="13" y="428"/>
                    </a:lnTo>
                    <a:lnTo>
                      <a:pt x="9" y="414"/>
                    </a:lnTo>
                    <a:lnTo>
                      <a:pt x="13" y="397"/>
                    </a:lnTo>
                    <a:lnTo>
                      <a:pt x="7" y="376"/>
                    </a:lnTo>
                    <a:lnTo>
                      <a:pt x="0" y="351"/>
                    </a:lnTo>
                    <a:lnTo>
                      <a:pt x="7" y="338"/>
                    </a:lnTo>
                    <a:lnTo>
                      <a:pt x="13" y="314"/>
                    </a:lnTo>
                    <a:lnTo>
                      <a:pt x="18" y="289"/>
                    </a:lnTo>
                    <a:lnTo>
                      <a:pt x="18" y="267"/>
                    </a:lnTo>
                    <a:lnTo>
                      <a:pt x="18" y="260"/>
                    </a:lnTo>
                    <a:lnTo>
                      <a:pt x="13" y="237"/>
                    </a:lnTo>
                    <a:lnTo>
                      <a:pt x="13" y="219"/>
                    </a:lnTo>
                    <a:lnTo>
                      <a:pt x="13" y="195"/>
                    </a:lnTo>
                    <a:lnTo>
                      <a:pt x="16" y="170"/>
                    </a:lnTo>
                    <a:lnTo>
                      <a:pt x="18" y="146"/>
                    </a:lnTo>
                    <a:lnTo>
                      <a:pt x="18" y="123"/>
                    </a:lnTo>
                    <a:lnTo>
                      <a:pt x="16" y="99"/>
                    </a:lnTo>
                    <a:lnTo>
                      <a:pt x="18" y="91"/>
                    </a:lnTo>
                    <a:lnTo>
                      <a:pt x="18" y="72"/>
                    </a:lnTo>
                    <a:lnTo>
                      <a:pt x="18" y="40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78" name="Freeform 2158"/>
              <p:cNvSpPr>
                <a:spLocks/>
              </p:cNvSpPr>
              <p:nvPr/>
            </p:nvSpPr>
            <p:spPr bwMode="auto">
              <a:xfrm>
                <a:off x="1803" y="3023"/>
                <a:ext cx="130" cy="693"/>
              </a:xfrm>
              <a:custGeom>
                <a:avLst/>
                <a:gdLst>
                  <a:gd name="T0" fmla="*/ 23 w 130"/>
                  <a:gd name="T1" fmla="*/ 0 h 693"/>
                  <a:gd name="T2" fmla="*/ 47 w 130"/>
                  <a:gd name="T3" fmla="*/ 53 h 693"/>
                  <a:gd name="T4" fmla="*/ 70 w 130"/>
                  <a:gd name="T5" fmla="*/ 87 h 693"/>
                  <a:gd name="T6" fmla="*/ 50 w 130"/>
                  <a:gd name="T7" fmla="*/ 119 h 693"/>
                  <a:gd name="T8" fmla="*/ 50 w 130"/>
                  <a:gd name="T9" fmla="*/ 148 h 693"/>
                  <a:gd name="T10" fmla="*/ 45 w 130"/>
                  <a:gd name="T11" fmla="*/ 175 h 693"/>
                  <a:gd name="T12" fmla="*/ 32 w 130"/>
                  <a:gd name="T13" fmla="*/ 233 h 693"/>
                  <a:gd name="T14" fmla="*/ 47 w 130"/>
                  <a:gd name="T15" fmla="*/ 285 h 693"/>
                  <a:gd name="T16" fmla="*/ 36 w 130"/>
                  <a:gd name="T17" fmla="*/ 328 h 693"/>
                  <a:gd name="T18" fmla="*/ 37 w 130"/>
                  <a:gd name="T19" fmla="*/ 376 h 693"/>
                  <a:gd name="T20" fmla="*/ 45 w 130"/>
                  <a:gd name="T21" fmla="*/ 441 h 693"/>
                  <a:gd name="T22" fmla="*/ 47 w 130"/>
                  <a:gd name="T23" fmla="*/ 464 h 693"/>
                  <a:gd name="T24" fmla="*/ 59 w 130"/>
                  <a:gd name="T25" fmla="*/ 484 h 693"/>
                  <a:gd name="T26" fmla="*/ 56 w 130"/>
                  <a:gd name="T27" fmla="*/ 497 h 693"/>
                  <a:gd name="T28" fmla="*/ 59 w 130"/>
                  <a:gd name="T29" fmla="*/ 531 h 693"/>
                  <a:gd name="T30" fmla="*/ 59 w 130"/>
                  <a:gd name="T31" fmla="*/ 565 h 693"/>
                  <a:gd name="T32" fmla="*/ 50 w 130"/>
                  <a:gd name="T33" fmla="*/ 607 h 693"/>
                  <a:gd name="T34" fmla="*/ 70 w 130"/>
                  <a:gd name="T35" fmla="*/ 636 h 693"/>
                  <a:gd name="T36" fmla="*/ 116 w 130"/>
                  <a:gd name="T37" fmla="*/ 648 h 693"/>
                  <a:gd name="T38" fmla="*/ 107 w 130"/>
                  <a:gd name="T39" fmla="*/ 664 h 693"/>
                  <a:gd name="T40" fmla="*/ 98 w 130"/>
                  <a:gd name="T41" fmla="*/ 693 h 693"/>
                  <a:gd name="T42" fmla="*/ 91 w 130"/>
                  <a:gd name="T43" fmla="*/ 677 h 693"/>
                  <a:gd name="T44" fmla="*/ 75 w 130"/>
                  <a:gd name="T45" fmla="*/ 664 h 693"/>
                  <a:gd name="T46" fmla="*/ 83 w 130"/>
                  <a:gd name="T47" fmla="*/ 683 h 693"/>
                  <a:gd name="T48" fmla="*/ 64 w 130"/>
                  <a:gd name="T49" fmla="*/ 670 h 693"/>
                  <a:gd name="T50" fmla="*/ 61 w 130"/>
                  <a:gd name="T51" fmla="*/ 656 h 693"/>
                  <a:gd name="T52" fmla="*/ 64 w 130"/>
                  <a:gd name="T53" fmla="*/ 645 h 693"/>
                  <a:gd name="T54" fmla="*/ 47 w 130"/>
                  <a:gd name="T55" fmla="*/ 626 h 693"/>
                  <a:gd name="T56" fmla="*/ 41 w 130"/>
                  <a:gd name="T57" fmla="*/ 610 h 693"/>
                  <a:gd name="T58" fmla="*/ 36 w 130"/>
                  <a:gd name="T59" fmla="*/ 594 h 693"/>
                  <a:gd name="T60" fmla="*/ 45 w 130"/>
                  <a:gd name="T61" fmla="*/ 569 h 693"/>
                  <a:gd name="T62" fmla="*/ 31 w 130"/>
                  <a:gd name="T63" fmla="*/ 545 h 693"/>
                  <a:gd name="T64" fmla="*/ 9 w 130"/>
                  <a:gd name="T65" fmla="*/ 522 h 693"/>
                  <a:gd name="T66" fmla="*/ 36 w 130"/>
                  <a:gd name="T67" fmla="*/ 522 h 693"/>
                  <a:gd name="T68" fmla="*/ 37 w 130"/>
                  <a:gd name="T69" fmla="*/ 488 h 693"/>
                  <a:gd name="T70" fmla="*/ 31 w 130"/>
                  <a:gd name="T71" fmla="*/ 451 h 693"/>
                  <a:gd name="T72" fmla="*/ 13 w 130"/>
                  <a:gd name="T73" fmla="*/ 428 h 693"/>
                  <a:gd name="T74" fmla="*/ 7 w 130"/>
                  <a:gd name="T75" fmla="*/ 376 h 693"/>
                  <a:gd name="T76" fmla="*/ 13 w 130"/>
                  <a:gd name="T77" fmla="*/ 314 h 693"/>
                  <a:gd name="T78" fmla="*/ 18 w 130"/>
                  <a:gd name="T79" fmla="*/ 260 h 693"/>
                  <a:gd name="T80" fmla="*/ 13 w 130"/>
                  <a:gd name="T81" fmla="*/ 195 h 693"/>
                  <a:gd name="T82" fmla="*/ 18 w 130"/>
                  <a:gd name="T83" fmla="*/ 123 h 693"/>
                  <a:gd name="T84" fmla="*/ 18 w 130"/>
                  <a:gd name="T85" fmla="*/ 72 h 69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0"/>
                  <a:gd name="T130" fmla="*/ 0 h 693"/>
                  <a:gd name="T131" fmla="*/ 130 w 130"/>
                  <a:gd name="T132" fmla="*/ 693 h 69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0" h="693">
                    <a:moveTo>
                      <a:pt x="13" y="14"/>
                    </a:moveTo>
                    <a:lnTo>
                      <a:pt x="18" y="9"/>
                    </a:lnTo>
                    <a:lnTo>
                      <a:pt x="23" y="0"/>
                    </a:lnTo>
                    <a:lnTo>
                      <a:pt x="32" y="11"/>
                    </a:lnTo>
                    <a:lnTo>
                      <a:pt x="41" y="29"/>
                    </a:lnTo>
                    <a:lnTo>
                      <a:pt x="47" y="53"/>
                    </a:lnTo>
                    <a:lnTo>
                      <a:pt x="54" y="71"/>
                    </a:lnTo>
                    <a:lnTo>
                      <a:pt x="59" y="87"/>
                    </a:lnTo>
                    <a:lnTo>
                      <a:pt x="70" y="87"/>
                    </a:lnTo>
                    <a:lnTo>
                      <a:pt x="68" y="108"/>
                    </a:lnTo>
                    <a:lnTo>
                      <a:pt x="54" y="114"/>
                    </a:lnTo>
                    <a:lnTo>
                      <a:pt x="50" y="119"/>
                    </a:lnTo>
                    <a:lnTo>
                      <a:pt x="50" y="128"/>
                    </a:lnTo>
                    <a:lnTo>
                      <a:pt x="54" y="143"/>
                    </a:lnTo>
                    <a:lnTo>
                      <a:pt x="50" y="148"/>
                    </a:lnTo>
                    <a:lnTo>
                      <a:pt x="56" y="157"/>
                    </a:lnTo>
                    <a:lnTo>
                      <a:pt x="50" y="162"/>
                    </a:lnTo>
                    <a:lnTo>
                      <a:pt x="45" y="175"/>
                    </a:lnTo>
                    <a:lnTo>
                      <a:pt x="36" y="190"/>
                    </a:lnTo>
                    <a:lnTo>
                      <a:pt x="36" y="215"/>
                    </a:lnTo>
                    <a:lnTo>
                      <a:pt x="32" y="233"/>
                    </a:lnTo>
                    <a:lnTo>
                      <a:pt x="37" y="247"/>
                    </a:lnTo>
                    <a:lnTo>
                      <a:pt x="41" y="265"/>
                    </a:lnTo>
                    <a:lnTo>
                      <a:pt x="47" y="285"/>
                    </a:lnTo>
                    <a:lnTo>
                      <a:pt x="41" y="305"/>
                    </a:lnTo>
                    <a:lnTo>
                      <a:pt x="45" y="323"/>
                    </a:lnTo>
                    <a:lnTo>
                      <a:pt x="36" y="328"/>
                    </a:lnTo>
                    <a:lnTo>
                      <a:pt x="36" y="352"/>
                    </a:lnTo>
                    <a:lnTo>
                      <a:pt x="45" y="373"/>
                    </a:lnTo>
                    <a:lnTo>
                      <a:pt x="37" y="376"/>
                    </a:lnTo>
                    <a:lnTo>
                      <a:pt x="36" y="399"/>
                    </a:lnTo>
                    <a:lnTo>
                      <a:pt x="36" y="421"/>
                    </a:lnTo>
                    <a:lnTo>
                      <a:pt x="45" y="441"/>
                    </a:lnTo>
                    <a:lnTo>
                      <a:pt x="37" y="437"/>
                    </a:lnTo>
                    <a:lnTo>
                      <a:pt x="37" y="459"/>
                    </a:lnTo>
                    <a:lnTo>
                      <a:pt x="47" y="464"/>
                    </a:lnTo>
                    <a:lnTo>
                      <a:pt x="50" y="469"/>
                    </a:lnTo>
                    <a:lnTo>
                      <a:pt x="50" y="484"/>
                    </a:lnTo>
                    <a:lnTo>
                      <a:pt x="59" y="484"/>
                    </a:lnTo>
                    <a:lnTo>
                      <a:pt x="59" y="493"/>
                    </a:lnTo>
                    <a:lnTo>
                      <a:pt x="50" y="493"/>
                    </a:lnTo>
                    <a:lnTo>
                      <a:pt x="56" y="497"/>
                    </a:lnTo>
                    <a:lnTo>
                      <a:pt x="59" y="507"/>
                    </a:lnTo>
                    <a:lnTo>
                      <a:pt x="59" y="518"/>
                    </a:lnTo>
                    <a:lnTo>
                      <a:pt x="59" y="531"/>
                    </a:lnTo>
                    <a:lnTo>
                      <a:pt x="59" y="545"/>
                    </a:lnTo>
                    <a:lnTo>
                      <a:pt x="56" y="556"/>
                    </a:lnTo>
                    <a:lnTo>
                      <a:pt x="59" y="565"/>
                    </a:lnTo>
                    <a:lnTo>
                      <a:pt x="56" y="580"/>
                    </a:lnTo>
                    <a:lnTo>
                      <a:pt x="47" y="589"/>
                    </a:lnTo>
                    <a:lnTo>
                      <a:pt x="50" y="607"/>
                    </a:lnTo>
                    <a:lnTo>
                      <a:pt x="59" y="617"/>
                    </a:lnTo>
                    <a:lnTo>
                      <a:pt x="70" y="617"/>
                    </a:lnTo>
                    <a:lnTo>
                      <a:pt x="70" y="636"/>
                    </a:lnTo>
                    <a:lnTo>
                      <a:pt x="84" y="648"/>
                    </a:lnTo>
                    <a:lnTo>
                      <a:pt x="98" y="648"/>
                    </a:lnTo>
                    <a:lnTo>
                      <a:pt x="116" y="648"/>
                    </a:lnTo>
                    <a:lnTo>
                      <a:pt x="130" y="654"/>
                    </a:lnTo>
                    <a:lnTo>
                      <a:pt x="120" y="656"/>
                    </a:lnTo>
                    <a:lnTo>
                      <a:pt x="107" y="664"/>
                    </a:lnTo>
                    <a:lnTo>
                      <a:pt x="105" y="674"/>
                    </a:lnTo>
                    <a:lnTo>
                      <a:pt x="105" y="688"/>
                    </a:lnTo>
                    <a:lnTo>
                      <a:pt x="98" y="693"/>
                    </a:lnTo>
                    <a:lnTo>
                      <a:pt x="91" y="691"/>
                    </a:lnTo>
                    <a:lnTo>
                      <a:pt x="84" y="683"/>
                    </a:lnTo>
                    <a:lnTo>
                      <a:pt x="91" y="677"/>
                    </a:lnTo>
                    <a:lnTo>
                      <a:pt x="98" y="674"/>
                    </a:lnTo>
                    <a:lnTo>
                      <a:pt x="91" y="663"/>
                    </a:lnTo>
                    <a:lnTo>
                      <a:pt x="75" y="664"/>
                    </a:lnTo>
                    <a:lnTo>
                      <a:pt x="87" y="674"/>
                    </a:lnTo>
                    <a:lnTo>
                      <a:pt x="83" y="679"/>
                    </a:lnTo>
                    <a:lnTo>
                      <a:pt x="83" y="683"/>
                    </a:lnTo>
                    <a:lnTo>
                      <a:pt x="73" y="679"/>
                    </a:lnTo>
                    <a:lnTo>
                      <a:pt x="75" y="674"/>
                    </a:lnTo>
                    <a:lnTo>
                      <a:pt x="64" y="670"/>
                    </a:lnTo>
                    <a:lnTo>
                      <a:pt x="68" y="663"/>
                    </a:lnTo>
                    <a:lnTo>
                      <a:pt x="61" y="668"/>
                    </a:lnTo>
                    <a:lnTo>
                      <a:pt x="61" y="656"/>
                    </a:lnTo>
                    <a:lnTo>
                      <a:pt x="73" y="656"/>
                    </a:lnTo>
                    <a:lnTo>
                      <a:pt x="73" y="648"/>
                    </a:lnTo>
                    <a:lnTo>
                      <a:pt x="64" y="645"/>
                    </a:lnTo>
                    <a:lnTo>
                      <a:pt x="61" y="650"/>
                    </a:lnTo>
                    <a:lnTo>
                      <a:pt x="54" y="641"/>
                    </a:lnTo>
                    <a:lnTo>
                      <a:pt x="47" y="626"/>
                    </a:lnTo>
                    <a:lnTo>
                      <a:pt x="47" y="625"/>
                    </a:lnTo>
                    <a:lnTo>
                      <a:pt x="36" y="612"/>
                    </a:lnTo>
                    <a:lnTo>
                      <a:pt x="41" y="610"/>
                    </a:lnTo>
                    <a:lnTo>
                      <a:pt x="37" y="601"/>
                    </a:lnTo>
                    <a:lnTo>
                      <a:pt x="45" y="601"/>
                    </a:lnTo>
                    <a:lnTo>
                      <a:pt x="36" y="594"/>
                    </a:lnTo>
                    <a:lnTo>
                      <a:pt x="32" y="578"/>
                    </a:lnTo>
                    <a:lnTo>
                      <a:pt x="32" y="569"/>
                    </a:lnTo>
                    <a:lnTo>
                      <a:pt x="45" y="569"/>
                    </a:lnTo>
                    <a:lnTo>
                      <a:pt x="36" y="556"/>
                    </a:lnTo>
                    <a:lnTo>
                      <a:pt x="23" y="556"/>
                    </a:lnTo>
                    <a:lnTo>
                      <a:pt x="31" y="545"/>
                    </a:lnTo>
                    <a:lnTo>
                      <a:pt x="13" y="536"/>
                    </a:lnTo>
                    <a:lnTo>
                      <a:pt x="7" y="540"/>
                    </a:lnTo>
                    <a:lnTo>
                      <a:pt x="9" y="522"/>
                    </a:lnTo>
                    <a:lnTo>
                      <a:pt x="23" y="522"/>
                    </a:lnTo>
                    <a:lnTo>
                      <a:pt x="31" y="536"/>
                    </a:lnTo>
                    <a:lnTo>
                      <a:pt x="36" y="522"/>
                    </a:lnTo>
                    <a:lnTo>
                      <a:pt x="31" y="502"/>
                    </a:lnTo>
                    <a:lnTo>
                      <a:pt x="32" y="498"/>
                    </a:lnTo>
                    <a:lnTo>
                      <a:pt x="37" y="488"/>
                    </a:lnTo>
                    <a:lnTo>
                      <a:pt x="31" y="484"/>
                    </a:lnTo>
                    <a:lnTo>
                      <a:pt x="31" y="473"/>
                    </a:lnTo>
                    <a:lnTo>
                      <a:pt x="31" y="451"/>
                    </a:lnTo>
                    <a:lnTo>
                      <a:pt x="31" y="432"/>
                    </a:lnTo>
                    <a:lnTo>
                      <a:pt x="18" y="432"/>
                    </a:lnTo>
                    <a:lnTo>
                      <a:pt x="13" y="428"/>
                    </a:lnTo>
                    <a:lnTo>
                      <a:pt x="9" y="414"/>
                    </a:lnTo>
                    <a:lnTo>
                      <a:pt x="13" y="397"/>
                    </a:lnTo>
                    <a:lnTo>
                      <a:pt x="7" y="376"/>
                    </a:lnTo>
                    <a:lnTo>
                      <a:pt x="0" y="351"/>
                    </a:lnTo>
                    <a:lnTo>
                      <a:pt x="7" y="338"/>
                    </a:lnTo>
                    <a:lnTo>
                      <a:pt x="13" y="314"/>
                    </a:lnTo>
                    <a:lnTo>
                      <a:pt x="18" y="289"/>
                    </a:lnTo>
                    <a:lnTo>
                      <a:pt x="18" y="267"/>
                    </a:lnTo>
                    <a:lnTo>
                      <a:pt x="18" y="260"/>
                    </a:lnTo>
                    <a:lnTo>
                      <a:pt x="13" y="237"/>
                    </a:lnTo>
                    <a:lnTo>
                      <a:pt x="13" y="219"/>
                    </a:lnTo>
                    <a:lnTo>
                      <a:pt x="13" y="195"/>
                    </a:lnTo>
                    <a:lnTo>
                      <a:pt x="16" y="170"/>
                    </a:lnTo>
                    <a:lnTo>
                      <a:pt x="18" y="146"/>
                    </a:lnTo>
                    <a:lnTo>
                      <a:pt x="18" y="123"/>
                    </a:lnTo>
                    <a:lnTo>
                      <a:pt x="16" y="99"/>
                    </a:lnTo>
                    <a:lnTo>
                      <a:pt x="18" y="91"/>
                    </a:lnTo>
                    <a:lnTo>
                      <a:pt x="18" y="72"/>
                    </a:lnTo>
                    <a:lnTo>
                      <a:pt x="18" y="40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03365F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dirty="0">
                  <a:latin typeface="+mn-lt"/>
                </a:endParaRPr>
              </a:p>
            </p:txBody>
          </p:sp>
        </p:grpSp>
        <p:sp>
          <p:nvSpPr>
            <p:cNvPr id="11451" name="Freeform 2159"/>
            <p:cNvSpPr>
              <a:spLocks/>
            </p:cNvSpPr>
            <p:nvPr/>
          </p:nvSpPr>
          <p:spPr bwMode="auto">
            <a:xfrm>
              <a:off x="1526" y="3812"/>
              <a:ext cx="53" cy="58"/>
            </a:xfrm>
            <a:custGeom>
              <a:avLst/>
              <a:gdLst>
                <a:gd name="T0" fmla="*/ 1157 w 46"/>
                <a:gd name="T1" fmla="*/ 0 h 53"/>
                <a:gd name="T2" fmla="*/ 1333 w 46"/>
                <a:gd name="T3" fmla="*/ 244 h 53"/>
                <a:gd name="T4" fmla="*/ 1578 w 46"/>
                <a:gd name="T5" fmla="*/ 477 h 53"/>
                <a:gd name="T6" fmla="*/ 902 w 46"/>
                <a:gd name="T7" fmla="*/ 502 h 53"/>
                <a:gd name="T8" fmla="*/ 0 w 46"/>
                <a:gd name="T9" fmla="*/ 419 h 53"/>
                <a:gd name="T10" fmla="*/ 1197 w 46"/>
                <a:gd name="T11" fmla="*/ 383 h 53"/>
                <a:gd name="T12" fmla="*/ 756 w 46"/>
                <a:gd name="T13" fmla="*/ 244 h 53"/>
                <a:gd name="T14" fmla="*/ 902 w 46"/>
                <a:gd name="T15" fmla="*/ 165 h 53"/>
                <a:gd name="T16" fmla="*/ 512 w 46"/>
                <a:gd name="T17" fmla="*/ 186 h 53"/>
                <a:gd name="T18" fmla="*/ 512 w 46"/>
                <a:gd name="T19" fmla="*/ 63 h 53"/>
                <a:gd name="T20" fmla="*/ 756 w 46"/>
                <a:gd name="T21" fmla="*/ 0 h 53"/>
                <a:gd name="T22" fmla="*/ 1157 w 46"/>
                <a:gd name="T23" fmla="*/ 0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53"/>
                <a:gd name="T38" fmla="*/ 46 w 46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53">
                  <a:moveTo>
                    <a:pt x="33" y="0"/>
                  </a:moveTo>
                  <a:lnTo>
                    <a:pt x="38" y="26"/>
                  </a:lnTo>
                  <a:lnTo>
                    <a:pt x="46" y="49"/>
                  </a:lnTo>
                  <a:lnTo>
                    <a:pt x="27" y="53"/>
                  </a:lnTo>
                  <a:lnTo>
                    <a:pt x="0" y="44"/>
                  </a:lnTo>
                  <a:lnTo>
                    <a:pt x="36" y="40"/>
                  </a:lnTo>
                  <a:lnTo>
                    <a:pt x="22" y="26"/>
                  </a:lnTo>
                  <a:lnTo>
                    <a:pt x="27" y="17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3365F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52" name="Freeform 2160"/>
            <p:cNvSpPr>
              <a:spLocks/>
            </p:cNvSpPr>
            <p:nvPr/>
          </p:nvSpPr>
          <p:spPr bwMode="auto">
            <a:xfrm>
              <a:off x="1149" y="2585"/>
              <a:ext cx="62" cy="58"/>
            </a:xfrm>
            <a:custGeom>
              <a:avLst/>
              <a:gdLst>
                <a:gd name="T0" fmla="*/ 2 w 54"/>
                <a:gd name="T1" fmla="*/ 0 h 53"/>
                <a:gd name="T2" fmla="*/ 207 w 54"/>
                <a:gd name="T3" fmla="*/ 0 h 53"/>
                <a:gd name="T4" fmla="*/ 473 w 54"/>
                <a:gd name="T5" fmla="*/ 0 h 53"/>
                <a:gd name="T6" fmla="*/ 623 w 54"/>
                <a:gd name="T7" fmla="*/ 0 h 53"/>
                <a:gd name="T8" fmla="*/ 933 w 54"/>
                <a:gd name="T9" fmla="*/ 63 h 53"/>
                <a:gd name="T10" fmla="*/ 1230 w 54"/>
                <a:gd name="T11" fmla="*/ 63 h 53"/>
                <a:gd name="T12" fmla="*/ 1317 w 54"/>
                <a:gd name="T13" fmla="*/ 142 h 53"/>
                <a:gd name="T14" fmla="*/ 1427 w 54"/>
                <a:gd name="T15" fmla="*/ 186 h 53"/>
                <a:gd name="T16" fmla="*/ 1638 w 54"/>
                <a:gd name="T17" fmla="*/ 223 h 53"/>
                <a:gd name="T18" fmla="*/ 1710 w 54"/>
                <a:gd name="T19" fmla="*/ 267 h 53"/>
                <a:gd name="T20" fmla="*/ 1503 w 54"/>
                <a:gd name="T21" fmla="*/ 267 h 53"/>
                <a:gd name="T22" fmla="*/ 1427 w 54"/>
                <a:gd name="T23" fmla="*/ 371 h 53"/>
                <a:gd name="T24" fmla="*/ 1427 w 54"/>
                <a:gd name="T25" fmla="*/ 401 h 53"/>
                <a:gd name="T26" fmla="*/ 1503 w 54"/>
                <a:gd name="T27" fmla="*/ 444 h 53"/>
                <a:gd name="T28" fmla="*/ 1427 w 54"/>
                <a:gd name="T29" fmla="*/ 502 h 53"/>
                <a:gd name="T30" fmla="*/ 1317 w 54"/>
                <a:gd name="T31" fmla="*/ 486 h 53"/>
                <a:gd name="T32" fmla="*/ 1270 w 54"/>
                <a:gd name="T33" fmla="*/ 401 h 53"/>
                <a:gd name="T34" fmla="*/ 1230 w 54"/>
                <a:gd name="T35" fmla="*/ 419 h 53"/>
                <a:gd name="T36" fmla="*/ 1083 w 54"/>
                <a:gd name="T37" fmla="*/ 401 h 53"/>
                <a:gd name="T38" fmla="*/ 1083 w 54"/>
                <a:gd name="T39" fmla="*/ 310 h 53"/>
                <a:gd name="T40" fmla="*/ 708 w 54"/>
                <a:gd name="T41" fmla="*/ 267 h 53"/>
                <a:gd name="T42" fmla="*/ 359 w 54"/>
                <a:gd name="T43" fmla="*/ 142 h 53"/>
                <a:gd name="T44" fmla="*/ 473 w 54"/>
                <a:gd name="T45" fmla="*/ 223 h 53"/>
                <a:gd name="T46" fmla="*/ 0 w 54"/>
                <a:gd name="T47" fmla="*/ 142 h 53"/>
                <a:gd name="T48" fmla="*/ 2 w 54"/>
                <a:gd name="T49" fmla="*/ 91 h 53"/>
                <a:gd name="T50" fmla="*/ 2 w 54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53"/>
                <a:gd name="T80" fmla="*/ 54 w 54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53">
                  <a:moveTo>
                    <a:pt x="2" y="0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9" y="6"/>
                  </a:lnTo>
                  <a:lnTo>
                    <a:pt x="38" y="6"/>
                  </a:lnTo>
                  <a:lnTo>
                    <a:pt x="43" y="15"/>
                  </a:lnTo>
                  <a:lnTo>
                    <a:pt x="45" y="20"/>
                  </a:lnTo>
                  <a:lnTo>
                    <a:pt x="52" y="24"/>
                  </a:lnTo>
                  <a:lnTo>
                    <a:pt x="54" y="28"/>
                  </a:lnTo>
                  <a:lnTo>
                    <a:pt x="48" y="28"/>
                  </a:lnTo>
                  <a:lnTo>
                    <a:pt x="45" y="39"/>
                  </a:lnTo>
                  <a:lnTo>
                    <a:pt x="45" y="42"/>
                  </a:lnTo>
                  <a:lnTo>
                    <a:pt x="48" y="47"/>
                  </a:lnTo>
                  <a:lnTo>
                    <a:pt x="45" y="53"/>
                  </a:lnTo>
                  <a:lnTo>
                    <a:pt x="43" y="51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4" y="42"/>
                  </a:lnTo>
                  <a:lnTo>
                    <a:pt x="34" y="33"/>
                  </a:lnTo>
                  <a:lnTo>
                    <a:pt x="22" y="28"/>
                  </a:lnTo>
                  <a:lnTo>
                    <a:pt x="11" y="15"/>
                  </a:lnTo>
                  <a:lnTo>
                    <a:pt x="15" y="24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53" name="Freeform 2161"/>
            <p:cNvSpPr>
              <a:spLocks/>
            </p:cNvSpPr>
            <p:nvPr/>
          </p:nvSpPr>
          <p:spPr bwMode="auto">
            <a:xfrm>
              <a:off x="1407" y="2450"/>
              <a:ext cx="62" cy="40"/>
            </a:xfrm>
            <a:custGeom>
              <a:avLst/>
              <a:gdLst>
                <a:gd name="T0" fmla="*/ 0 w 54"/>
                <a:gd name="T1" fmla="*/ 356 h 36"/>
                <a:gd name="T2" fmla="*/ 0 w 54"/>
                <a:gd name="T3" fmla="*/ 202 h 36"/>
                <a:gd name="T4" fmla="*/ 0 w 54"/>
                <a:gd name="T5" fmla="*/ 0 h 36"/>
                <a:gd name="T6" fmla="*/ 2 w 54"/>
                <a:gd name="T7" fmla="*/ 0 h 36"/>
                <a:gd name="T8" fmla="*/ 433 w 54"/>
                <a:gd name="T9" fmla="*/ 0 h 36"/>
                <a:gd name="T10" fmla="*/ 933 w 54"/>
                <a:gd name="T11" fmla="*/ 3 h 36"/>
                <a:gd name="T12" fmla="*/ 1083 w 54"/>
                <a:gd name="T13" fmla="*/ 120 h 36"/>
                <a:gd name="T14" fmla="*/ 1710 w 54"/>
                <a:gd name="T15" fmla="*/ 202 h 36"/>
                <a:gd name="T16" fmla="*/ 1503 w 54"/>
                <a:gd name="T17" fmla="*/ 320 h 36"/>
                <a:gd name="T18" fmla="*/ 813 w 54"/>
                <a:gd name="T19" fmla="*/ 320 h 36"/>
                <a:gd name="T20" fmla="*/ 497 w 54"/>
                <a:gd name="T21" fmla="*/ 320 h 36"/>
                <a:gd name="T22" fmla="*/ 180 w 54"/>
                <a:gd name="T23" fmla="*/ 489 h 36"/>
                <a:gd name="T24" fmla="*/ 0 w 54"/>
                <a:gd name="T25" fmla="*/ 35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36"/>
                <a:gd name="T41" fmla="*/ 54 w 54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36">
                  <a:moveTo>
                    <a:pt x="0" y="26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2" y="0"/>
                  </a:lnTo>
                  <a:lnTo>
                    <a:pt x="14" y="0"/>
                  </a:lnTo>
                  <a:lnTo>
                    <a:pt x="29" y="3"/>
                  </a:lnTo>
                  <a:lnTo>
                    <a:pt x="34" y="9"/>
                  </a:lnTo>
                  <a:lnTo>
                    <a:pt x="54" y="14"/>
                  </a:lnTo>
                  <a:lnTo>
                    <a:pt x="48" y="23"/>
                  </a:lnTo>
                  <a:lnTo>
                    <a:pt x="25" y="23"/>
                  </a:lnTo>
                  <a:lnTo>
                    <a:pt x="16" y="23"/>
                  </a:lnTo>
                  <a:lnTo>
                    <a:pt x="6" y="3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54" name="Freeform 2162"/>
            <p:cNvSpPr>
              <a:spLocks/>
            </p:cNvSpPr>
            <p:nvPr/>
          </p:nvSpPr>
          <p:spPr bwMode="auto">
            <a:xfrm>
              <a:off x="1231" y="2756"/>
              <a:ext cx="102" cy="108"/>
            </a:xfrm>
            <a:custGeom>
              <a:avLst/>
              <a:gdLst>
                <a:gd name="T0" fmla="*/ 1052 w 89"/>
                <a:gd name="T1" fmla="*/ 0 h 99"/>
                <a:gd name="T2" fmla="*/ 1584 w 89"/>
                <a:gd name="T3" fmla="*/ 75 h 99"/>
                <a:gd name="T4" fmla="*/ 1837 w 89"/>
                <a:gd name="T5" fmla="*/ 139 h 99"/>
                <a:gd name="T6" fmla="*/ 2175 w 89"/>
                <a:gd name="T7" fmla="*/ 139 h 99"/>
                <a:gd name="T8" fmla="*/ 2412 w 89"/>
                <a:gd name="T9" fmla="*/ 176 h 99"/>
                <a:gd name="T10" fmla="*/ 2705 w 89"/>
                <a:gd name="T11" fmla="*/ 297 h 99"/>
                <a:gd name="T12" fmla="*/ 2412 w 89"/>
                <a:gd name="T13" fmla="*/ 411 h 99"/>
                <a:gd name="T14" fmla="*/ 2012 w 89"/>
                <a:gd name="T15" fmla="*/ 560 h 99"/>
                <a:gd name="T16" fmla="*/ 1445 w 89"/>
                <a:gd name="T17" fmla="*/ 624 h 99"/>
                <a:gd name="T18" fmla="*/ 1100 w 89"/>
                <a:gd name="T19" fmla="*/ 745 h 99"/>
                <a:gd name="T20" fmla="*/ 960 w 89"/>
                <a:gd name="T21" fmla="*/ 885 h 99"/>
                <a:gd name="T22" fmla="*/ 610 w 89"/>
                <a:gd name="T23" fmla="*/ 812 h 99"/>
                <a:gd name="T24" fmla="*/ 330 w 89"/>
                <a:gd name="T25" fmla="*/ 803 h 99"/>
                <a:gd name="T26" fmla="*/ 424 w 89"/>
                <a:gd name="T27" fmla="*/ 681 h 99"/>
                <a:gd name="T28" fmla="*/ 557 w 89"/>
                <a:gd name="T29" fmla="*/ 681 h 99"/>
                <a:gd name="T30" fmla="*/ 610 w 89"/>
                <a:gd name="T31" fmla="*/ 560 h 99"/>
                <a:gd name="T32" fmla="*/ 557 w 89"/>
                <a:gd name="T33" fmla="*/ 513 h 99"/>
                <a:gd name="T34" fmla="*/ 330 w 89"/>
                <a:gd name="T35" fmla="*/ 560 h 99"/>
                <a:gd name="T36" fmla="*/ 0 w 89"/>
                <a:gd name="T37" fmla="*/ 513 h 99"/>
                <a:gd name="T38" fmla="*/ 167 w 89"/>
                <a:gd name="T39" fmla="*/ 458 h 99"/>
                <a:gd name="T40" fmla="*/ 127 w 89"/>
                <a:gd name="T41" fmla="*/ 332 h 99"/>
                <a:gd name="T42" fmla="*/ 251 w 89"/>
                <a:gd name="T43" fmla="*/ 297 h 99"/>
                <a:gd name="T44" fmla="*/ 251 w 89"/>
                <a:gd name="T45" fmla="*/ 256 h 99"/>
                <a:gd name="T46" fmla="*/ 424 w 89"/>
                <a:gd name="T47" fmla="*/ 176 h 99"/>
                <a:gd name="T48" fmla="*/ 424 w 89"/>
                <a:gd name="T49" fmla="*/ 82 h 99"/>
                <a:gd name="T50" fmla="*/ 610 w 89"/>
                <a:gd name="T51" fmla="*/ 75 h 99"/>
                <a:gd name="T52" fmla="*/ 1052 w 89"/>
                <a:gd name="T53" fmla="*/ 0 h 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9"/>
                <a:gd name="T82" fmla="*/ 0 h 99"/>
                <a:gd name="T83" fmla="*/ 89 w 89"/>
                <a:gd name="T84" fmla="*/ 99 h 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9" h="99">
                  <a:moveTo>
                    <a:pt x="34" y="0"/>
                  </a:moveTo>
                  <a:lnTo>
                    <a:pt x="52" y="9"/>
                  </a:lnTo>
                  <a:lnTo>
                    <a:pt x="61" y="16"/>
                  </a:lnTo>
                  <a:lnTo>
                    <a:pt x="72" y="16"/>
                  </a:lnTo>
                  <a:lnTo>
                    <a:pt x="80" y="20"/>
                  </a:lnTo>
                  <a:lnTo>
                    <a:pt x="89" y="34"/>
                  </a:lnTo>
                  <a:lnTo>
                    <a:pt x="80" y="47"/>
                  </a:lnTo>
                  <a:lnTo>
                    <a:pt x="66" y="63"/>
                  </a:lnTo>
                  <a:lnTo>
                    <a:pt x="48" y="70"/>
                  </a:lnTo>
                  <a:lnTo>
                    <a:pt x="37" y="85"/>
                  </a:lnTo>
                  <a:lnTo>
                    <a:pt x="32" y="99"/>
                  </a:lnTo>
                  <a:lnTo>
                    <a:pt x="20" y="92"/>
                  </a:lnTo>
                  <a:lnTo>
                    <a:pt x="11" y="90"/>
                  </a:lnTo>
                  <a:lnTo>
                    <a:pt x="14" y="76"/>
                  </a:lnTo>
                  <a:lnTo>
                    <a:pt x="18" y="76"/>
                  </a:lnTo>
                  <a:lnTo>
                    <a:pt x="20" y="63"/>
                  </a:lnTo>
                  <a:lnTo>
                    <a:pt x="18" y="58"/>
                  </a:lnTo>
                  <a:lnTo>
                    <a:pt x="11" y="63"/>
                  </a:lnTo>
                  <a:lnTo>
                    <a:pt x="0" y="58"/>
                  </a:lnTo>
                  <a:lnTo>
                    <a:pt x="6" y="52"/>
                  </a:lnTo>
                  <a:lnTo>
                    <a:pt x="4" y="38"/>
                  </a:lnTo>
                  <a:lnTo>
                    <a:pt x="9" y="34"/>
                  </a:lnTo>
                  <a:lnTo>
                    <a:pt x="9" y="29"/>
                  </a:lnTo>
                  <a:lnTo>
                    <a:pt x="14" y="20"/>
                  </a:lnTo>
                  <a:lnTo>
                    <a:pt x="14" y="10"/>
                  </a:lnTo>
                  <a:lnTo>
                    <a:pt x="20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3365F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55" name="Freeform 2163"/>
            <p:cNvSpPr>
              <a:spLocks/>
            </p:cNvSpPr>
            <p:nvPr/>
          </p:nvSpPr>
          <p:spPr bwMode="auto">
            <a:xfrm>
              <a:off x="1043" y="2464"/>
              <a:ext cx="66" cy="74"/>
            </a:xfrm>
            <a:custGeom>
              <a:avLst/>
              <a:gdLst>
                <a:gd name="T0" fmla="*/ 1312 w 58"/>
                <a:gd name="T1" fmla="*/ 0 h 67"/>
                <a:gd name="T2" fmla="*/ 1249 w 58"/>
                <a:gd name="T3" fmla="*/ 343 h 67"/>
                <a:gd name="T4" fmla="*/ 1312 w 58"/>
                <a:gd name="T5" fmla="*/ 389 h 67"/>
                <a:gd name="T6" fmla="*/ 1412 w 58"/>
                <a:gd name="T7" fmla="*/ 411 h 67"/>
                <a:gd name="T8" fmla="*/ 1449 w 58"/>
                <a:gd name="T9" fmla="*/ 411 h 67"/>
                <a:gd name="T10" fmla="*/ 1449 w 58"/>
                <a:gd name="T11" fmla="*/ 475 h 67"/>
                <a:gd name="T12" fmla="*/ 1249 w 58"/>
                <a:gd name="T13" fmla="*/ 525 h 67"/>
                <a:gd name="T14" fmla="*/ 1249 w 58"/>
                <a:gd name="T15" fmla="*/ 580 h 67"/>
                <a:gd name="T16" fmla="*/ 1164 w 58"/>
                <a:gd name="T17" fmla="*/ 641 h 67"/>
                <a:gd name="T18" fmla="*/ 1098 w 58"/>
                <a:gd name="T19" fmla="*/ 641 h 67"/>
                <a:gd name="T20" fmla="*/ 1013 w 58"/>
                <a:gd name="T21" fmla="*/ 746 h 67"/>
                <a:gd name="T22" fmla="*/ 861 w 58"/>
                <a:gd name="T23" fmla="*/ 817 h 67"/>
                <a:gd name="T24" fmla="*/ 364 w 58"/>
                <a:gd name="T25" fmla="*/ 767 h 67"/>
                <a:gd name="T26" fmla="*/ 0 w 58"/>
                <a:gd name="T27" fmla="*/ 639 h 67"/>
                <a:gd name="T28" fmla="*/ 148 w 58"/>
                <a:gd name="T29" fmla="*/ 564 h 67"/>
                <a:gd name="T30" fmla="*/ 2 w 58"/>
                <a:gd name="T31" fmla="*/ 475 h 67"/>
                <a:gd name="T32" fmla="*/ 281 w 58"/>
                <a:gd name="T33" fmla="*/ 343 h 67"/>
                <a:gd name="T34" fmla="*/ 745 w 58"/>
                <a:gd name="T35" fmla="*/ 343 h 67"/>
                <a:gd name="T36" fmla="*/ 848 w 58"/>
                <a:gd name="T37" fmla="*/ 289 h 67"/>
                <a:gd name="T38" fmla="*/ 513 w 58"/>
                <a:gd name="T39" fmla="*/ 125 h 67"/>
                <a:gd name="T40" fmla="*/ 610 w 58"/>
                <a:gd name="T41" fmla="*/ 0 h 67"/>
                <a:gd name="T42" fmla="*/ 1312 w 58"/>
                <a:gd name="T43" fmla="*/ 0 h 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8"/>
                <a:gd name="T67" fmla="*/ 0 h 67"/>
                <a:gd name="T68" fmla="*/ 58 w 58"/>
                <a:gd name="T69" fmla="*/ 67 h 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8" h="67">
                  <a:moveTo>
                    <a:pt x="52" y="0"/>
                  </a:moveTo>
                  <a:lnTo>
                    <a:pt x="49" y="29"/>
                  </a:lnTo>
                  <a:lnTo>
                    <a:pt x="52" y="33"/>
                  </a:lnTo>
                  <a:lnTo>
                    <a:pt x="55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49" y="44"/>
                  </a:lnTo>
                  <a:lnTo>
                    <a:pt x="49" y="49"/>
                  </a:lnTo>
                  <a:lnTo>
                    <a:pt x="47" y="54"/>
                  </a:lnTo>
                  <a:lnTo>
                    <a:pt x="43" y="54"/>
                  </a:lnTo>
                  <a:lnTo>
                    <a:pt x="40" y="62"/>
                  </a:lnTo>
                  <a:lnTo>
                    <a:pt x="34" y="67"/>
                  </a:lnTo>
                  <a:lnTo>
                    <a:pt x="15" y="64"/>
                  </a:lnTo>
                  <a:lnTo>
                    <a:pt x="0" y="53"/>
                  </a:lnTo>
                  <a:lnTo>
                    <a:pt x="6" y="47"/>
                  </a:lnTo>
                  <a:lnTo>
                    <a:pt x="2" y="40"/>
                  </a:lnTo>
                  <a:lnTo>
                    <a:pt x="11" y="29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5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56" name="Freeform 2164"/>
            <p:cNvSpPr>
              <a:spLocks/>
            </p:cNvSpPr>
            <p:nvPr/>
          </p:nvSpPr>
          <p:spPr bwMode="auto">
            <a:xfrm>
              <a:off x="1577" y="2640"/>
              <a:ext cx="82" cy="118"/>
            </a:xfrm>
            <a:custGeom>
              <a:avLst/>
              <a:gdLst>
                <a:gd name="T0" fmla="*/ 915 w 71"/>
                <a:gd name="T1" fmla="*/ 0 h 107"/>
                <a:gd name="T2" fmla="*/ 1691 w 71"/>
                <a:gd name="T3" fmla="*/ 161 h 107"/>
                <a:gd name="T4" fmla="*/ 1464 w 71"/>
                <a:gd name="T5" fmla="*/ 334 h 107"/>
                <a:gd name="T6" fmla="*/ 1746 w 71"/>
                <a:gd name="T7" fmla="*/ 275 h 107"/>
                <a:gd name="T8" fmla="*/ 2409 w 71"/>
                <a:gd name="T9" fmla="*/ 406 h 107"/>
                <a:gd name="T10" fmla="*/ 2284 w 71"/>
                <a:gd name="T11" fmla="*/ 566 h 107"/>
                <a:gd name="T12" fmla="*/ 1886 w 71"/>
                <a:gd name="T13" fmla="*/ 624 h 107"/>
                <a:gd name="T14" fmla="*/ 1746 w 71"/>
                <a:gd name="T15" fmla="*/ 771 h 107"/>
                <a:gd name="T16" fmla="*/ 2284 w 71"/>
                <a:gd name="T17" fmla="*/ 889 h 107"/>
                <a:gd name="T18" fmla="*/ 2616 w 71"/>
                <a:gd name="T19" fmla="*/ 1144 h 107"/>
                <a:gd name="T20" fmla="*/ 2256 w 71"/>
                <a:gd name="T21" fmla="*/ 1171 h 107"/>
                <a:gd name="T22" fmla="*/ 1581 w 71"/>
                <a:gd name="T23" fmla="*/ 1237 h 107"/>
                <a:gd name="T24" fmla="*/ 915 w 71"/>
                <a:gd name="T25" fmla="*/ 1171 h 107"/>
                <a:gd name="T26" fmla="*/ 761 w 71"/>
                <a:gd name="T27" fmla="*/ 1008 h 107"/>
                <a:gd name="T28" fmla="*/ 915 w 71"/>
                <a:gd name="T29" fmla="*/ 771 h 107"/>
                <a:gd name="T30" fmla="*/ 761 w 71"/>
                <a:gd name="T31" fmla="*/ 676 h 107"/>
                <a:gd name="T32" fmla="*/ 577 w 71"/>
                <a:gd name="T33" fmla="*/ 521 h 107"/>
                <a:gd name="T34" fmla="*/ 428 w 71"/>
                <a:gd name="T35" fmla="*/ 566 h 107"/>
                <a:gd name="T36" fmla="*/ 0 w 71"/>
                <a:gd name="T37" fmla="*/ 440 h 107"/>
                <a:gd name="T38" fmla="*/ 182 w 71"/>
                <a:gd name="T39" fmla="*/ 334 h 107"/>
                <a:gd name="T40" fmla="*/ 182 w 71"/>
                <a:gd name="T41" fmla="*/ 275 h 107"/>
                <a:gd name="T42" fmla="*/ 577 w 71"/>
                <a:gd name="T43" fmla="*/ 226 h 107"/>
                <a:gd name="T44" fmla="*/ 428 w 71"/>
                <a:gd name="T45" fmla="*/ 120 h 107"/>
                <a:gd name="T46" fmla="*/ 915 w 71"/>
                <a:gd name="T47" fmla="*/ 0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107"/>
                <a:gd name="T74" fmla="*/ 71 w 71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107">
                  <a:moveTo>
                    <a:pt x="25" y="0"/>
                  </a:moveTo>
                  <a:lnTo>
                    <a:pt x="46" y="14"/>
                  </a:lnTo>
                  <a:lnTo>
                    <a:pt x="40" y="29"/>
                  </a:lnTo>
                  <a:lnTo>
                    <a:pt x="48" y="24"/>
                  </a:lnTo>
                  <a:lnTo>
                    <a:pt x="66" y="35"/>
                  </a:lnTo>
                  <a:lnTo>
                    <a:pt x="62" y="49"/>
                  </a:lnTo>
                  <a:lnTo>
                    <a:pt x="52" y="54"/>
                  </a:lnTo>
                  <a:lnTo>
                    <a:pt x="48" y="67"/>
                  </a:lnTo>
                  <a:lnTo>
                    <a:pt x="62" y="76"/>
                  </a:lnTo>
                  <a:lnTo>
                    <a:pt x="71" y="100"/>
                  </a:lnTo>
                  <a:lnTo>
                    <a:pt x="61" y="101"/>
                  </a:lnTo>
                  <a:lnTo>
                    <a:pt x="43" y="107"/>
                  </a:lnTo>
                  <a:lnTo>
                    <a:pt x="25" y="101"/>
                  </a:lnTo>
                  <a:lnTo>
                    <a:pt x="20" y="87"/>
                  </a:lnTo>
                  <a:lnTo>
                    <a:pt x="25" y="67"/>
                  </a:lnTo>
                  <a:lnTo>
                    <a:pt x="20" y="58"/>
                  </a:lnTo>
                  <a:lnTo>
                    <a:pt x="16" y="45"/>
                  </a:lnTo>
                  <a:lnTo>
                    <a:pt x="11" y="49"/>
                  </a:lnTo>
                  <a:lnTo>
                    <a:pt x="0" y="38"/>
                  </a:lnTo>
                  <a:lnTo>
                    <a:pt x="5" y="29"/>
                  </a:lnTo>
                  <a:lnTo>
                    <a:pt x="5" y="24"/>
                  </a:lnTo>
                  <a:lnTo>
                    <a:pt x="16" y="20"/>
                  </a:lnTo>
                  <a:lnTo>
                    <a:pt x="11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57" name="Freeform 2165"/>
            <p:cNvSpPr>
              <a:spLocks/>
            </p:cNvSpPr>
            <p:nvPr/>
          </p:nvSpPr>
          <p:spPr bwMode="auto">
            <a:xfrm>
              <a:off x="1360" y="2447"/>
              <a:ext cx="47" cy="31"/>
            </a:xfrm>
            <a:custGeom>
              <a:avLst/>
              <a:gdLst>
                <a:gd name="T0" fmla="*/ 1259 w 41"/>
                <a:gd name="T1" fmla="*/ 3 h 29"/>
                <a:gd name="T2" fmla="*/ 1259 w 41"/>
                <a:gd name="T3" fmla="*/ 84 h 29"/>
                <a:gd name="T4" fmla="*/ 1259 w 41"/>
                <a:gd name="T5" fmla="*/ 153 h 29"/>
                <a:gd name="T6" fmla="*/ 258 w 41"/>
                <a:gd name="T7" fmla="*/ 153 h 29"/>
                <a:gd name="T8" fmla="*/ 0 w 41"/>
                <a:gd name="T9" fmla="*/ 135 h 29"/>
                <a:gd name="T10" fmla="*/ 130 w 41"/>
                <a:gd name="T11" fmla="*/ 84 h 29"/>
                <a:gd name="T12" fmla="*/ 1052 w 41"/>
                <a:gd name="T13" fmla="*/ 103 h 29"/>
                <a:gd name="T14" fmla="*/ 836 w 41"/>
                <a:gd name="T15" fmla="*/ 74 h 29"/>
                <a:gd name="T16" fmla="*/ 699 w 41"/>
                <a:gd name="T17" fmla="*/ 7 h 29"/>
                <a:gd name="T18" fmla="*/ 564 w 41"/>
                <a:gd name="T19" fmla="*/ 0 h 29"/>
                <a:gd name="T20" fmla="*/ 976 w 41"/>
                <a:gd name="T21" fmla="*/ 0 h 29"/>
                <a:gd name="T22" fmla="*/ 1259 w 41"/>
                <a:gd name="T23" fmla="*/ 3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29"/>
                <a:gd name="T38" fmla="*/ 41 w 41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29">
                  <a:moveTo>
                    <a:pt x="41" y="3"/>
                  </a:moveTo>
                  <a:lnTo>
                    <a:pt x="41" y="17"/>
                  </a:lnTo>
                  <a:lnTo>
                    <a:pt x="41" y="29"/>
                  </a:lnTo>
                  <a:lnTo>
                    <a:pt x="9" y="29"/>
                  </a:lnTo>
                  <a:lnTo>
                    <a:pt x="0" y="26"/>
                  </a:lnTo>
                  <a:lnTo>
                    <a:pt x="4" y="17"/>
                  </a:lnTo>
                  <a:lnTo>
                    <a:pt x="34" y="20"/>
                  </a:lnTo>
                  <a:lnTo>
                    <a:pt x="27" y="15"/>
                  </a:lnTo>
                  <a:lnTo>
                    <a:pt x="23" y="7"/>
                  </a:lnTo>
                  <a:lnTo>
                    <a:pt x="18" y="0"/>
                  </a:lnTo>
                  <a:lnTo>
                    <a:pt x="32" y="0"/>
                  </a:lnTo>
                  <a:lnTo>
                    <a:pt x="41" y="3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58" name="Freeform 2166"/>
            <p:cNvSpPr>
              <a:spLocks/>
            </p:cNvSpPr>
            <p:nvPr/>
          </p:nvSpPr>
          <p:spPr bwMode="auto">
            <a:xfrm>
              <a:off x="1092" y="2501"/>
              <a:ext cx="108" cy="48"/>
            </a:xfrm>
            <a:custGeom>
              <a:avLst/>
              <a:gdLst>
                <a:gd name="T0" fmla="*/ 363 w 95"/>
                <a:gd name="T1" fmla="*/ 1 h 45"/>
                <a:gd name="T2" fmla="*/ 579 w 95"/>
                <a:gd name="T3" fmla="*/ 1 h 45"/>
                <a:gd name="T4" fmla="*/ 1013 w 95"/>
                <a:gd name="T5" fmla="*/ 1 h 45"/>
                <a:gd name="T6" fmla="*/ 1496 w 95"/>
                <a:gd name="T7" fmla="*/ 0 h 45"/>
                <a:gd name="T8" fmla="*/ 1793 w 95"/>
                <a:gd name="T9" fmla="*/ 1 h 45"/>
                <a:gd name="T10" fmla="*/ 2065 w 95"/>
                <a:gd name="T11" fmla="*/ 1 h 45"/>
                <a:gd name="T12" fmla="*/ 2188 w 95"/>
                <a:gd name="T13" fmla="*/ 7 h 45"/>
                <a:gd name="T14" fmla="*/ 1986 w 95"/>
                <a:gd name="T15" fmla="*/ 54 h 45"/>
                <a:gd name="T16" fmla="*/ 2348 w 95"/>
                <a:gd name="T17" fmla="*/ 66 h 45"/>
                <a:gd name="T18" fmla="*/ 1834 w 95"/>
                <a:gd name="T19" fmla="*/ 103 h 45"/>
                <a:gd name="T20" fmla="*/ 1738 w 95"/>
                <a:gd name="T21" fmla="*/ 75 h 45"/>
                <a:gd name="T22" fmla="*/ 1613 w 95"/>
                <a:gd name="T23" fmla="*/ 103 h 45"/>
                <a:gd name="T24" fmla="*/ 1405 w 95"/>
                <a:gd name="T25" fmla="*/ 151 h 45"/>
                <a:gd name="T26" fmla="*/ 1152 w 95"/>
                <a:gd name="T27" fmla="*/ 171 h 45"/>
                <a:gd name="T28" fmla="*/ 954 w 95"/>
                <a:gd name="T29" fmla="*/ 222 h 45"/>
                <a:gd name="T30" fmla="*/ 784 w 95"/>
                <a:gd name="T31" fmla="*/ 222 h 45"/>
                <a:gd name="T32" fmla="*/ 738 w 95"/>
                <a:gd name="T33" fmla="*/ 212 h 45"/>
                <a:gd name="T34" fmla="*/ 658 w 95"/>
                <a:gd name="T35" fmla="*/ 195 h 45"/>
                <a:gd name="T36" fmla="*/ 579 w 95"/>
                <a:gd name="T37" fmla="*/ 151 h 45"/>
                <a:gd name="T38" fmla="*/ 319 w 95"/>
                <a:gd name="T39" fmla="*/ 125 h 45"/>
                <a:gd name="T40" fmla="*/ 0 w 95"/>
                <a:gd name="T41" fmla="*/ 103 h 45"/>
                <a:gd name="T42" fmla="*/ 114 w 95"/>
                <a:gd name="T43" fmla="*/ 103 h 45"/>
                <a:gd name="T44" fmla="*/ 148 w 95"/>
                <a:gd name="T45" fmla="*/ 75 h 45"/>
                <a:gd name="T46" fmla="*/ 148 w 95"/>
                <a:gd name="T47" fmla="*/ 54 h 45"/>
                <a:gd name="T48" fmla="*/ 363 w 95"/>
                <a:gd name="T49" fmla="*/ 7 h 45"/>
                <a:gd name="T50" fmla="*/ 363 w 95"/>
                <a:gd name="T51" fmla="*/ 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5"/>
                <a:gd name="T79" fmla="*/ 0 h 45"/>
                <a:gd name="T80" fmla="*/ 95 w 95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5" h="45">
                  <a:moveTo>
                    <a:pt x="15" y="1"/>
                  </a:moveTo>
                  <a:lnTo>
                    <a:pt x="24" y="1"/>
                  </a:lnTo>
                  <a:lnTo>
                    <a:pt x="41" y="1"/>
                  </a:lnTo>
                  <a:lnTo>
                    <a:pt x="61" y="0"/>
                  </a:lnTo>
                  <a:lnTo>
                    <a:pt x="72" y="1"/>
                  </a:lnTo>
                  <a:lnTo>
                    <a:pt x="84" y="1"/>
                  </a:lnTo>
                  <a:lnTo>
                    <a:pt x="88" y="7"/>
                  </a:lnTo>
                  <a:lnTo>
                    <a:pt x="81" y="11"/>
                  </a:lnTo>
                  <a:lnTo>
                    <a:pt x="95" y="14"/>
                  </a:lnTo>
                  <a:lnTo>
                    <a:pt x="75" y="21"/>
                  </a:lnTo>
                  <a:lnTo>
                    <a:pt x="70" y="16"/>
                  </a:lnTo>
                  <a:lnTo>
                    <a:pt x="66" y="21"/>
                  </a:lnTo>
                  <a:lnTo>
                    <a:pt x="57" y="31"/>
                  </a:lnTo>
                  <a:lnTo>
                    <a:pt x="47" y="34"/>
                  </a:lnTo>
                  <a:lnTo>
                    <a:pt x="38" y="45"/>
                  </a:lnTo>
                  <a:lnTo>
                    <a:pt x="32" y="45"/>
                  </a:lnTo>
                  <a:lnTo>
                    <a:pt x="29" y="43"/>
                  </a:lnTo>
                  <a:lnTo>
                    <a:pt x="27" y="39"/>
                  </a:lnTo>
                  <a:lnTo>
                    <a:pt x="24" y="31"/>
                  </a:lnTo>
                  <a:lnTo>
                    <a:pt x="13" y="25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6" y="16"/>
                  </a:lnTo>
                  <a:lnTo>
                    <a:pt x="6" y="11"/>
                  </a:lnTo>
                  <a:lnTo>
                    <a:pt x="15" y="7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59" name="Freeform 2167"/>
            <p:cNvSpPr>
              <a:spLocks/>
            </p:cNvSpPr>
            <p:nvPr/>
          </p:nvSpPr>
          <p:spPr bwMode="auto">
            <a:xfrm>
              <a:off x="1296" y="2468"/>
              <a:ext cx="32" cy="13"/>
            </a:xfrm>
            <a:custGeom>
              <a:avLst/>
              <a:gdLst>
                <a:gd name="T0" fmla="*/ 188 w 29"/>
                <a:gd name="T1" fmla="*/ 693 h 11"/>
                <a:gd name="T2" fmla="*/ 75 w 29"/>
                <a:gd name="T3" fmla="*/ 693 h 11"/>
                <a:gd name="T4" fmla="*/ 0 w 29"/>
                <a:gd name="T5" fmla="*/ 355 h 11"/>
                <a:gd name="T6" fmla="*/ 75 w 29"/>
                <a:gd name="T7" fmla="*/ 0 h 11"/>
                <a:gd name="T8" fmla="*/ 274 w 29"/>
                <a:gd name="T9" fmla="*/ 254 h 11"/>
                <a:gd name="T10" fmla="*/ 339 w 29"/>
                <a:gd name="T11" fmla="*/ 693 h 11"/>
                <a:gd name="T12" fmla="*/ 188 w 29"/>
                <a:gd name="T13" fmla="*/ 69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1"/>
                <a:gd name="T23" fmla="*/ 29 w 2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1">
                  <a:moveTo>
                    <a:pt x="16" y="11"/>
                  </a:moveTo>
                  <a:lnTo>
                    <a:pt x="6" y="11"/>
                  </a:lnTo>
                  <a:lnTo>
                    <a:pt x="0" y="6"/>
                  </a:lnTo>
                  <a:lnTo>
                    <a:pt x="6" y="0"/>
                  </a:lnTo>
                  <a:lnTo>
                    <a:pt x="23" y="4"/>
                  </a:lnTo>
                  <a:lnTo>
                    <a:pt x="29" y="11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60" name="Freeform 2169"/>
            <p:cNvSpPr>
              <a:spLocks/>
            </p:cNvSpPr>
            <p:nvPr/>
          </p:nvSpPr>
          <p:spPr bwMode="auto">
            <a:xfrm>
              <a:off x="524" y="1074"/>
              <a:ext cx="1258" cy="925"/>
            </a:xfrm>
            <a:custGeom>
              <a:avLst/>
              <a:gdLst>
                <a:gd name="T0" fmla="*/ 576 w 1101"/>
                <a:gd name="T1" fmla="*/ 80 h 845"/>
                <a:gd name="T2" fmla="*/ 823 w 1101"/>
                <a:gd name="T3" fmla="*/ 60 h 845"/>
                <a:gd name="T4" fmla="*/ 730 w 1101"/>
                <a:gd name="T5" fmla="*/ 91 h 845"/>
                <a:gd name="T6" fmla="*/ 907 w 1101"/>
                <a:gd name="T7" fmla="*/ 43 h 845"/>
                <a:gd name="T8" fmla="*/ 943 w 1101"/>
                <a:gd name="T9" fmla="*/ 134 h 845"/>
                <a:gd name="T10" fmla="*/ 1183 w 1101"/>
                <a:gd name="T11" fmla="*/ 198 h 845"/>
                <a:gd name="T12" fmla="*/ 1309 w 1101"/>
                <a:gd name="T13" fmla="*/ 278 h 845"/>
                <a:gd name="T14" fmla="*/ 1353 w 1101"/>
                <a:gd name="T15" fmla="*/ 346 h 845"/>
                <a:gd name="T16" fmla="*/ 1384 w 1101"/>
                <a:gd name="T17" fmla="*/ 278 h 845"/>
                <a:gd name="T18" fmla="*/ 1539 w 1101"/>
                <a:gd name="T19" fmla="*/ 314 h 845"/>
                <a:gd name="T20" fmla="*/ 1713 w 1101"/>
                <a:gd name="T21" fmla="*/ 360 h 845"/>
                <a:gd name="T22" fmla="*/ 1772 w 1101"/>
                <a:gd name="T23" fmla="*/ 346 h 845"/>
                <a:gd name="T24" fmla="*/ 1749 w 1101"/>
                <a:gd name="T25" fmla="*/ 403 h 845"/>
                <a:gd name="T26" fmla="*/ 1833 w 1101"/>
                <a:gd name="T27" fmla="*/ 331 h 845"/>
                <a:gd name="T28" fmla="*/ 1896 w 1101"/>
                <a:gd name="T29" fmla="*/ 288 h 845"/>
                <a:gd name="T30" fmla="*/ 1852 w 1101"/>
                <a:gd name="T31" fmla="*/ 231 h 845"/>
                <a:gd name="T32" fmla="*/ 1925 w 1101"/>
                <a:gd name="T33" fmla="*/ 181 h 845"/>
                <a:gd name="T34" fmla="*/ 1979 w 1101"/>
                <a:gd name="T35" fmla="*/ 267 h 845"/>
                <a:gd name="T36" fmla="*/ 1984 w 1101"/>
                <a:gd name="T37" fmla="*/ 304 h 845"/>
                <a:gd name="T38" fmla="*/ 2004 w 1101"/>
                <a:gd name="T39" fmla="*/ 390 h 845"/>
                <a:gd name="T40" fmla="*/ 2154 w 1101"/>
                <a:gd name="T41" fmla="*/ 319 h 845"/>
                <a:gd name="T42" fmla="*/ 2242 w 1101"/>
                <a:gd name="T43" fmla="*/ 394 h 845"/>
                <a:gd name="T44" fmla="*/ 2089 w 1101"/>
                <a:gd name="T45" fmla="*/ 450 h 845"/>
                <a:gd name="T46" fmla="*/ 1932 w 1101"/>
                <a:gd name="T47" fmla="*/ 519 h 845"/>
                <a:gd name="T48" fmla="*/ 1874 w 1101"/>
                <a:gd name="T49" fmla="*/ 593 h 845"/>
                <a:gd name="T50" fmla="*/ 1705 w 1101"/>
                <a:gd name="T51" fmla="*/ 580 h 845"/>
                <a:gd name="T52" fmla="*/ 1624 w 1101"/>
                <a:gd name="T53" fmla="*/ 708 h 845"/>
                <a:gd name="T54" fmla="*/ 1562 w 1101"/>
                <a:gd name="T55" fmla="*/ 932 h 845"/>
                <a:gd name="T56" fmla="*/ 1793 w 1101"/>
                <a:gd name="T57" fmla="*/ 1036 h 845"/>
                <a:gd name="T58" fmla="*/ 1896 w 1101"/>
                <a:gd name="T59" fmla="*/ 1225 h 845"/>
                <a:gd name="T60" fmla="*/ 2094 w 1101"/>
                <a:gd name="T61" fmla="*/ 1034 h 845"/>
                <a:gd name="T62" fmla="*/ 2172 w 1101"/>
                <a:gd name="T63" fmla="*/ 760 h 845"/>
                <a:gd name="T64" fmla="*/ 2367 w 1101"/>
                <a:gd name="T65" fmla="*/ 795 h 845"/>
                <a:gd name="T66" fmla="*/ 2372 w 1101"/>
                <a:gd name="T67" fmla="*/ 915 h 845"/>
                <a:gd name="T68" fmla="*/ 2593 w 1101"/>
                <a:gd name="T69" fmla="*/ 858 h 845"/>
                <a:gd name="T70" fmla="*/ 2750 w 1101"/>
                <a:gd name="T71" fmla="*/ 1135 h 845"/>
                <a:gd name="T72" fmla="*/ 2748 w 1101"/>
                <a:gd name="T73" fmla="*/ 1187 h 845"/>
                <a:gd name="T74" fmla="*/ 2617 w 1101"/>
                <a:gd name="T75" fmla="*/ 1314 h 845"/>
                <a:gd name="T76" fmla="*/ 2367 w 1101"/>
                <a:gd name="T77" fmla="*/ 1340 h 845"/>
                <a:gd name="T78" fmla="*/ 2387 w 1101"/>
                <a:gd name="T79" fmla="*/ 1406 h 845"/>
                <a:gd name="T80" fmla="*/ 2393 w 1101"/>
                <a:gd name="T81" fmla="*/ 1537 h 845"/>
                <a:gd name="T82" fmla="*/ 2393 w 1101"/>
                <a:gd name="T83" fmla="*/ 1493 h 845"/>
                <a:gd name="T84" fmla="*/ 2253 w 1101"/>
                <a:gd name="T85" fmla="*/ 1415 h 845"/>
                <a:gd name="T86" fmla="*/ 1910 w 1101"/>
                <a:gd name="T87" fmla="*/ 1521 h 845"/>
                <a:gd name="T88" fmla="*/ 1844 w 1101"/>
                <a:gd name="T89" fmla="*/ 1564 h 845"/>
                <a:gd name="T90" fmla="*/ 1749 w 1101"/>
                <a:gd name="T91" fmla="*/ 1537 h 845"/>
                <a:gd name="T92" fmla="*/ 1833 w 1101"/>
                <a:gd name="T93" fmla="*/ 1483 h 845"/>
                <a:gd name="T94" fmla="*/ 1659 w 1101"/>
                <a:gd name="T95" fmla="*/ 1356 h 845"/>
                <a:gd name="T96" fmla="*/ 1420 w 1101"/>
                <a:gd name="T97" fmla="*/ 1318 h 845"/>
                <a:gd name="T98" fmla="*/ 1343 w 1101"/>
                <a:gd name="T99" fmla="*/ 1250 h 845"/>
                <a:gd name="T100" fmla="*/ 191 w 1101"/>
                <a:gd name="T101" fmla="*/ 1075 h 845"/>
                <a:gd name="T102" fmla="*/ 229 w 1101"/>
                <a:gd name="T103" fmla="*/ 833 h 845"/>
                <a:gd name="T104" fmla="*/ 122 w 1101"/>
                <a:gd name="T105" fmla="*/ 604 h 845"/>
                <a:gd name="T106" fmla="*/ 267 w 1101"/>
                <a:gd name="T107" fmla="*/ 169 h 8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01"/>
                <a:gd name="T163" fmla="*/ 0 h 845"/>
                <a:gd name="T164" fmla="*/ 1101 w 1101"/>
                <a:gd name="T165" fmla="*/ 845 h 8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01" h="845">
                  <a:moveTo>
                    <a:pt x="105" y="90"/>
                  </a:moveTo>
                  <a:lnTo>
                    <a:pt x="178" y="0"/>
                  </a:lnTo>
                  <a:lnTo>
                    <a:pt x="192" y="5"/>
                  </a:lnTo>
                  <a:lnTo>
                    <a:pt x="203" y="34"/>
                  </a:lnTo>
                  <a:lnTo>
                    <a:pt x="227" y="48"/>
                  </a:lnTo>
                  <a:lnTo>
                    <a:pt x="227" y="43"/>
                  </a:lnTo>
                  <a:lnTo>
                    <a:pt x="232" y="47"/>
                  </a:lnTo>
                  <a:lnTo>
                    <a:pt x="235" y="57"/>
                  </a:lnTo>
                  <a:lnTo>
                    <a:pt x="241" y="43"/>
                  </a:lnTo>
                  <a:lnTo>
                    <a:pt x="258" y="34"/>
                  </a:lnTo>
                  <a:lnTo>
                    <a:pt x="324" y="25"/>
                  </a:lnTo>
                  <a:lnTo>
                    <a:pt x="323" y="32"/>
                  </a:lnTo>
                  <a:lnTo>
                    <a:pt x="300" y="38"/>
                  </a:lnTo>
                  <a:lnTo>
                    <a:pt x="268" y="40"/>
                  </a:lnTo>
                  <a:lnTo>
                    <a:pt x="253" y="52"/>
                  </a:lnTo>
                  <a:lnTo>
                    <a:pt x="262" y="54"/>
                  </a:lnTo>
                  <a:lnTo>
                    <a:pt x="292" y="43"/>
                  </a:lnTo>
                  <a:lnTo>
                    <a:pt x="287" y="48"/>
                  </a:lnTo>
                  <a:lnTo>
                    <a:pt x="324" y="38"/>
                  </a:lnTo>
                  <a:lnTo>
                    <a:pt x="323" y="40"/>
                  </a:lnTo>
                  <a:lnTo>
                    <a:pt x="324" y="47"/>
                  </a:lnTo>
                  <a:lnTo>
                    <a:pt x="351" y="32"/>
                  </a:lnTo>
                  <a:lnTo>
                    <a:pt x="351" y="25"/>
                  </a:lnTo>
                  <a:lnTo>
                    <a:pt x="357" y="23"/>
                  </a:lnTo>
                  <a:lnTo>
                    <a:pt x="351" y="57"/>
                  </a:lnTo>
                  <a:lnTo>
                    <a:pt x="357" y="67"/>
                  </a:lnTo>
                  <a:lnTo>
                    <a:pt x="374" y="47"/>
                  </a:lnTo>
                  <a:lnTo>
                    <a:pt x="385" y="43"/>
                  </a:lnTo>
                  <a:lnTo>
                    <a:pt x="382" y="57"/>
                  </a:lnTo>
                  <a:lnTo>
                    <a:pt x="371" y="70"/>
                  </a:lnTo>
                  <a:lnTo>
                    <a:pt x="389" y="70"/>
                  </a:lnTo>
                  <a:lnTo>
                    <a:pt x="398" y="61"/>
                  </a:lnTo>
                  <a:lnTo>
                    <a:pt x="412" y="63"/>
                  </a:lnTo>
                  <a:lnTo>
                    <a:pt x="419" y="77"/>
                  </a:lnTo>
                  <a:lnTo>
                    <a:pt x="446" y="101"/>
                  </a:lnTo>
                  <a:lnTo>
                    <a:pt x="465" y="105"/>
                  </a:lnTo>
                  <a:lnTo>
                    <a:pt x="474" y="122"/>
                  </a:lnTo>
                  <a:lnTo>
                    <a:pt x="473" y="132"/>
                  </a:lnTo>
                  <a:lnTo>
                    <a:pt x="460" y="128"/>
                  </a:lnTo>
                  <a:lnTo>
                    <a:pt x="449" y="133"/>
                  </a:lnTo>
                  <a:lnTo>
                    <a:pt x="483" y="148"/>
                  </a:lnTo>
                  <a:lnTo>
                    <a:pt x="515" y="148"/>
                  </a:lnTo>
                  <a:lnTo>
                    <a:pt x="529" y="166"/>
                  </a:lnTo>
                  <a:lnTo>
                    <a:pt x="529" y="180"/>
                  </a:lnTo>
                  <a:lnTo>
                    <a:pt x="521" y="177"/>
                  </a:lnTo>
                  <a:lnTo>
                    <a:pt x="526" y="200"/>
                  </a:lnTo>
                  <a:lnTo>
                    <a:pt x="526" y="189"/>
                  </a:lnTo>
                  <a:lnTo>
                    <a:pt x="532" y="184"/>
                  </a:lnTo>
                  <a:lnTo>
                    <a:pt x="535" y="186"/>
                  </a:lnTo>
                  <a:lnTo>
                    <a:pt x="540" y="162"/>
                  </a:lnTo>
                  <a:lnTo>
                    <a:pt x="548" y="153"/>
                  </a:lnTo>
                  <a:lnTo>
                    <a:pt x="569" y="153"/>
                  </a:lnTo>
                  <a:lnTo>
                    <a:pt x="581" y="146"/>
                  </a:lnTo>
                  <a:lnTo>
                    <a:pt x="544" y="148"/>
                  </a:lnTo>
                  <a:lnTo>
                    <a:pt x="540" y="146"/>
                  </a:lnTo>
                  <a:lnTo>
                    <a:pt x="553" y="139"/>
                  </a:lnTo>
                  <a:lnTo>
                    <a:pt x="585" y="137"/>
                  </a:lnTo>
                  <a:lnTo>
                    <a:pt x="590" y="160"/>
                  </a:lnTo>
                  <a:lnTo>
                    <a:pt x="596" y="166"/>
                  </a:lnTo>
                  <a:lnTo>
                    <a:pt x="605" y="166"/>
                  </a:lnTo>
                  <a:lnTo>
                    <a:pt x="610" y="184"/>
                  </a:lnTo>
                  <a:lnTo>
                    <a:pt x="615" y="180"/>
                  </a:lnTo>
                  <a:lnTo>
                    <a:pt x="653" y="189"/>
                  </a:lnTo>
                  <a:lnTo>
                    <a:pt x="660" y="180"/>
                  </a:lnTo>
                  <a:lnTo>
                    <a:pt x="665" y="189"/>
                  </a:lnTo>
                  <a:lnTo>
                    <a:pt x="674" y="191"/>
                  </a:lnTo>
                  <a:lnTo>
                    <a:pt x="665" y="180"/>
                  </a:lnTo>
                  <a:lnTo>
                    <a:pt x="667" y="172"/>
                  </a:lnTo>
                  <a:lnTo>
                    <a:pt x="680" y="172"/>
                  </a:lnTo>
                  <a:lnTo>
                    <a:pt x="689" y="180"/>
                  </a:lnTo>
                  <a:lnTo>
                    <a:pt x="683" y="186"/>
                  </a:lnTo>
                  <a:lnTo>
                    <a:pt x="697" y="184"/>
                  </a:lnTo>
                  <a:lnTo>
                    <a:pt x="680" y="204"/>
                  </a:lnTo>
                  <a:lnTo>
                    <a:pt x="685" y="209"/>
                  </a:lnTo>
                  <a:lnTo>
                    <a:pt x="676" y="209"/>
                  </a:lnTo>
                  <a:lnTo>
                    <a:pt x="676" y="224"/>
                  </a:lnTo>
                  <a:lnTo>
                    <a:pt x="680" y="214"/>
                  </a:lnTo>
                  <a:lnTo>
                    <a:pt x="689" y="214"/>
                  </a:lnTo>
                  <a:lnTo>
                    <a:pt x="694" y="195"/>
                  </a:lnTo>
                  <a:lnTo>
                    <a:pt x="699" y="186"/>
                  </a:lnTo>
                  <a:lnTo>
                    <a:pt x="708" y="189"/>
                  </a:lnTo>
                  <a:lnTo>
                    <a:pt x="731" y="180"/>
                  </a:lnTo>
                  <a:lnTo>
                    <a:pt x="735" y="169"/>
                  </a:lnTo>
                  <a:lnTo>
                    <a:pt x="721" y="175"/>
                  </a:lnTo>
                  <a:lnTo>
                    <a:pt x="726" y="166"/>
                  </a:lnTo>
                  <a:lnTo>
                    <a:pt x="735" y="160"/>
                  </a:lnTo>
                  <a:lnTo>
                    <a:pt x="740" y="157"/>
                  </a:lnTo>
                  <a:lnTo>
                    <a:pt x="737" y="162"/>
                  </a:lnTo>
                  <a:lnTo>
                    <a:pt x="742" y="160"/>
                  </a:lnTo>
                  <a:lnTo>
                    <a:pt x="746" y="153"/>
                  </a:lnTo>
                  <a:lnTo>
                    <a:pt x="737" y="157"/>
                  </a:lnTo>
                  <a:lnTo>
                    <a:pt x="735" y="148"/>
                  </a:lnTo>
                  <a:lnTo>
                    <a:pt x="728" y="148"/>
                  </a:lnTo>
                  <a:lnTo>
                    <a:pt x="717" y="139"/>
                  </a:lnTo>
                  <a:lnTo>
                    <a:pt x="717" y="133"/>
                  </a:lnTo>
                  <a:lnTo>
                    <a:pt x="728" y="122"/>
                  </a:lnTo>
                  <a:lnTo>
                    <a:pt x="735" y="122"/>
                  </a:lnTo>
                  <a:lnTo>
                    <a:pt x="731" y="110"/>
                  </a:lnTo>
                  <a:lnTo>
                    <a:pt x="740" y="105"/>
                  </a:lnTo>
                  <a:lnTo>
                    <a:pt x="749" y="99"/>
                  </a:lnTo>
                  <a:lnTo>
                    <a:pt x="751" y="105"/>
                  </a:lnTo>
                  <a:lnTo>
                    <a:pt x="758" y="96"/>
                  </a:lnTo>
                  <a:lnTo>
                    <a:pt x="751" y="94"/>
                  </a:lnTo>
                  <a:lnTo>
                    <a:pt x="765" y="90"/>
                  </a:lnTo>
                  <a:lnTo>
                    <a:pt x="780" y="96"/>
                  </a:lnTo>
                  <a:lnTo>
                    <a:pt x="780" y="110"/>
                  </a:lnTo>
                  <a:lnTo>
                    <a:pt x="774" y="128"/>
                  </a:lnTo>
                  <a:lnTo>
                    <a:pt x="778" y="142"/>
                  </a:lnTo>
                  <a:lnTo>
                    <a:pt x="769" y="139"/>
                  </a:lnTo>
                  <a:lnTo>
                    <a:pt x="772" y="146"/>
                  </a:lnTo>
                  <a:lnTo>
                    <a:pt x="760" y="152"/>
                  </a:lnTo>
                  <a:lnTo>
                    <a:pt x="765" y="160"/>
                  </a:lnTo>
                  <a:lnTo>
                    <a:pt x="772" y="157"/>
                  </a:lnTo>
                  <a:lnTo>
                    <a:pt x="780" y="162"/>
                  </a:lnTo>
                  <a:lnTo>
                    <a:pt x="772" y="166"/>
                  </a:lnTo>
                  <a:lnTo>
                    <a:pt x="765" y="195"/>
                  </a:lnTo>
                  <a:lnTo>
                    <a:pt x="796" y="172"/>
                  </a:lnTo>
                  <a:lnTo>
                    <a:pt x="803" y="189"/>
                  </a:lnTo>
                  <a:lnTo>
                    <a:pt x="797" y="200"/>
                  </a:lnTo>
                  <a:lnTo>
                    <a:pt x="788" y="207"/>
                  </a:lnTo>
                  <a:lnTo>
                    <a:pt x="788" y="229"/>
                  </a:lnTo>
                  <a:lnTo>
                    <a:pt x="817" y="213"/>
                  </a:lnTo>
                  <a:lnTo>
                    <a:pt x="833" y="191"/>
                  </a:lnTo>
                  <a:lnTo>
                    <a:pt x="844" y="189"/>
                  </a:lnTo>
                  <a:lnTo>
                    <a:pt x="840" y="184"/>
                  </a:lnTo>
                  <a:lnTo>
                    <a:pt x="847" y="169"/>
                  </a:lnTo>
                  <a:lnTo>
                    <a:pt x="881" y="180"/>
                  </a:lnTo>
                  <a:lnTo>
                    <a:pt x="876" y="184"/>
                  </a:lnTo>
                  <a:lnTo>
                    <a:pt x="887" y="195"/>
                  </a:lnTo>
                  <a:lnTo>
                    <a:pt x="877" y="198"/>
                  </a:lnTo>
                  <a:lnTo>
                    <a:pt x="885" y="200"/>
                  </a:lnTo>
                  <a:lnTo>
                    <a:pt x="881" y="209"/>
                  </a:lnTo>
                  <a:lnTo>
                    <a:pt x="863" y="209"/>
                  </a:lnTo>
                  <a:lnTo>
                    <a:pt x="867" y="236"/>
                  </a:lnTo>
                  <a:lnTo>
                    <a:pt x="862" y="247"/>
                  </a:lnTo>
                  <a:lnTo>
                    <a:pt x="826" y="260"/>
                  </a:lnTo>
                  <a:lnTo>
                    <a:pt x="826" y="245"/>
                  </a:lnTo>
                  <a:lnTo>
                    <a:pt x="821" y="238"/>
                  </a:lnTo>
                  <a:lnTo>
                    <a:pt x="815" y="242"/>
                  </a:lnTo>
                  <a:lnTo>
                    <a:pt x="821" y="262"/>
                  </a:lnTo>
                  <a:lnTo>
                    <a:pt x="787" y="247"/>
                  </a:lnTo>
                  <a:lnTo>
                    <a:pt x="796" y="260"/>
                  </a:lnTo>
                  <a:lnTo>
                    <a:pt x="769" y="279"/>
                  </a:lnTo>
                  <a:lnTo>
                    <a:pt x="760" y="276"/>
                  </a:lnTo>
                  <a:lnTo>
                    <a:pt x="742" y="256"/>
                  </a:lnTo>
                  <a:lnTo>
                    <a:pt x="737" y="256"/>
                  </a:lnTo>
                  <a:lnTo>
                    <a:pt x="746" y="274"/>
                  </a:lnTo>
                  <a:lnTo>
                    <a:pt x="769" y="283"/>
                  </a:lnTo>
                  <a:lnTo>
                    <a:pt x="749" y="308"/>
                  </a:lnTo>
                  <a:lnTo>
                    <a:pt x="737" y="314"/>
                  </a:lnTo>
                  <a:lnTo>
                    <a:pt x="726" y="312"/>
                  </a:lnTo>
                  <a:lnTo>
                    <a:pt x="722" y="305"/>
                  </a:lnTo>
                  <a:lnTo>
                    <a:pt x="712" y="323"/>
                  </a:lnTo>
                  <a:lnTo>
                    <a:pt x="699" y="323"/>
                  </a:lnTo>
                  <a:lnTo>
                    <a:pt x="670" y="303"/>
                  </a:lnTo>
                  <a:lnTo>
                    <a:pt x="670" y="308"/>
                  </a:lnTo>
                  <a:lnTo>
                    <a:pt x="685" y="314"/>
                  </a:lnTo>
                  <a:lnTo>
                    <a:pt x="703" y="332"/>
                  </a:lnTo>
                  <a:lnTo>
                    <a:pt x="697" y="341"/>
                  </a:lnTo>
                  <a:lnTo>
                    <a:pt x="674" y="341"/>
                  </a:lnTo>
                  <a:lnTo>
                    <a:pt x="676" y="346"/>
                  </a:lnTo>
                  <a:lnTo>
                    <a:pt x="639" y="375"/>
                  </a:lnTo>
                  <a:lnTo>
                    <a:pt x="615" y="399"/>
                  </a:lnTo>
                  <a:lnTo>
                    <a:pt x="601" y="440"/>
                  </a:lnTo>
                  <a:lnTo>
                    <a:pt x="608" y="445"/>
                  </a:lnTo>
                  <a:lnTo>
                    <a:pt x="622" y="449"/>
                  </a:lnTo>
                  <a:lnTo>
                    <a:pt x="619" y="487"/>
                  </a:lnTo>
                  <a:lnTo>
                    <a:pt x="614" y="495"/>
                  </a:lnTo>
                  <a:lnTo>
                    <a:pt x="642" y="493"/>
                  </a:lnTo>
                  <a:lnTo>
                    <a:pt x="667" y="507"/>
                  </a:lnTo>
                  <a:lnTo>
                    <a:pt x="674" y="521"/>
                  </a:lnTo>
                  <a:lnTo>
                    <a:pt x="674" y="530"/>
                  </a:lnTo>
                  <a:lnTo>
                    <a:pt x="694" y="540"/>
                  </a:lnTo>
                  <a:lnTo>
                    <a:pt x="705" y="550"/>
                  </a:lnTo>
                  <a:lnTo>
                    <a:pt x="742" y="560"/>
                  </a:lnTo>
                  <a:lnTo>
                    <a:pt x="728" y="608"/>
                  </a:lnTo>
                  <a:lnTo>
                    <a:pt x="731" y="624"/>
                  </a:lnTo>
                  <a:lnTo>
                    <a:pt x="726" y="630"/>
                  </a:lnTo>
                  <a:lnTo>
                    <a:pt x="742" y="639"/>
                  </a:lnTo>
                  <a:lnTo>
                    <a:pt x="746" y="650"/>
                  </a:lnTo>
                  <a:lnTo>
                    <a:pt x="751" y="655"/>
                  </a:lnTo>
                  <a:lnTo>
                    <a:pt x="760" y="648"/>
                  </a:lnTo>
                  <a:lnTo>
                    <a:pt x="763" y="653"/>
                  </a:lnTo>
                  <a:lnTo>
                    <a:pt x="774" y="626"/>
                  </a:lnTo>
                  <a:lnTo>
                    <a:pt x="772" y="574"/>
                  </a:lnTo>
                  <a:lnTo>
                    <a:pt x="824" y="549"/>
                  </a:lnTo>
                  <a:lnTo>
                    <a:pt x="833" y="525"/>
                  </a:lnTo>
                  <a:lnTo>
                    <a:pt x="830" y="498"/>
                  </a:lnTo>
                  <a:lnTo>
                    <a:pt x="815" y="478"/>
                  </a:lnTo>
                  <a:lnTo>
                    <a:pt x="844" y="445"/>
                  </a:lnTo>
                  <a:lnTo>
                    <a:pt x="840" y="419"/>
                  </a:lnTo>
                  <a:lnTo>
                    <a:pt x="854" y="403"/>
                  </a:lnTo>
                  <a:lnTo>
                    <a:pt x="853" y="384"/>
                  </a:lnTo>
                  <a:lnTo>
                    <a:pt x="867" y="375"/>
                  </a:lnTo>
                  <a:lnTo>
                    <a:pt x="899" y="393"/>
                  </a:lnTo>
                  <a:lnTo>
                    <a:pt x="915" y="388"/>
                  </a:lnTo>
                  <a:lnTo>
                    <a:pt x="933" y="413"/>
                  </a:lnTo>
                  <a:lnTo>
                    <a:pt x="931" y="422"/>
                  </a:lnTo>
                  <a:lnTo>
                    <a:pt x="960" y="431"/>
                  </a:lnTo>
                  <a:lnTo>
                    <a:pt x="947" y="469"/>
                  </a:lnTo>
                  <a:lnTo>
                    <a:pt x="938" y="478"/>
                  </a:lnTo>
                  <a:lnTo>
                    <a:pt x="947" y="478"/>
                  </a:lnTo>
                  <a:lnTo>
                    <a:pt x="947" y="484"/>
                  </a:lnTo>
                  <a:lnTo>
                    <a:pt x="933" y="487"/>
                  </a:lnTo>
                  <a:lnTo>
                    <a:pt x="937" y="493"/>
                  </a:lnTo>
                  <a:lnTo>
                    <a:pt x="956" y="487"/>
                  </a:lnTo>
                  <a:lnTo>
                    <a:pt x="962" y="507"/>
                  </a:lnTo>
                  <a:lnTo>
                    <a:pt x="988" y="493"/>
                  </a:lnTo>
                  <a:lnTo>
                    <a:pt x="1017" y="451"/>
                  </a:lnTo>
                  <a:lnTo>
                    <a:pt x="1020" y="455"/>
                  </a:lnTo>
                  <a:lnTo>
                    <a:pt x="1040" y="541"/>
                  </a:lnTo>
                  <a:lnTo>
                    <a:pt x="1031" y="556"/>
                  </a:lnTo>
                  <a:lnTo>
                    <a:pt x="1045" y="574"/>
                  </a:lnTo>
                  <a:lnTo>
                    <a:pt x="1045" y="586"/>
                  </a:lnTo>
                  <a:lnTo>
                    <a:pt x="1064" y="586"/>
                  </a:lnTo>
                  <a:lnTo>
                    <a:pt x="1083" y="603"/>
                  </a:lnTo>
                  <a:lnTo>
                    <a:pt x="1051" y="615"/>
                  </a:lnTo>
                  <a:lnTo>
                    <a:pt x="1037" y="624"/>
                  </a:lnTo>
                  <a:lnTo>
                    <a:pt x="1037" y="631"/>
                  </a:lnTo>
                  <a:lnTo>
                    <a:pt x="1074" y="615"/>
                  </a:lnTo>
                  <a:lnTo>
                    <a:pt x="1083" y="621"/>
                  </a:lnTo>
                  <a:lnTo>
                    <a:pt x="1081" y="630"/>
                  </a:lnTo>
                  <a:lnTo>
                    <a:pt x="1092" y="624"/>
                  </a:lnTo>
                  <a:lnTo>
                    <a:pt x="1101" y="631"/>
                  </a:lnTo>
                  <a:lnTo>
                    <a:pt x="1097" y="650"/>
                  </a:lnTo>
                  <a:lnTo>
                    <a:pt x="1088" y="664"/>
                  </a:lnTo>
                  <a:lnTo>
                    <a:pt x="1058" y="676"/>
                  </a:lnTo>
                  <a:lnTo>
                    <a:pt x="1028" y="697"/>
                  </a:lnTo>
                  <a:lnTo>
                    <a:pt x="953" y="691"/>
                  </a:lnTo>
                  <a:lnTo>
                    <a:pt x="933" y="693"/>
                  </a:lnTo>
                  <a:lnTo>
                    <a:pt x="885" y="729"/>
                  </a:lnTo>
                  <a:lnTo>
                    <a:pt x="858" y="754"/>
                  </a:lnTo>
                  <a:lnTo>
                    <a:pt x="892" y="729"/>
                  </a:lnTo>
                  <a:lnTo>
                    <a:pt x="931" y="711"/>
                  </a:lnTo>
                  <a:lnTo>
                    <a:pt x="947" y="715"/>
                  </a:lnTo>
                  <a:lnTo>
                    <a:pt x="962" y="723"/>
                  </a:lnTo>
                  <a:lnTo>
                    <a:pt x="956" y="731"/>
                  </a:lnTo>
                  <a:lnTo>
                    <a:pt x="942" y="740"/>
                  </a:lnTo>
                  <a:lnTo>
                    <a:pt x="927" y="738"/>
                  </a:lnTo>
                  <a:lnTo>
                    <a:pt x="938" y="746"/>
                  </a:lnTo>
                  <a:lnTo>
                    <a:pt x="947" y="746"/>
                  </a:lnTo>
                  <a:lnTo>
                    <a:pt x="938" y="758"/>
                  </a:lnTo>
                  <a:lnTo>
                    <a:pt x="953" y="778"/>
                  </a:lnTo>
                  <a:lnTo>
                    <a:pt x="994" y="800"/>
                  </a:lnTo>
                  <a:lnTo>
                    <a:pt x="946" y="810"/>
                  </a:lnTo>
                  <a:lnTo>
                    <a:pt x="942" y="816"/>
                  </a:lnTo>
                  <a:lnTo>
                    <a:pt x="923" y="830"/>
                  </a:lnTo>
                  <a:lnTo>
                    <a:pt x="915" y="825"/>
                  </a:lnTo>
                  <a:lnTo>
                    <a:pt x="918" y="814"/>
                  </a:lnTo>
                  <a:lnTo>
                    <a:pt x="931" y="801"/>
                  </a:lnTo>
                  <a:lnTo>
                    <a:pt x="956" y="793"/>
                  </a:lnTo>
                  <a:lnTo>
                    <a:pt x="942" y="793"/>
                  </a:lnTo>
                  <a:lnTo>
                    <a:pt x="947" y="783"/>
                  </a:lnTo>
                  <a:lnTo>
                    <a:pt x="904" y="796"/>
                  </a:lnTo>
                  <a:lnTo>
                    <a:pt x="896" y="781"/>
                  </a:lnTo>
                  <a:lnTo>
                    <a:pt x="904" y="754"/>
                  </a:lnTo>
                  <a:lnTo>
                    <a:pt x="899" y="749"/>
                  </a:lnTo>
                  <a:lnTo>
                    <a:pt x="887" y="752"/>
                  </a:lnTo>
                  <a:lnTo>
                    <a:pt x="885" y="746"/>
                  </a:lnTo>
                  <a:lnTo>
                    <a:pt x="849" y="791"/>
                  </a:lnTo>
                  <a:lnTo>
                    <a:pt x="840" y="793"/>
                  </a:lnTo>
                  <a:lnTo>
                    <a:pt x="792" y="793"/>
                  </a:lnTo>
                  <a:lnTo>
                    <a:pt x="769" y="805"/>
                  </a:lnTo>
                  <a:lnTo>
                    <a:pt x="751" y="807"/>
                  </a:lnTo>
                  <a:lnTo>
                    <a:pt x="758" y="814"/>
                  </a:lnTo>
                  <a:lnTo>
                    <a:pt x="746" y="810"/>
                  </a:lnTo>
                  <a:lnTo>
                    <a:pt x="726" y="814"/>
                  </a:lnTo>
                  <a:lnTo>
                    <a:pt x="717" y="821"/>
                  </a:lnTo>
                  <a:lnTo>
                    <a:pt x="722" y="825"/>
                  </a:lnTo>
                  <a:lnTo>
                    <a:pt x="726" y="830"/>
                  </a:lnTo>
                  <a:lnTo>
                    <a:pt x="703" y="838"/>
                  </a:lnTo>
                  <a:lnTo>
                    <a:pt x="689" y="839"/>
                  </a:lnTo>
                  <a:lnTo>
                    <a:pt x="660" y="845"/>
                  </a:lnTo>
                  <a:lnTo>
                    <a:pt x="665" y="838"/>
                  </a:lnTo>
                  <a:lnTo>
                    <a:pt x="674" y="825"/>
                  </a:lnTo>
                  <a:lnTo>
                    <a:pt x="689" y="816"/>
                  </a:lnTo>
                  <a:lnTo>
                    <a:pt x="699" y="793"/>
                  </a:lnTo>
                  <a:lnTo>
                    <a:pt x="697" y="781"/>
                  </a:lnTo>
                  <a:lnTo>
                    <a:pt x="699" y="781"/>
                  </a:lnTo>
                  <a:lnTo>
                    <a:pt x="703" y="793"/>
                  </a:lnTo>
                  <a:lnTo>
                    <a:pt x="717" y="796"/>
                  </a:lnTo>
                  <a:lnTo>
                    <a:pt x="721" y="787"/>
                  </a:lnTo>
                  <a:lnTo>
                    <a:pt x="713" y="769"/>
                  </a:lnTo>
                  <a:lnTo>
                    <a:pt x="697" y="763"/>
                  </a:lnTo>
                  <a:lnTo>
                    <a:pt x="667" y="752"/>
                  </a:lnTo>
                  <a:lnTo>
                    <a:pt x="660" y="743"/>
                  </a:lnTo>
                  <a:lnTo>
                    <a:pt x="662" y="717"/>
                  </a:lnTo>
                  <a:lnTo>
                    <a:pt x="653" y="720"/>
                  </a:lnTo>
                  <a:lnTo>
                    <a:pt x="642" y="700"/>
                  </a:lnTo>
                  <a:lnTo>
                    <a:pt x="619" y="693"/>
                  </a:lnTo>
                  <a:lnTo>
                    <a:pt x="601" y="711"/>
                  </a:lnTo>
                  <a:lnTo>
                    <a:pt x="585" y="707"/>
                  </a:lnTo>
                  <a:lnTo>
                    <a:pt x="564" y="706"/>
                  </a:lnTo>
                  <a:lnTo>
                    <a:pt x="558" y="700"/>
                  </a:lnTo>
                  <a:lnTo>
                    <a:pt x="548" y="686"/>
                  </a:lnTo>
                  <a:lnTo>
                    <a:pt x="548" y="693"/>
                  </a:lnTo>
                  <a:lnTo>
                    <a:pt x="526" y="686"/>
                  </a:lnTo>
                  <a:lnTo>
                    <a:pt x="539" y="686"/>
                  </a:lnTo>
                  <a:lnTo>
                    <a:pt x="539" y="669"/>
                  </a:lnTo>
                  <a:lnTo>
                    <a:pt x="529" y="664"/>
                  </a:lnTo>
                  <a:lnTo>
                    <a:pt x="517" y="678"/>
                  </a:lnTo>
                  <a:lnTo>
                    <a:pt x="123" y="639"/>
                  </a:lnTo>
                  <a:lnTo>
                    <a:pt x="112" y="624"/>
                  </a:lnTo>
                  <a:lnTo>
                    <a:pt x="105" y="601"/>
                  </a:lnTo>
                  <a:lnTo>
                    <a:pt x="76" y="579"/>
                  </a:lnTo>
                  <a:lnTo>
                    <a:pt x="75" y="570"/>
                  </a:lnTo>
                  <a:lnTo>
                    <a:pt x="80" y="512"/>
                  </a:lnTo>
                  <a:lnTo>
                    <a:pt x="89" y="502"/>
                  </a:lnTo>
                  <a:lnTo>
                    <a:pt x="71" y="512"/>
                  </a:lnTo>
                  <a:lnTo>
                    <a:pt x="66" y="484"/>
                  </a:lnTo>
                  <a:lnTo>
                    <a:pt x="80" y="465"/>
                  </a:lnTo>
                  <a:lnTo>
                    <a:pt x="89" y="442"/>
                  </a:lnTo>
                  <a:lnTo>
                    <a:pt x="80" y="428"/>
                  </a:lnTo>
                  <a:lnTo>
                    <a:pt x="71" y="411"/>
                  </a:lnTo>
                  <a:lnTo>
                    <a:pt x="66" y="343"/>
                  </a:lnTo>
                  <a:lnTo>
                    <a:pt x="66" y="323"/>
                  </a:lnTo>
                  <a:lnTo>
                    <a:pt x="59" y="318"/>
                  </a:lnTo>
                  <a:lnTo>
                    <a:pt x="48" y="321"/>
                  </a:lnTo>
                  <a:lnTo>
                    <a:pt x="28" y="336"/>
                  </a:lnTo>
                  <a:lnTo>
                    <a:pt x="20" y="294"/>
                  </a:lnTo>
                  <a:lnTo>
                    <a:pt x="21" y="288"/>
                  </a:lnTo>
                  <a:lnTo>
                    <a:pt x="0" y="285"/>
                  </a:lnTo>
                  <a:lnTo>
                    <a:pt x="48" y="189"/>
                  </a:lnTo>
                  <a:lnTo>
                    <a:pt x="105" y="90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61" name="Freeform 2172"/>
            <p:cNvSpPr>
              <a:spLocks/>
            </p:cNvSpPr>
            <p:nvPr/>
          </p:nvSpPr>
          <p:spPr bwMode="auto">
            <a:xfrm>
              <a:off x="1458" y="1133"/>
              <a:ext cx="335" cy="393"/>
            </a:xfrm>
            <a:custGeom>
              <a:avLst/>
              <a:gdLst>
                <a:gd name="T0" fmla="*/ 447 w 292"/>
                <a:gd name="T1" fmla="*/ 668 h 359"/>
                <a:gd name="T2" fmla="*/ 337 w 292"/>
                <a:gd name="T3" fmla="*/ 582 h 359"/>
                <a:gd name="T4" fmla="*/ 315 w 292"/>
                <a:gd name="T5" fmla="*/ 550 h 359"/>
                <a:gd name="T6" fmla="*/ 274 w 292"/>
                <a:gd name="T7" fmla="*/ 524 h 359"/>
                <a:gd name="T8" fmla="*/ 197 w 292"/>
                <a:gd name="T9" fmla="*/ 524 h 359"/>
                <a:gd name="T10" fmla="*/ 197 w 292"/>
                <a:gd name="T11" fmla="*/ 459 h 359"/>
                <a:gd name="T12" fmla="*/ 305 w 292"/>
                <a:gd name="T13" fmla="*/ 460 h 359"/>
                <a:gd name="T14" fmla="*/ 315 w 292"/>
                <a:gd name="T15" fmla="*/ 432 h 359"/>
                <a:gd name="T16" fmla="*/ 411 w 292"/>
                <a:gd name="T17" fmla="*/ 389 h 359"/>
                <a:gd name="T18" fmla="*/ 388 w 292"/>
                <a:gd name="T19" fmla="*/ 316 h 359"/>
                <a:gd name="T20" fmla="*/ 337 w 292"/>
                <a:gd name="T21" fmla="*/ 288 h 359"/>
                <a:gd name="T22" fmla="*/ 337 w 292"/>
                <a:gd name="T23" fmla="*/ 228 h 359"/>
                <a:gd name="T24" fmla="*/ 297 w 292"/>
                <a:gd name="T25" fmla="*/ 217 h 359"/>
                <a:gd name="T26" fmla="*/ 215 w 292"/>
                <a:gd name="T27" fmla="*/ 217 h 359"/>
                <a:gd name="T28" fmla="*/ 154 w 292"/>
                <a:gd name="T29" fmla="*/ 217 h 359"/>
                <a:gd name="T30" fmla="*/ 17 w 292"/>
                <a:gd name="T31" fmla="*/ 178 h 359"/>
                <a:gd name="T32" fmla="*/ 55 w 292"/>
                <a:gd name="T33" fmla="*/ 127 h 359"/>
                <a:gd name="T34" fmla="*/ 48 w 292"/>
                <a:gd name="T35" fmla="*/ 76 h 359"/>
                <a:gd name="T36" fmla="*/ 122 w 292"/>
                <a:gd name="T37" fmla="*/ 24 h 359"/>
                <a:gd name="T38" fmla="*/ 237 w 292"/>
                <a:gd name="T39" fmla="*/ 16 h 359"/>
                <a:gd name="T40" fmla="*/ 154 w 292"/>
                <a:gd name="T41" fmla="*/ 78 h 359"/>
                <a:gd name="T42" fmla="*/ 93 w 292"/>
                <a:gd name="T43" fmla="*/ 155 h 359"/>
                <a:gd name="T44" fmla="*/ 157 w 292"/>
                <a:gd name="T45" fmla="*/ 123 h 359"/>
                <a:gd name="T46" fmla="*/ 203 w 292"/>
                <a:gd name="T47" fmla="*/ 67 h 359"/>
                <a:gd name="T48" fmla="*/ 361 w 292"/>
                <a:gd name="T49" fmla="*/ 31 h 359"/>
                <a:gd name="T50" fmla="*/ 351 w 292"/>
                <a:gd name="T51" fmla="*/ 88 h 359"/>
                <a:gd name="T52" fmla="*/ 361 w 292"/>
                <a:gd name="T53" fmla="*/ 115 h 359"/>
                <a:gd name="T54" fmla="*/ 422 w 292"/>
                <a:gd name="T55" fmla="*/ 102 h 359"/>
                <a:gd name="T56" fmla="*/ 509 w 292"/>
                <a:gd name="T57" fmla="*/ 134 h 359"/>
                <a:gd name="T58" fmla="*/ 472 w 292"/>
                <a:gd name="T59" fmla="*/ 162 h 359"/>
                <a:gd name="T60" fmla="*/ 553 w 292"/>
                <a:gd name="T61" fmla="*/ 176 h 359"/>
                <a:gd name="T62" fmla="*/ 584 w 292"/>
                <a:gd name="T63" fmla="*/ 217 h 359"/>
                <a:gd name="T64" fmla="*/ 608 w 292"/>
                <a:gd name="T65" fmla="*/ 266 h 359"/>
                <a:gd name="T66" fmla="*/ 607 w 292"/>
                <a:gd name="T67" fmla="*/ 292 h 359"/>
                <a:gd name="T68" fmla="*/ 598 w 292"/>
                <a:gd name="T69" fmla="*/ 325 h 359"/>
                <a:gd name="T70" fmla="*/ 691 w 292"/>
                <a:gd name="T71" fmla="*/ 389 h 359"/>
                <a:gd name="T72" fmla="*/ 765 w 292"/>
                <a:gd name="T73" fmla="*/ 441 h 359"/>
                <a:gd name="T74" fmla="*/ 672 w 292"/>
                <a:gd name="T75" fmla="*/ 497 h 359"/>
                <a:gd name="T76" fmla="*/ 598 w 292"/>
                <a:gd name="T77" fmla="*/ 470 h 359"/>
                <a:gd name="T78" fmla="*/ 562 w 292"/>
                <a:gd name="T79" fmla="*/ 460 h 359"/>
                <a:gd name="T80" fmla="*/ 562 w 292"/>
                <a:gd name="T81" fmla="*/ 531 h 359"/>
                <a:gd name="T82" fmla="*/ 572 w 292"/>
                <a:gd name="T83" fmla="*/ 634 h 359"/>
                <a:gd name="T84" fmla="*/ 499 w 292"/>
                <a:gd name="T85" fmla="*/ 604 h 359"/>
                <a:gd name="T86" fmla="*/ 509 w 292"/>
                <a:gd name="T87" fmla="*/ 657 h 3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2"/>
                <a:gd name="T133" fmla="*/ 0 h 359"/>
                <a:gd name="T134" fmla="*/ 292 w 292"/>
                <a:gd name="T135" fmla="*/ 359 h 3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2" h="359">
                  <a:moveTo>
                    <a:pt x="194" y="359"/>
                  </a:moveTo>
                  <a:lnTo>
                    <a:pt x="182" y="359"/>
                  </a:lnTo>
                  <a:lnTo>
                    <a:pt x="171" y="354"/>
                  </a:lnTo>
                  <a:lnTo>
                    <a:pt x="151" y="334"/>
                  </a:lnTo>
                  <a:lnTo>
                    <a:pt x="135" y="325"/>
                  </a:lnTo>
                  <a:lnTo>
                    <a:pt x="128" y="310"/>
                  </a:lnTo>
                  <a:lnTo>
                    <a:pt x="130" y="307"/>
                  </a:lnTo>
                  <a:lnTo>
                    <a:pt x="134" y="301"/>
                  </a:lnTo>
                  <a:lnTo>
                    <a:pt x="121" y="292"/>
                  </a:lnTo>
                  <a:lnTo>
                    <a:pt x="114" y="278"/>
                  </a:lnTo>
                  <a:lnTo>
                    <a:pt x="107" y="272"/>
                  </a:lnTo>
                  <a:lnTo>
                    <a:pt x="105" y="278"/>
                  </a:lnTo>
                  <a:lnTo>
                    <a:pt x="93" y="275"/>
                  </a:lnTo>
                  <a:lnTo>
                    <a:pt x="87" y="275"/>
                  </a:lnTo>
                  <a:lnTo>
                    <a:pt x="75" y="278"/>
                  </a:lnTo>
                  <a:lnTo>
                    <a:pt x="60" y="269"/>
                  </a:lnTo>
                  <a:lnTo>
                    <a:pt x="64" y="254"/>
                  </a:lnTo>
                  <a:lnTo>
                    <a:pt x="75" y="244"/>
                  </a:lnTo>
                  <a:lnTo>
                    <a:pt x="82" y="245"/>
                  </a:lnTo>
                  <a:lnTo>
                    <a:pt x="101" y="251"/>
                  </a:lnTo>
                  <a:lnTo>
                    <a:pt x="116" y="245"/>
                  </a:lnTo>
                  <a:lnTo>
                    <a:pt x="125" y="249"/>
                  </a:lnTo>
                  <a:lnTo>
                    <a:pt x="128" y="240"/>
                  </a:lnTo>
                  <a:lnTo>
                    <a:pt x="121" y="229"/>
                  </a:lnTo>
                  <a:lnTo>
                    <a:pt x="130" y="225"/>
                  </a:lnTo>
                  <a:lnTo>
                    <a:pt x="145" y="217"/>
                  </a:lnTo>
                  <a:lnTo>
                    <a:pt x="157" y="206"/>
                  </a:lnTo>
                  <a:lnTo>
                    <a:pt x="157" y="193"/>
                  </a:lnTo>
                  <a:lnTo>
                    <a:pt x="157" y="179"/>
                  </a:lnTo>
                  <a:lnTo>
                    <a:pt x="148" y="168"/>
                  </a:lnTo>
                  <a:lnTo>
                    <a:pt x="145" y="159"/>
                  </a:lnTo>
                  <a:lnTo>
                    <a:pt x="125" y="160"/>
                  </a:lnTo>
                  <a:lnTo>
                    <a:pt x="128" y="153"/>
                  </a:lnTo>
                  <a:lnTo>
                    <a:pt x="139" y="153"/>
                  </a:lnTo>
                  <a:lnTo>
                    <a:pt x="128" y="137"/>
                  </a:lnTo>
                  <a:lnTo>
                    <a:pt x="128" y="121"/>
                  </a:lnTo>
                  <a:lnTo>
                    <a:pt x="120" y="108"/>
                  </a:lnTo>
                  <a:lnTo>
                    <a:pt x="107" y="108"/>
                  </a:lnTo>
                  <a:lnTo>
                    <a:pt x="114" y="115"/>
                  </a:lnTo>
                  <a:lnTo>
                    <a:pt x="110" y="126"/>
                  </a:lnTo>
                  <a:lnTo>
                    <a:pt x="101" y="126"/>
                  </a:lnTo>
                  <a:lnTo>
                    <a:pt x="82" y="115"/>
                  </a:lnTo>
                  <a:lnTo>
                    <a:pt x="84" y="126"/>
                  </a:lnTo>
                  <a:lnTo>
                    <a:pt x="75" y="121"/>
                  </a:lnTo>
                  <a:lnTo>
                    <a:pt x="59" y="115"/>
                  </a:lnTo>
                  <a:lnTo>
                    <a:pt x="37" y="108"/>
                  </a:lnTo>
                  <a:lnTo>
                    <a:pt x="23" y="98"/>
                  </a:lnTo>
                  <a:lnTo>
                    <a:pt x="7" y="94"/>
                  </a:lnTo>
                  <a:lnTo>
                    <a:pt x="0" y="74"/>
                  </a:lnTo>
                  <a:lnTo>
                    <a:pt x="21" y="78"/>
                  </a:lnTo>
                  <a:lnTo>
                    <a:pt x="21" y="68"/>
                  </a:lnTo>
                  <a:lnTo>
                    <a:pt x="0" y="61"/>
                  </a:lnTo>
                  <a:lnTo>
                    <a:pt x="9" y="41"/>
                  </a:lnTo>
                  <a:lnTo>
                    <a:pt x="18" y="40"/>
                  </a:lnTo>
                  <a:lnTo>
                    <a:pt x="16" y="36"/>
                  </a:lnTo>
                  <a:lnTo>
                    <a:pt x="32" y="22"/>
                  </a:lnTo>
                  <a:lnTo>
                    <a:pt x="46" y="13"/>
                  </a:lnTo>
                  <a:lnTo>
                    <a:pt x="68" y="0"/>
                  </a:lnTo>
                  <a:lnTo>
                    <a:pt x="101" y="3"/>
                  </a:lnTo>
                  <a:lnTo>
                    <a:pt x="91" y="9"/>
                  </a:lnTo>
                  <a:lnTo>
                    <a:pt x="75" y="18"/>
                  </a:lnTo>
                  <a:lnTo>
                    <a:pt x="59" y="31"/>
                  </a:lnTo>
                  <a:lnTo>
                    <a:pt x="59" y="41"/>
                  </a:lnTo>
                  <a:lnTo>
                    <a:pt x="50" y="56"/>
                  </a:lnTo>
                  <a:lnTo>
                    <a:pt x="55" y="70"/>
                  </a:lnTo>
                  <a:lnTo>
                    <a:pt x="36" y="83"/>
                  </a:lnTo>
                  <a:lnTo>
                    <a:pt x="54" y="85"/>
                  </a:lnTo>
                  <a:lnTo>
                    <a:pt x="68" y="68"/>
                  </a:lnTo>
                  <a:lnTo>
                    <a:pt x="60" y="65"/>
                  </a:lnTo>
                  <a:lnTo>
                    <a:pt x="68" y="51"/>
                  </a:lnTo>
                  <a:lnTo>
                    <a:pt x="75" y="47"/>
                  </a:lnTo>
                  <a:lnTo>
                    <a:pt x="78" y="36"/>
                  </a:lnTo>
                  <a:lnTo>
                    <a:pt x="91" y="27"/>
                  </a:lnTo>
                  <a:lnTo>
                    <a:pt x="107" y="18"/>
                  </a:lnTo>
                  <a:lnTo>
                    <a:pt x="139" y="16"/>
                  </a:lnTo>
                  <a:lnTo>
                    <a:pt x="135" y="27"/>
                  </a:lnTo>
                  <a:lnTo>
                    <a:pt x="139" y="32"/>
                  </a:lnTo>
                  <a:lnTo>
                    <a:pt x="134" y="47"/>
                  </a:lnTo>
                  <a:lnTo>
                    <a:pt x="120" y="68"/>
                  </a:lnTo>
                  <a:lnTo>
                    <a:pt x="134" y="60"/>
                  </a:lnTo>
                  <a:lnTo>
                    <a:pt x="139" y="61"/>
                  </a:lnTo>
                  <a:lnTo>
                    <a:pt x="153" y="68"/>
                  </a:lnTo>
                  <a:lnTo>
                    <a:pt x="151" y="60"/>
                  </a:lnTo>
                  <a:lnTo>
                    <a:pt x="162" y="54"/>
                  </a:lnTo>
                  <a:lnTo>
                    <a:pt x="173" y="56"/>
                  </a:lnTo>
                  <a:lnTo>
                    <a:pt x="191" y="61"/>
                  </a:lnTo>
                  <a:lnTo>
                    <a:pt x="194" y="70"/>
                  </a:lnTo>
                  <a:lnTo>
                    <a:pt x="180" y="74"/>
                  </a:lnTo>
                  <a:lnTo>
                    <a:pt x="191" y="79"/>
                  </a:lnTo>
                  <a:lnTo>
                    <a:pt x="180" y="85"/>
                  </a:lnTo>
                  <a:lnTo>
                    <a:pt x="196" y="88"/>
                  </a:lnTo>
                  <a:lnTo>
                    <a:pt x="200" y="103"/>
                  </a:lnTo>
                  <a:lnTo>
                    <a:pt x="211" y="92"/>
                  </a:lnTo>
                  <a:lnTo>
                    <a:pt x="219" y="98"/>
                  </a:lnTo>
                  <a:lnTo>
                    <a:pt x="223" y="106"/>
                  </a:lnTo>
                  <a:lnTo>
                    <a:pt x="223" y="115"/>
                  </a:lnTo>
                  <a:lnTo>
                    <a:pt x="233" y="123"/>
                  </a:lnTo>
                  <a:lnTo>
                    <a:pt x="242" y="132"/>
                  </a:lnTo>
                  <a:lnTo>
                    <a:pt x="233" y="141"/>
                  </a:lnTo>
                  <a:lnTo>
                    <a:pt x="246" y="141"/>
                  </a:lnTo>
                  <a:lnTo>
                    <a:pt x="251" y="153"/>
                  </a:lnTo>
                  <a:lnTo>
                    <a:pt x="232" y="155"/>
                  </a:lnTo>
                  <a:lnTo>
                    <a:pt x="255" y="168"/>
                  </a:lnTo>
                  <a:lnTo>
                    <a:pt x="242" y="168"/>
                  </a:lnTo>
                  <a:lnTo>
                    <a:pt x="228" y="173"/>
                  </a:lnTo>
                  <a:lnTo>
                    <a:pt x="237" y="184"/>
                  </a:lnTo>
                  <a:lnTo>
                    <a:pt x="246" y="199"/>
                  </a:lnTo>
                  <a:lnTo>
                    <a:pt x="264" y="206"/>
                  </a:lnTo>
                  <a:lnTo>
                    <a:pt x="269" y="229"/>
                  </a:lnTo>
                  <a:lnTo>
                    <a:pt x="283" y="229"/>
                  </a:lnTo>
                  <a:lnTo>
                    <a:pt x="292" y="234"/>
                  </a:lnTo>
                  <a:lnTo>
                    <a:pt x="289" y="244"/>
                  </a:lnTo>
                  <a:lnTo>
                    <a:pt x="271" y="258"/>
                  </a:lnTo>
                  <a:lnTo>
                    <a:pt x="257" y="264"/>
                  </a:lnTo>
                  <a:lnTo>
                    <a:pt x="248" y="282"/>
                  </a:lnTo>
                  <a:lnTo>
                    <a:pt x="237" y="269"/>
                  </a:lnTo>
                  <a:lnTo>
                    <a:pt x="228" y="249"/>
                  </a:lnTo>
                  <a:lnTo>
                    <a:pt x="223" y="234"/>
                  </a:lnTo>
                  <a:lnTo>
                    <a:pt x="211" y="234"/>
                  </a:lnTo>
                  <a:lnTo>
                    <a:pt x="214" y="245"/>
                  </a:lnTo>
                  <a:lnTo>
                    <a:pt x="200" y="249"/>
                  </a:lnTo>
                  <a:lnTo>
                    <a:pt x="205" y="267"/>
                  </a:lnTo>
                  <a:lnTo>
                    <a:pt x="214" y="282"/>
                  </a:lnTo>
                  <a:lnTo>
                    <a:pt x="226" y="296"/>
                  </a:lnTo>
                  <a:lnTo>
                    <a:pt x="228" y="320"/>
                  </a:lnTo>
                  <a:lnTo>
                    <a:pt x="219" y="336"/>
                  </a:lnTo>
                  <a:lnTo>
                    <a:pt x="214" y="343"/>
                  </a:lnTo>
                  <a:lnTo>
                    <a:pt x="205" y="336"/>
                  </a:lnTo>
                  <a:lnTo>
                    <a:pt x="191" y="321"/>
                  </a:lnTo>
                  <a:lnTo>
                    <a:pt x="171" y="305"/>
                  </a:lnTo>
                  <a:lnTo>
                    <a:pt x="182" y="330"/>
                  </a:lnTo>
                  <a:lnTo>
                    <a:pt x="194" y="349"/>
                  </a:lnTo>
                  <a:lnTo>
                    <a:pt x="194" y="359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62" name="Freeform 2178"/>
            <p:cNvSpPr>
              <a:spLocks/>
            </p:cNvSpPr>
            <p:nvPr/>
          </p:nvSpPr>
          <p:spPr bwMode="auto">
            <a:xfrm>
              <a:off x="1056" y="1060"/>
              <a:ext cx="232" cy="174"/>
            </a:xfrm>
            <a:custGeom>
              <a:avLst/>
              <a:gdLst>
                <a:gd name="T0" fmla="*/ 381 w 203"/>
                <a:gd name="T1" fmla="*/ 300 h 159"/>
                <a:gd name="T2" fmla="*/ 313 w 203"/>
                <a:gd name="T3" fmla="*/ 274 h 159"/>
                <a:gd name="T4" fmla="*/ 278 w 203"/>
                <a:gd name="T5" fmla="*/ 265 h 159"/>
                <a:gd name="T6" fmla="*/ 171 w 203"/>
                <a:gd name="T7" fmla="*/ 276 h 159"/>
                <a:gd name="T8" fmla="*/ 61 w 203"/>
                <a:gd name="T9" fmla="*/ 256 h 159"/>
                <a:gd name="T10" fmla="*/ 72 w 203"/>
                <a:gd name="T11" fmla="*/ 227 h 159"/>
                <a:gd name="T12" fmla="*/ 1 w 203"/>
                <a:gd name="T13" fmla="*/ 199 h 159"/>
                <a:gd name="T14" fmla="*/ 1 w 203"/>
                <a:gd name="T15" fmla="*/ 162 h 159"/>
                <a:gd name="T16" fmla="*/ 119 w 203"/>
                <a:gd name="T17" fmla="*/ 166 h 159"/>
                <a:gd name="T18" fmla="*/ 202 w 203"/>
                <a:gd name="T19" fmla="*/ 183 h 159"/>
                <a:gd name="T20" fmla="*/ 136 w 203"/>
                <a:gd name="T21" fmla="*/ 142 h 159"/>
                <a:gd name="T22" fmla="*/ 25 w 203"/>
                <a:gd name="T23" fmla="*/ 132 h 159"/>
                <a:gd name="T24" fmla="*/ 35 w 203"/>
                <a:gd name="T25" fmla="*/ 97 h 159"/>
                <a:gd name="T26" fmla="*/ 154 w 203"/>
                <a:gd name="T27" fmla="*/ 97 h 159"/>
                <a:gd name="T28" fmla="*/ 72 w 203"/>
                <a:gd name="T29" fmla="*/ 78 h 159"/>
                <a:gd name="T30" fmla="*/ 58 w 203"/>
                <a:gd name="T31" fmla="*/ 51 h 159"/>
                <a:gd name="T32" fmla="*/ 107 w 203"/>
                <a:gd name="T33" fmla="*/ 40 h 159"/>
                <a:gd name="T34" fmla="*/ 119 w 203"/>
                <a:gd name="T35" fmla="*/ 24 h 159"/>
                <a:gd name="T36" fmla="*/ 181 w 203"/>
                <a:gd name="T37" fmla="*/ 14 h 159"/>
                <a:gd name="T38" fmla="*/ 278 w 203"/>
                <a:gd name="T39" fmla="*/ 0 h 159"/>
                <a:gd name="T40" fmla="*/ 230 w 203"/>
                <a:gd name="T41" fmla="*/ 43 h 159"/>
                <a:gd name="T42" fmla="*/ 299 w 203"/>
                <a:gd name="T43" fmla="*/ 40 h 159"/>
                <a:gd name="T44" fmla="*/ 322 w 203"/>
                <a:gd name="T45" fmla="*/ 67 h 159"/>
                <a:gd name="T46" fmla="*/ 326 w 203"/>
                <a:gd name="T47" fmla="*/ 78 h 159"/>
                <a:gd name="T48" fmla="*/ 373 w 203"/>
                <a:gd name="T49" fmla="*/ 67 h 159"/>
                <a:gd name="T50" fmla="*/ 385 w 203"/>
                <a:gd name="T51" fmla="*/ 51 h 159"/>
                <a:gd name="T52" fmla="*/ 385 w 203"/>
                <a:gd name="T53" fmla="*/ 97 h 159"/>
                <a:gd name="T54" fmla="*/ 385 w 203"/>
                <a:gd name="T55" fmla="*/ 132 h 159"/>
                <a:gd name="T56" fmla="*/ 422 w 203"/>
                <a:gd name="T57" fmla="*/ 96 h 159"/>
                <a:gd name="T58" fmla="*/ 466 w 203"/>
                <a:gd name="T59" fmla="*/ 43 h 159"/>
                <a:gd name="T60" fmla="*/ 502 w 203"/>
                <a:gd name="T61" fmla="*/ 72 h 159"/>
                <a:gd name="T62" fmla="*/ 501 w 203"/>
                <a:gd name="T63" fmla="*/ 113 h 159"/>
                <a:gd name="T64" fmla="*/ 466 w 203"/>
                <a:gd name="T65" fmla="*/ 162 h 159"/>
                <a:gd name="T66" fmla="*/ 463 w 203"/>
                <a:gd name="T67" fmla="*/ 195 h 159"/>
                <a:gd name="T68" fmla="*/ 481 w 203"/>
                <a:gd name="T69" fmla="*/ 212 h 159"/>
                <a:gd name="T70" fmla="*/ 515 w 203"/>
                <a:gd name="T71" fmla="*/ 248 h 159"/>
                <a:gd name="T72" fmla="*/ 478 w 203"/>
                <a:gd name="T73" fmla="*/ 256 h 159"/>
                <a:gd name="T74" fmla="*/ 422 w 203"/>
                <a:gd name="T75" fmla="*/ 256 h 159"/>
                <a:gd name="T76" fmla="*/ 441 w 203"/>
                <a:gd name="T77" fmla="*/ 276 h 159"/>
                <a:gd name="T78" fmla="*/ 418 w 203"/>
                <a:gd name="T79" fmla="*/ 300 h 1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3"/>
                <a:gd name="T121" fmla="*/ 0 h 159"/>
                <a:gd name="T122" fmla="*/ 203 w 203"/>
                <a:gd name="T123" fmla="*/ 159 h 1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3" h="159">
                  <a:moveTo>
                    <a:pt x="164" y="159"/>
                  </a:moveTo>
                  <a:lnTo>
                    <a:pt x="150" y="159"/>
                  </a:lnTo>
                  <a:lnTo>
                    <a:pt x="131" y="152"/>
                  </a:lnTo>
                  <a:lnTo>
                    <a:pt x="123" y="145"/>
                  </a:lnTo>
                  <a:lnTo>
                    <a:pt x="123" y="132"/>
                  </a:lnTo>
                  <a:lnTo>
                    <a:pt x="109" y="141"/>
                  </a:lnTo>
                  <a:lnTo>
                    <a:pt x="90" y="145"/>
                  </a:lnTo>
                  <a:lnTo>
                    <a:pt x="67" y="146"/>
                  </a:lnTo>
                  <a:lnTo>
                    <a:pt x="42" y="141"/>
                  </a:lnTo>
                  <a:lnTo>
                    <a:pt x="24" y="137"/>
                  </a:lnTo>
                  <a:lnTo>
                    <a:pt x="24" y="128"/>
                  </a:lnTo>
                  <a:lnTo>
                    <a:pt x="28" y="121"/>
                  </a:lnTo>
                  <a:lnTo>
                    <a:pt x="16" y="112"/>
                  </a:lnTo>
                  <a:lnTo>
                    <a:pt x="1" y="106"/>
                  </a:lnTo>
                  <a:lnTo>
                    <a:pt x="0" y="94"/>
                  </a:lnTo>
                  <a:lnTo>
                    <a:pt x="1" y="85"/>
                  </a:lnTo>
                  <a:lnTo>
                    <a:pt x="24" y="85"/>
                  </a:lnTo>
                  <a:lnTo>
                    <a:pt x="46" y="89"/>
                  </a:lnTo>
                  <a:lnTo>
                    <a:pt x="60" y="94"/>
                  </a:lnTo>
                  <a:lnTo>
                    <a:pt x="80" y="98"/>
                  </a:lnTo>
                  <a:lnTo>
                    <a:pt x="74" y="90"/>
                  </a:lnTo>
                  <a:lnTo>
                    <a:pt x="53" y="76"/>
                  </a:lnTo>
                  <a:lnTo>
                    <a:pt x="33" y="76"/>
                  </a:lnTo>
                  <a:lnTo>
                    <a:pt x="10" y="70"/>
                  </a:lnTo>
                  <a:lnTo>
                    <a:pt x="9" y="60"/>
                  </a:lnTo>
                  <a:lnTo>
                    <a:pt x="14" y="52"/>
                  </a:lnTo>
                  <a:lnTo>
                    <a:pt x="30" y="52"/>
                  </a:lnTo>
                  <a:lnTo>
                    <a:pt x="60" y="52"/>
                  </a:lnTo>
                  <a:lnTo>
                    <a:pt x="23" y="45"/>
                  </a:lnTo>
                  <a:lnTo>
                    <a:pt x="28" y="41"/>
                  </a:lnTo>
                  <a:lnTo>
                    <a:pt x="16" y="36"/>
                  </a:lnTo>
                  <a:lnTo>
                    <a:pt x="23" y="27"/>
                  </a:lnTo>
                  <a:lnTo>
                    <a:pt x="33" y="23"/>
                  </a:lnTo>
                  <a:lnTo>
                    <a:pt x="42" y="22"/>
                  </a:lnTo>
                  <a:lnTo>
                    <a:pt x="39" y="14"/>
                  </a:lnTo>
                  <a:lnTo>
                    <a:pt x="46" y="13"/>
                  </a:lnTo>
                  <a:lnTo>
                    <a:pt x="57" y="13"/>
                  </a:lnTo>
                  <a:lnTo>
                    <a:pt x="71" y="7"/>
                  </a:lnTo>
                  <a:lnTo>
                    <a:pt x="85" y="3"/>
                  </a:lnTo>
                  <a:lnTo>
                    <a:pt x="109" y="0"/>
                  </a:lnTo>
                  <a:lnTo>
                    <a:pt x="105" y="14"/>
                  </a:lnTo>
                  <a:lnTo>
                    <a:pt x="90" y="23"/>
                  </a:lnTo>
                  <a:lnTo>
                    <a:pt x="109" y="23"/>
                  </a:lnTo>
                  <a:lnTo>
                    <a:pt x="117" y="22"/>
                  </a:lnTo>
                  <a:lnTo>
                    <a:pt x="128" y="29"/>
                  </a:lnTo>
                  <a:lnTo>
                    <a:pt x="126" y="36"/>
                  </a:lnTo>
                  <a:lnTo>
                    <a:pt x="114" y="41"/>
                  </a:lnTo>
                  <a:lnTo>
                    <a:pt x="128" y="41"/>
                  </a:lnTo>
                  <a:lnTo>
                    <a:pt x="141" y="45"/>
                  </a:lnTo>
                  <a:lnTo>
                    <a:pt x="146" y="36"/>
                  </a:lnTo>
                  <a:lnTo>
                    <a:pt x="146" y="23"/>
                  </a:lnTo>
                  <a:lnTo>
                    <a:pt x="151" y="27"/>
                  </a:lnTo>
                  <a:lnTo>
                    <a:pt x="158" y="38"/>
                  </a:lnTo>
                  <a:lnTo>
                    <a:pt x="151" y="52"/>
                  </a:lnTo>
                  <a:lnTo>
                    <a:pt x="146" y="67"/>
                  </a:lnTo>
                  <a:lnTo>
                    <a:pt x="151" y="70"/>
                  </a:lnTo>
                  <a:lnTo>
                    <a:pt x="160" y="65"/>
                  </a:lnTo>
                  <a:lnTo>
                    <a:pt x="166" y="51"/>
                  </a:lnTo>
                  <a:lnTo>
                    <a:pt x="173" y="36"/>
                  </a:lnTo>
                  <a:lnTo>
                    <a:pt x="183" y="23"/>
                  </a:lnTo>
                  <a:lnTo>
                    <a:pt x="192" y="27"/>
                  </a:lnTo>
                  <a:lnTo>
                    <a:pt x="197" y="38"/>
                  </a:lnTo>
                  <a:lnTo>
                    <a:pt x="201" y="47"/>
                  </a:lnTo>
                  <a:lnTo>
                    <a:pt x="196" y="60"/>
                  </a:lnTo>
                  <a:lnTo>
                    <a:pt x="189" y="74"/>
                  </a:lnTo>
                  <a:lnTo>
                    <a:pt x="183" y="85"/>
                  </a:lnTo>
                  <a:lnTo>
                    <a:pt x="178" y="94"/>
                  </a:lnTo>
                  <a:lnTo>
                    <a:pt x="181" y="103"/>
                  </a:lnTo>
                  <a:lnTo>
                    <a:pt x="187" y="114"/>
                  </a:lnTo>
                  <a:lnTo>
                    <a:pt x="189" y="112"/>
                  </a:lnTo>
                  <a:lnTo>
                    <a:pt x="196" y="123"/>
                  </a:lnTo>
                  <a:lnTo>
                    <a:pt x="203" y="132"/>
                  </a:lnTo>
                  <a:lnTo>
                    <a:pt x="196" y="145"/>
                  </a:lnTo>
                  <a:lnTo>
                    <a:pt x="187" y="137"/>
                  </a:lnTo>
                  <a:lnTo>
                    <a:pt x="174" y="137"/>
                  </a:lnTo>
                  <a:lnTo>
                    <a:pt x="166" y="137"/>
                  </a:lnTo>
                  <a:lnTo>
                    <a:pt x="160" y="152"/>
                  </a:lnTo>
                  <a:lnTo>
                    <a:pt x="174" y="146"/>
                  </a:lnTo>
                  <a:lnTo>
                    <a:pt x="174" y="155"/>
                  </a:lnTo>
                  <a:lnTo>
                    <a:pt x="164" y="159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63" name="Freeform 2184"/>
            <p:cNvSpPr>
              <a:spLocks/>
            </p:cNvSpPr>
            <p:nvPr/>
          </p:nvSpPr>
          <p:spPr bwMode="auto">
            <a:xfrm>
              <a:off x="996" y="989"/>
              <a:ext cx="180" cy="110"/>
            </a:xfrm>
            <a:custGeom>
              <a:avLst/>
              <a:gdLst>
                <a:gd name="T0" fmla="*/ 52 w 157"/>
                <a:gd name="T1" fmla="*/ 185 h 101"/>
                <a:gd name="T2" fmla="*/ 29 w 157"/>
                <a:gd name="T3" fmla="*/ 185 h 101"/>
                <a:gd name="T4" fmla="*/ 37 w 157"/>
                <a:gd name="T5" fmla="*/ 163 h 101"/>
                <a:gd name="T6" fmla="*/ 37 w 157"/>
                <a:gd name="T7" fmla="*/ 147 h 101"/>
                <a:gd name="T8" fmla="*/ 17 w 157"/>
                <a:gd name="T9" fmla="*/ 138 h 101"/>
                <a:gd name="T10" fmla="*/ 0 w 157"/>
                <a:gd name="T11" fmla="*/ 122 h 101"/>
                <a:gd name="T12" fmla="*/ 42 w 157"/>
                <a:gd name="T13" fmla="*/ 106 h 101"/>
                <a:gd name="T14" fmla="*/ 65 w 157"/>
                <a:gd name="T15" fmla="*/ 85 h 101"/>
                <a:gd name="T16" fmla="*/ 95 w 157"/>
                <a:gd name="T17" fmla="*/ 85 h 101"/>
                <a:gd name="T18" fmla="*/ 104 w 157"/>
                <a:gd name="T19" fmla="*/ 78 h 101"/>
                <a:gd name="T20" fmla="*/ 95 w 157"/>
                <a:gd name="T21" fmla="*/ 69 h 101"/>
                <a:gd name="T22" fmla="*/ 104 w 157"/>
                <a:gd name="T23" fmla="*/ 69 h 101"/>
                <a:gd name="T24" fmla="*/ 110 w 157"/>
                <a:gd name="T25" fmla="*/ 69 h 101"/>
                <a:gd name="T26" fmla="*/ 173 w 157"/>
                <a:gd name="T27" fmla="*/ 42 h 101"/>
                <a:gd name="T28" fmla="*/ 162 w 157"/>
                <a:gd name="T29" fmla="*/ 29 h 101"/>
                <a:gd name="T30" fmla="*/ 186 w 157"/>
                <a:gd name="T31" fmla="*/ 0 h 101"/>
                <a:gd name="T32" fmla="*/ 235 w 157"/>
                <a:gd name="T33" fmla="*/ 2 h 101"/>
                <a:gd name="T34" fmla="*/ 245 w 157"/>
                <a:gd name="T35" fmla="*/ 13 h 101"/>
                <a:gd name="T36" fmla="*/ 306 w 157"/>
                <a:gd name="T37" fmla="*/ 16 h 101"/>
                <a:gd name="T38" fmla="*/ 306 w 157"/>
                <a:gd name="T39" fmla="*/ 25 h 101"/>
                <a:gd name="T40" fmla="*/ 321 w 157"/>
                <a:gd name="T41" fmla="*/ 36 h 101"/>
                <a:gd name="T42" fmla="*/ 297 w 157"/>
                <a:gd name="T43" fmla="*/ 45 h 101"/>
                <a:gd name="T44" fmla="*/ 330 w 157"/>
                <a:gd name="T45" fmla="*/ 42 h 101"/>
                <a:gd name="T46" fmla="*/ 335 w 157"/>
                <a:gd name="T47" fmla="*/ 42 h 101"/>
                <a:gd name="T48" fmla="*/ 330 w 157"/>
                <a:gd name="T49" fmla="*/ 59 h 101"/>
                <a:gd name="T50" fmla="*/ 352 w 157"/>
                <a:gd name="T51" fmla="*/ 45 h 101"/>
                <a:gd name="T52" fmla="*/ 352 w 157"/>
                <a:gd name="T53" fmla="*/ 42 h 101"/>
                <a:gd name="T54" fmla="*/ 378 w 157"/>
                <a:gd name="T55" fmla="*/ 45 h 101"/>
                <a:gd name="T56" fmla="*/ 393 w 157"/>
                <a:gd name="T57" fmla="*/ 53 h 101"/>
                <a:gd name="T58" fmla="*/ 393 w 157"/>
                <a:gd name="T59" fmla="*/ 85 h 101"/>
                <a:gd name="T60" fmla="*/ 409 w 157"/>
                <a:gd name="T61" fmla="*/ 106 h 101"/>
                <a:gd name="T62" fmla="*/ 374 w 157"/>
                <a:gd name="T63" fmla="*/ 114 h 101"/>
                <a:gd name="T64" fmla="*/ 330 w 157"/>
                <a:gd name="T65" fmla="*/ 115 h 101"/>
                <a:gd name="T66" fmla="*/ 273 w 157"/>
                <a:gd name="T67" fmla="*/ 122 h 101"/>
                <a:gd name="T68" fmla="*/ 245 w 157"/>
                <a:gd name="T69" fmla="*/ 129 h 101"/>
                <a:gd name="T70" fmla="*/ 214 w 157"/>
                <a:gd name="T71" fmla="*/ 143 h 101"/>
                <a:gd name="T72" fmla="*/ 186 w 157"/>
                <a:gd name="T73" fmla="*/ 143 h 101"/>
                <a:gd name="T74" fmla="*/ 177 w 157"/>
                <a:gd name="T75" fmla="*/ 138 h 101"/>
                <a:gd name="T76" fmla="*/ 150 w 157"/>
                <a:gd name="T77" fmla="*/ 158 h 101"/>
                <a:gd name="T78" fmla="*/ 125 w 157"/>
                <a:gd name="T79" fmla="*/ 181 h 101"/>
                <a:gd name="T80" fmla="*/ 95 w 157"/>
                <a:gd name="T81" fmla="*/ 174 h 101"/>
                <a:gd name="T82" fmla="*/ 52 w 157"/>
                <a:gd name="T83" fmla="*/ 185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7"/>
                <a:gd name="T127" fmla="*/ 0 h 101"/>
                <a:gd name="T128" fmla="*/ 157 w 157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7" h="101">
                  <a:moveTo>
                    <a:pt x="20" y="101"/>
                  </a:moveTo>
                  <a:lnTo>
                    <a:pt x="11" y="101"/>
                  </a:lnTo>
                  <a:lnTo>
                    <a:pt x="14" y="90"/>
                  </a:lnTo>
                  <a:lnTo>
                    <a:pt x="14" y="81"/>
                  </a:lnTo>
                  <a:lnTo>
                    <a:pt x="7" y="76"/>
                  </a:lnTo>
                  <a:lnTo>
                    <a:pt x="0" y="67"/>
                  </a:lnTo>
                  <a:lnTo>
                    <a:pt x="16" y="58"/>
                  </a:lnTo>
                  <a:lnTo>
                    <a:pt x="25" y="47"/>
                  </a:lnTo>
                  <a:lnTo>
                    <a:pt x="37" y="47"/>
                  </a:lnTo>
                  <a:lnTo>
                    <a:pt x="39" y="43"/>
                  </a:lnTo>
                  <a:lnTo>
                    <a:pt x="37" y="38"/>
                  </a:lnTo>
                  <a:lnTo>
                    <a:pt x="39" y="38"/>
                  </a:lnTo>
                  <a:lnTo>
                    <a:pt x="43" y="38"/>
                  </a:lnTo>
                  <a:lnTo>
                    <a:pt x="66" y="24"/>
                  </a:lnTo>
                  <a:lnTo>
                    <a:pt x="62" y="16"/>
                  </a:lnTo>
                  <a:lnTo>
                    <a:pt x="71" y="0"/>
                  </a:lnTo>
                  <a:lnTo>
                    <a:pt x="91" y="2"/>
                  </a:lnTo>
                  <a:lnTo>
                    <a:pt x="94" y="6"/>
                  </a:lnTo>
                  <a:lnTo>
                    <a:pt x="117" y="9"/>
                  </a:lnTo>
                  <a:lnTo>
                    <a:pt x="117" y="14"/>
                  </a:lnTo>
                  <a:lnTo>
                    <a:pt x="123" y="20"/>
                  </a:lnTo>
                  <a:lnTo>
                    <a:pt x="114" y="25"/>
                  </a:lnTo>
                  <a:lnTo>
                    <a:pt x="127" y="24"/>
                  </a:lnTo>
                  <a:lnTo>
                    <a:pt x="128" y="24"/>
                  </a:lnTo>
                  <a:lnTo>
                    <a:pt x="127" y="33"/>
                  </a:lnTo>
                  <a:lnTo>
                    <a:pt x="135" y="25"/>
                  </a:lnTo>
                  <a:lnTo>
                    <a:pt x="135" y="24"/>
                  </a:lnTo>
                  <a:lnTo>
                    <a:pt x="146" y="25"/>
                  </a:lnTo>
                  <a:lnTo>
                    <a:pt x="152" y="29"/>
                  </a:lnTo>
                  <a:lnTo>
                    <a:pt x="152" y="47"/>
                  </a:lnTo>
                  <a:lnTo>
                    <a:pt x="157" y="58"/>
                  </a:lnTo>
                  <a:lnTo>
                    <a:pt x="143" y="62"/>
                  </a:lnTo>
                  <a:lnTo>
                    <a:pt x="127" y="63"/>
                  </a:lnTo>
                  <a:lnTo>
                    <a:pt x="105" y="67"/>
                  </a:lnTo>
                  <a:lnTo>
                    <a:pt x="94" y="71"/>
                  </a:lnTo>
                  <a:lnTo>
                    <a:pt x="82" y="78"/>
                  </a:lnTo>
                  <a:lnTo>
                    <a:pt x="71" y="78"/>
                  </a:lnTo>
                  <a:lnTo>
                    <a:pt x="68" y="76"/>
                  </a:lnTo>
                  <a:lnTo>
                    <a:pt x="57" y="87"/>
                  </a:lnTo>
                  <a:lnTo>
                    <a:pt x="48" y="99"/>
                  </a:lnTo>
                  <a:lnTo>
                    <a:pt x="37" y="96"/>
                  </a:lnTo>
                  <a:lnTo>
                    <a:pt x="20" y="101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64" name="Freeform 2187"/>
            <p:cNvSpPr>
              <a:spLocks/>
            </p:cNvSpPr>
            <p:nvPr/>
          </p:nvSpPr>
          <p:spPr bwMode="auto">
            <a:xfrm>
              <a:off x="1496" y="1003"/>
              <a:ext cx="181" cy="118"/>
            </a:xfrm>
            <a:custGeom>
              <a:avLst/>
              <a:gdLst>
                <a:gd name="T0" fmla="*/ 331 w 159"/>
                <a:gd name="T1" fmla="*/ 201 h 108"/>
                <a:gd name="T2" fmla="*/ 280 w 159"/>
                <a:gd name="T3" fmla="*/ 201 h 108"/>
                <a:gd name="T4" fmla="*/ 237 w 159"/>
                <a:gd name="T5" fmla="*/ 191 h 108"/>
                <a:gd name="T6" fmla="*/ 180 w 159"/>
                <a:gd name="T7" fmla="*/ 184 h 108"/>
                <a:gd name="T8" fmla="*/ 113 w 159"/>
                <a:gd name="T9" fmla="*/ 175 h 108"/>
                <a:gd name="T10" fmla="*/ 57 w 159"/>
                <a:gd name="T11" fmla="*/ 165 h 108"/>
                <a:gd name="T12" fmla="*/ 22 w 159"/>
                <a:gd name="T13" fmla="*/ 140 h 108"/>
                <a:gd name="T14" fmla="*/ 34 w 159"/>
                <a:gd name="T15" fmla="*/ 121 h 108"/>
                <a:gd name="T16" fmla="*/ 52 w 159"/>
                <a:gd name="T17" fmla="*/ 97 h 108"/>
                <a:gd name="T18" fmla="*/ 57 w 159"/>
                <a:gd name="T19" fmla="*/ 72 h 108"/>
                <a:gd name="T20" fmla="*/ 52 w 159"/>
                <a:gd name="T21" fmla="*/ 55 h 108"/>
                <a:gd name="T22" fmla="*/ 13 w 159"/>
                <a:gd name="T23" fmla="*/ 43 h 108"/>
                <a:gd name="T24" fmla="*/ 0 w 159"/>
                <a:gd name="T25" fmla="*/ 23 h 108"/>
                <a:gd name="T26" fmla="*/ 3 w 159"/>
                <a:gd name="T27" fmla="*/ 0 h 108"/>
                <a:gd name="T28" fmla="*/ 41 w 159"/>
                <a:gd name="T29" fmla="*/ 0 h 108"/>
                <a:gd name="T30" fmla="*/ 90 w 159"/>
                <a:gd name="T31" fmla="*/ 23 h 108"/>
                <a:gd name="T32" fmla="*/ 107 w 159"/>
                <a:gd name="T33" fmla="*/ 34 h 108"/>
                <a:gd name="T34" fmla="*/ 147 w 159"/>
                <a:gd name="T35" fmla="*/ 55 h 108"/>
                <a:gd name="T36" fmla="*/ 158 w 159"/>
                <a:gd name="T37" fmla="*/ 76 h 108"/>
                <a:gd name="T38" fmla="*/ 138 w 159"/>
                <a:gd name="T39" fmla="*/ 76 h 108"/>
                <a:gd name="T40" fmla="*/ 129 w 159"/>
                <a:gd name="T41" fmla="*/ 87 h 108"/>
                <a:gd name="T42" fmla="*/ 129 w 159"/>
                <a:gd name="T43" fmla="*/ 97 h 108"/>
                <a:gd name="T44" fmla="*/ 147 w 159"/>
                <a:gd name="T45" fmla="*/ 121 h 108"/>
                <a:gd name="T46" fmla="*/ 180 w 159"/>
                <a:gd name="T47" fmla="*/ 125 h 108"/>
                <a:gd name="T48" fmla="*/ 216 w 159"/>
                <a:gd name="T49" fmla="*/ 139 h 108"/>
                <a:gd name="T50" fmla="*/ 271 w 159"/>
                <a:gd name="T51" fmla="*/ 139 h 108"/>
                <a:gd name="T52" fmla="*/ 316 w 159"/>
                <a:gd name="T53" fmla="*/ 129 h 108"/>
                <a:gd name="T54" fmla="*/ 364 w 159"/>
                <a:gd name="T55" fmla="*/ 140 h 108"/>
                <a:gd name="T56" fmla="*/ 395 w 159"/>
                <a:gd name="T57" fmla="*/ 157 h 108"/>
                <a:gd name="T58" fmla="*/ 395 w 159"/>
                <a:gd name="T59" fmla="*/ 167 h 108"/>
                <a:gd name="T60" fmla="*/ 364 w 159"/>
                <a:gd name="T61" fmla="*/ 181 h 108"/>
                <a:gd name="T62" fmla="*/ 349 w 159"/>
                <a:gd name="T63" fmla="*/ 197 h 108"/>
                <a:gd name="T64" fmla="*/ 331 w 159"/>
                <a:gd name="T65" fmla="*/ 20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9"/>
                <a:gd name="T100" fmla="*/ 0 h 108"/>
                <a:gd name="T101" fmla="*/ 159 w 159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9" h="108">
                  <a:moveTo>
                    <a:pt x="134" y="108"/>
                  </a:moveTo>
                  <a:lnTo>
                    <a:pt x="113" y="108"/>
                  </a:lnTo>
                  <a:lnTo>
                    <a:pt x="96" y="103"/>
                  </a:lnTo>
                  <a:lnTo>
                    <a:pt x="73" y="99"/>
                  </a:lnTo>
                  <a:lnTo>
                    <a:pt x="46" y="94"/>
                  </a:lnTo>
                  <a:lnTo>
                    <a:pt x="23" y="88"/>
                  </a:lnTo>
                  <a:lnTo>
                    <a:pt x="9" y="75"/>
                  </a:lnTo>
                  <a:lnTo>
                    <a:pt x="14" y="65"/>
                  </a:lnTo>
                  <a:lnTo>
                    <a:pt x="21" y="52"/>
                  </a:lnTo>
                  <a:lnTo>
                    <a:pt x="23" y="38"/>
                  </a:lnTo>
                  <a:lnTo>
                    <a:pt x="21" y="29"/>
                  </a:lnTo>
                  <a:lnTo>
                    <a:pt x="5" y="23"/>
                  </a:lnTo>
                  <a:lnTo>
                    <a:pt x="0" y="13"/>
                  </a:lnTo>
                  <a:lnTo>
                    <a:pt x="3" y="0"/>
                  </a:lnTo>
                  <a:lnTo>
                    <a:pt x="17" y="0"/>
                  </a:lnTo>
                  <a:lnTo>
                    <a:pt x="36" y="13"/>
                  </a:lnTo>
                  <a:lnTo>
                    <a:pt x="43" y="18"/>
                  </a:lnTo>
                  <a:lnTo>
                    <a:pt x="59" y="29"/>
                  </a:lnTo>
                  <a:lnTo>
                    <a:pt x="64" y="41"/>
                  </a:lnTo>
                  <a:lnTo>
                    <a:pt x="55" y="41"/>
                  </a:lnTo>
                  <a:lnTo>
                    <a:pt x="52" y="47"/>
                  </a:lnTo>
                  <a:lnTo>
                    <a:pt x="52" y="52"/>
                  </a:lnTo>
                  <a:lnTo>
                    <a:pt x="59" y="65"/>
                  </a:lnTo>
                  <a:lnTo>
                    <a:pt x="73" y="67"/>
                  </a:lnTo>
                  <a:lnTo>
                    <a:pt x="87" y="74"/>
                  </a:lnTo>
                  <a:lnTo>
                    <a:pt x="110" y="74"/>
                  </a:lnTo>
                  <a:lnTo>
                    <a:pt x="127" y="70"/>
                  </a:lnTo>
                  <a:lnTo>
                    <a:pt x="148" y="75"/>
                  </a:lnTo>
                  <a:lnTo>
                    <a:pt x="159" y="85"/>
                  </a:lnTo>
                  <a:lnTo>
                    <a:pt x="159" y="90"/>
                  </a:lnTo>
                  <a:lnTo>
                    <a:pt x="148" y="97"/>
                  </a:lnTo>
                  <a:lnTo>
                    <a:pt x="141" y="105"/>
                  </a:lnTo>
                  <a:lnTo>
                    <a:pt x="134" y="108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65" name="Freeform 2190"/>
            <p:cNvSpPr>
              <a:spLocks/>
            </p:cNvSpPr>
            <p:nvPr/>
          </p:nvSpPr>
          <p:spPr bwMode="auto">
            <a:xfrm>
              <a:off x="1199" y="951"/>
              <a:ext cx="161" cy="86"/>
            </a:xfrm>
            <a:custGeom>
              <a:avLst/>
              <a:gdLst>
                <a:gd name="T0" fmla="*/ 287 w 141"/>
                <a:gd name="T1" fmla="*/ 144 h 79"/>
                <a:gd name="T2" fmla="*/ 218 w 141"/>
                <a:gd name="T3" fmla="*/ 135 h 79"/>
                <a:gd name="T4" fmla="*/ 230 w 141"/>
                <a:gd name="T5" fmla="*/ 125 h 79"/>
                <a:gd name="T6" fmla="*/ 64 w 141"/>
                <a:gd name="T7" fmla="*/ 137 h 79"/>
                <a:gd name="T8" fmla="*/ 46 w 141"/>
                <a:gd name="T9" fmla="*/ 118 h 79"/>
                <a:gd name="T10" fmla="*/ 86 w 141"/>
                <a:gd name="T11" fmla="*/ 110 h 79"/>
                <a:gd name="T12" fmla="*/ 144 w 141"/>
                <a:gd name="T13" fmla="*/ 110 h 79"/>
                <a:gd name="T14" fmla="*/ 177 w 141"/>
                <a:gd name="T15" fmla="*/ 94 h 79"/>
                <a:gd name="T16" fmla="*/ 95 w 141"/>
                <a:gd name="T17" fmla="*/ 90 h 79"/>
                <a:gd name="T18" fmla="*/ 122 w 141"/>
                <a:gd name="T19" fmla="*/ 76 h 79"/>
                <a:gd name="T20" fmla="*/ 120 w 141"/>
                <a:gd name="T21" fmla="*/ 69 h 79"/>
                <a:gd name="T22" fmla="*/ 61 w 141"/>
                <a:gd name="T23" fmla="*/ 90 h 79"/>
                <a:gd name="T24" fmla="*/ 22 w 141"/>
                <a:gd name="T25" fmla="*/ 85 h 79"/>
                <a:gd name="T26" fmla="*/ 0 w 141"/>
                <a:gd name="T27" fmla="*/ 58 h 79"/>
                <a:gd name="T28" fmla="*/ 51 w 141"/>
                <a:gd name="T29" fmla="*/ 41 h 79"/>
                <a:gd name="T30" fmla="*/ 82 w 141"/>
                <a:gd name="T31" fmla="*/ 21 h 79"/>
                <a:gd name="T32" fmla="*/ 122 w 141"/>
                <a:gd name="T33" fmla="*/ 3 h 79"/>
                <a:gd name="T34" fmla="*/ 167 w 141"/>
                <a:gd name="T35" fmla="*/ 0 h 79"/>
                <a:gd name="T36" fmla="*/ 167 w 141"/>
                <a:gd name="T37" fmla="*/ 25 h 79"/>
                <a:gd name="T38" fmla="*/ 191 w 141"/>
                <a:gd name="T39" fmla="*/ 25 h 79"/>
                <a:gd name="T40" fmla="*/ 202 w 141"/>
                <a:gd name="T41" fmla="*/ 39 h 79"/>
                <a:gd name="T42" fmla="*/ 193 w 141"/>
                <a:gd name="T43" fmla="*/ 58 h 79"/>
                <a:gd name="T44" fmla="*/ 191 w 141"/>
                <a:gd name="T45" fmla="*/ 82 h 79"/>
                <a:gd name="T46" fmla="*/ 214 w 141"/>
                <a:gd name="T47" fmla="*/ 85 h 79"/>
                <a:gd name="T48" fmla="*/ 239 w 141"/>
                <a:gd name="T49" fmla="*/ 94 h 79"/>
                <a:gd name="T50" fmla="*/ 264 w 141"/>
                <a:gd name="T51" fmla="*/ 82 h 79"/>
                <a:gd name="T52" fmla="*/ 275 w 141"/>
                <a:gd name="T53" fmla="*/ 58 h 79"/>
                <a:gd name="T54" fmla="*/ 300 w 141"/>
                <a:gd name="T55" fmla="*/ 33 h 79"/>
                <a:gd name="T56" fmla="*/ 344 w 141"/>
                <a:gd name="T57" fmla="*/ 16 h 79"/>
                <a:gd name="T58" fmla="*/ 332 w 141"/>
                <a:gd name="T59" fmla="*/ 41 h 79"/>
                <a:gd name="T60" fmla="*/ 312 w 141"/>
                <a:gd name="T61" fmla="*/ 76 h 79"/>
                <a:gd name="T62" fmla="*/ 323 w 141"/>
                <a:gd name="T63" fmla="*/ 90 h 79"/>
                <a:gd name="T64" fmla="*/ 349 w 141"/>
                <a:gd name="T65" fmla="*/ 82 h 79"/>
                <a:gd name="T66" fmla="*/ 357 w 141"/>
                <a:gd name="T67" fmla="*/ 94 h 79"/>
                <a:gd name="T68" fmla="*/ 332 w 141"/>
                <a:gd name="T69" fmla="*/ 126 h 79"/>
                <a:gd name="T70" fmla="*/ 287 w 141"/>
                <a:gd name="T71" fmla="*/ 144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1"/>
                <a:gd name="T109" fmla="*/ 0 h 79"/>
                <a:gd name="T110" fmla="*/ 141 w 141"/>
                <a:gd name="T111" fmla="*/ 79 h 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1" h="79">
                  <a:moveTo>
                    <a:pt x="114" y="79"/>
                  </a:moveTo>
                  <a:lnTo>
                    <a:pt x="86" y="74"/>
                  </a:lnTo>
                  <a:lnTo>
                    <a:pt x="90" y="69"/>
                  </a:lnTo>
                  <a:lnTo>
                    <a:pt x="25" y="76"/>
                  </a:lnTo>
                  <a:lnTo>
                    <a:pt x="18" y="65"/>
                  </a:lnTo>
                  <a:lnTo>
                    <a:pt x="34" y="61"/>
                  </a:lnTo>
                  <a:lnTo>
                    <a:pt x="57" y="61"/>
                  </a:lnTo>
                  <a:lnTo>
                    <a:pt x="70" y="52"/>
                  </a:lnTo>
                  <a:lnTo>
                    <a:pt x="38" y="50"/>
                  </a:lnTo>
                  <a:lnTo>
                    <a:pt x="48" y="42"/>
                  </a:lnTo>
                  <a:lnTo>
                    <a:pt x="47" y="38"/>
                  </a:lnTo>
                  <a:lnTo>
                    <a:pt x="24" y="50"/>
                  </a:lnTo>
                  <a:lnTo>
                    <a:pt x="9" y="47"/>
                  </a:lnTo>
                  <a:lnTo>
                    <a:pt x="0" y="32"/>
                  </a:lnTo>
                  <a:lnTo>
                    <a:pt x="20" y="23"/>
                  </a:lnTo>
                  <a:lnTo>
                    <a:pt x="32" y="12"/>
                  </a:lnTo>
                  <a:lnTo>
                    <a:pt x="48" y="3"/>
                  </a:lnTo>
                  <a:lnTo>
                    <a:pt x="66" y="0"/>
                  </a:lnTo>
                  <a:lnTo>
                    <a:pt x="66" y="14"/>
                  </a:lnTo>
                  <a:lnTo>
                    <a:pt x="75" y="14"/>
                  </a:lnTo>
                  <a:lnTo>
                    <a:pt x="80" y="22"/>
                  </a:lnTo>
                  <a:lnTo>
                    <a:pt x="77" y="32"/>
                  </a:lnTo>
                  <a:lnTo>
                    <a:pt x="75" y="45"/>
                  </a:lnTo>
                  <a:lnTo>
                    <a:pt x="84" y="47"/>
                  </a:lnTo>
                  <a:lnTo>
                    <a:pt x="95" y="52"/>
                  </a:lnTo>
                  <a:lnTo>
                    <a:pt x="104" y="45"/>
                  </a:lnTo>
                  <a:lnTo>
                    <a:pt x="109" y="32"/>
                  </a:lnTo>
                  <a:lnTo>
                    <a:pt x="118" y="18"/>
                  </a:lnTo>
                  <a:lnTo>
                    <a:pt x="136" y="9"/>
                  </a:lnTo>
                  <a:lnTo>
                    <a:pt x="131" y="23"/>
                  </a:lnTo>
                  <a:lnTo>
                    <a:pt x="123" y="42"/>
                  </a:lnTo>
                  <a:lnTo>
                    <a:pt x="127" y="50"/>
                  </a:lnTo>
                  <a:lnTo>
                    <a:pt x="138" y="45"/>
                  </a:lnTo>
                  <a:lnTo>
                    <a:pt x="141" y="52"/>
                  </a:lnTo>
                  <a:lnTo>
                    <a:pt x="131" y="70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66" name="Freeform 2193"/>
            <p:cNvSpPr>
              <a:spLocks/>
            </p:cNvSpPr>
            <p:nvPr/>
          </p:nvSpPr>
          <p:spPr bwMode="auto">
            <a:xfrm>
              <a:off x="1701" y="1807"/>
              <a:ext cx="105" cy="119"/>
            </a:xfrm>
            <a:custGeom>
              <a:avLst/>
              <a:gdLst>
                <a:gd name="T0" fmla="*/ 207 w 92"/>
                <a:gd name="T1" fmla="*/ 202 h 109"/>
                <a:gd name="T2" fmla="*/ 176 w 92"/>
                <a:gd name="T3" fmla="*/ 188 h 109"/>
                <a:gd name="T4" fmla="*/ 191 w 92"/>
                <a:gd name="T5" fmla="*/ 166 h 109"/>
                <a:gd name="T6" fmla="*/ 183 w 92"/>
                <a:gd name="T7" fmla="*/ 157 h 109"/>
                <a:gd name="T8" fmla="*/ 160 w 92"/>
                <a:gd name="T9" fmla="*/ 172 h 109"/>
                <a:gd name="T10" fmla="*/ 110 w 92"/>
                <a:gd name="T11" fmla="*/ 183 h 109"/>
                <a:gd name="T12" fmla="*/ 147 w 92"/>
                <a:gd name="T13" fmla="*/ 166 h 109"/>
                <a:gd name="T14" fmla="*/ 110 w 92"/>
                <a:gd name="T15" fmla="*/ 166 h 109"/>
                <a:gd name="T16" fmla="*/ 0 w 92"/>
                <a:gd name="T17" fmla="*/ 157 h 109"/>
                <a:gd name="T18" fmla="*/ 0 w 92"/>
                <a:gd name="T19" fmla="*/ 141 h 109"/>
                <a:gd name="T20" fmla="*/ 31 w 92"/>
                <a:gd name="T21" fmla="*/ 128 h 109"/>
                <a:gd name="T22" fmla="*/ 3 w 92"/>
                <a:gd name="T23" fmla="*/ 121 h 109"/>
                <a:gd name="T24" fmla="*/ 52 w 92"/>
                <a:gd name="T25" fmla="*/ 99 h 109"/>
                <a:gd name="T26" fmla="*/ 52 w 92"/>
                <a:gd name="T27" fmla="*/ 88 h 109"/>
                <a:gd name="T28" fmla="*/ 92 w 92"/>
                <a:gd name="T29" fmla="*/ 57 h 109"/>
                <a:gd name="T30" fmla="*/ 116 w 92"/>
                <a:gd name="T31" fmla="*/ 16 h 109"/>
                <a:gd name="T32" fmla="*/ 160 w 92"/>
                <a:gd name="T33" fmla="*/ 4 h 109"/>
                <a:gd name="T34" fmla="*/ 183 w 92"/>
                <a:gd name="T35" fmla="*/ 0 h 109"/>
                <a:gd name="T36" fmla="*/ 160 w 92"/>
                <a:gd name="T37" fmla="*/ 32 h 109"/>
                <a:gd name="T38" fmla="*/ 102 w 92"/>
                <a:gd name="T39" fmla="*/ 79 h 109"/>
                <a:gd name="T40" fmla="*/ 132 w 92"/>
                <a:gd name="T41" fmla="*/ 68 h 109"/>
                <a:gd name="T42" fmla="*/ 147 w 92"/>
                <a:gd name="T43" fmla="*/ 69 h 109"/>
                <a:gd name="T44" fmla="*/ 132 w 92"/>
                <a:gd name="T45" fmla="*/ 88 h 109"/>
                <a:gd name="T46" fmla="*/ 176 w 92"/>
                <a:gd name="T47" fmla="*/ 88 h 109"/>
                <a:gd name="T48" fmla="*/ 219 w 92"/>
                <a:gd name="T49" fmla="*/ 99 h 109"/>
                <a:gd name="T50" fmla="*/ 207 w 92"/>
                <a:gd name="T51" fmla="*/ 115 h 109"/>
                <a:gd name="T52" fmla="*/ 207 w 92"/>
                <a:gd name="T53" fmla="*/ 132 h 109"/>
                <a:gd name="T54" fmla="*/ 231 w 92"/>
                <a:gd name="T55" fmla="*/ 128 h 109"/>
                <a:gd name="T56" fmla="*/ 232 w 92"/>
                <a:gd name="T57" fmla="*/ 141 h 109"/>
                <a:gd name="T58" fmla="*/ 232 w 92"/>
                <a:gd name="T59" fmla="*/ 157 h 109"/>
                <a:gd name="T60" fmla="*/ 231 w 92"/>
                <a:gd name="T61" fmla="*/ 172 h 109"/>
                <a:gd name="T62" fmla="*/ 207 w 92"/>
                <a:gd name="T63" fmla="*/ 202 h 1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2"/>
                <a:gd name="T97" fmla="*/ 0 h 109"/>
                <a:gd name="T98" fmla="*/ 92 w 92"/>
                <a:gd name="T99" fmla="*/ 109 h 1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2" h="109">
                  <a:moveTo>
                    <a:pt x="82" y="109"/>
                  </a:moveTo>
                  <a:lnTo>
                    <a:pt x="69" y="103"/>
                  </a:lnTo>
                  <a:lnTo>
                    <a:pt x="75" y="89"/>
                  </a:lnTo>
                  <a:lnTo>
                    <a:pt x="73" y="85"/>
                  </a:lnTo>
                  <a:lnTo>
                    <a:pt x="64" y="94"/>
                  </a:lnTo>
                  <a:lnTo>
                    <a:pt x="44" y="99"/>
                  </a:lnTo>
                  <a:lnTo>
                    <a:pt x="59" y="89"/>
                  </a:lnTo>
                  <a:lnTo>
                    <a:pt x="44" y="89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2" y="69"/>
                  </a:lnTo>
                  <a:lnTo>
                    <a:pt x="3" y="65"/>
                  </a:lnTo>
                  <a:lnTo>
                    <a:pt x="21" y="54"/>
                  </a:lnTo>
                  <a:lnTo>
                    <a:pt x="21" y="48"/>
                  </a:lnTo>
                  <a:lnTo>
                    <a:pt x="36" y="31"/>
                  </a:lnTo>
                  <a:lnTo>
                    <a:pt x="46" y="9"/>
                  </a:lnTo>
                  <a:lnTo>
                    <a:pt x="64" y="4"/>
                  </a:lnTo>
                  <a:lnTo>
                    <a:pt x="73" y="0"/>
                  </a:lnTo>
                  <a:lnTo>
                    <a:pt x="64" y="17"/>
                  </a:lnTo>
                  <a:lnTo>
                    <a:pt x="40" y="42"/>
                  </a:lnTo>
                  <a:lnTo>
                    <a:pt x="53" y="37"/>
                  </a:lnTo>
                  <a:lnTo>
                    <a:pt x="59" y="38"/>
                  </a:lnTo>
                  <a:lnTo>
                    <a:pt x="53" y="48"/>
                  </a:lnTo>
                  <a:lnTo>
                    <a:pt x="69" y="48"/>
                  </a:lnTo>
                  <a:lnTo>
                    <a:pt x="87" y="54"/>
                  </a:lnTo>
                  <a:lnTo>
                    <a:pt x="82" y="62"/>
                  </a:lnTo>
                  <a:lnTo>
                    <a:pt x="82" y="71"/>
                  </a:lnTo>
                  <a:lnTo>
                    <a:pt x="91" y="69"/>
                  </a:lnTo>
                  <a:lnTo>
                    <a:pt x="92" y="76"/>
                  </a:lnTo>
                  <a:lnTo>
                    <a:pt x="92" y="85"/>
                  </a:lnTo>
                  <a:lnTo>
                    <a:pt x="91" y="94"/>
                  </a:lnTo>
                  <a:lnTo>
                    <a:pt x="82" y="109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67" name="Freeform 2196"/>
            <p:cNvSpPr>
              <a:spLocks/>
            </p:cNvSpPr>
            <p:nvPr/>
          </p:nvSpPr>
          <p:spPr bwMode="auto">
            <a:xfrm>
              <a:off x="1322" y="1095"/>
              <a:ext cx="95" cy="87"/>
            </a:xfrm>
            <a:custGeom>
              <a:avLst/>
              <a:gdLst>
                <a:gd name="T0" fmla="*/ 40 w 83"/>
                <a:gd name="T1" fmla="*/ 156 h 79"/>
                <a:gd name="T2" fmla="*/ 29 w 83"/>
                <a:gd name="T3" fmla="*/ 149 h 79"/>
                <a:gd name="T4" fmla="*/ 35 w 83"/>
                <a:gd name="T5" fmla="*/ 129 h 79"/>
                <a:gd name="T6" fmla="*/ 29 w 83"/>
                <a:gd name="T7" fmla="*/ 102 h 79"/>
                <a:gd name="T8" fmla="*/ 17 w 83"/>
                <a:gd name="T9" fmla="*/ 84 h 79"/>
                <a:gd name="T10" fmla="*/ 0 w 83"/>
                <a:gd name="T11" fmla="*/ 67 h 79"/>
                <a:gd name="T12" fmla="*/ 0 w 83"/>
                <a:gd name="T13" fmla="*/ 39 h 79"/>
                <a:gd name="T14" fmla="*/ 29 w 83"/>
                <a:gd name="T15" fmla="*/ 28 h 79"/>
                <a:gd name="T16" fmla="*/ 29 w 83"/>
                <a:gd name="T17" fmla="*/ 57 h 79"/>
                <a:gd name="T18" fmla="*/ 40 w 83"/>
                <a:gd name="T19" fmla="*/ 67 h 79"/>
                <a:gd name="T20" fmla="*/ 64 w 83"/>
                <a:gd name="T21" fmla="*/ 53 h 79"/>
                <a:gd name="T22" fmla="*/ 80 w 83"/>
                <a:gd name="T23" fmla="*/ 35 h 79"/>
                <a:gd name="T24" fmla="*/ 105 w 83"/>
                <a:gd name="T25" fmla="*/ 35 h 79"/>
                <a:gd name="T26" fmla="*/ 105 w 83"/>
                <a:gd name="T27" fmla="*/ 23 h 79"/>
                <a:gd name="T28" fmla="*/ 80 w 83"/>
                <a:gd name="T29" fmla="*/ 12 h 79"/>
                <a:gd name="T30" fmla="*/ 105 w 83"/>
                <a:gd name="T31" fmla="*/ 0 h 79"/>
                <a:gd name="T32" fmla="*/ 126 w 83"/>
                <a:gd name="T33" fmla="*/ 0 h 79"/>
                <a:gd name="T34" fmla="*/ 145 w 83"/>
                <a:gd name="T35" fmla="*/ 17 h 79"/>
                <a:gd name="T36" fmla="*/ 192 w 83"/>
                <a:gd name="T37" fmla="*/ 12 h 79"/>
                <a:gd name="T38" fmla="*/ 215 w 83"/>
                <a:gd name="T39" fmla="*/ 23 h 79"/>
                <a:gd name="T40" fmla="*/ 199 w 83"/>
                <a:gd name="T41" fmla="*/ 28 h 79"/>
                <a:gd name="T42" fmla="*/ 175 w 83"/>
                <a:gd name="T43" fmla="*/ 28 h 79"/>
                <a:gd name="T44" fmla="*/ 187 w 83"/>
                <a:gd name="T45" fmla="*/ 35 h 79"/>
                <a:gd name="T46" fmla="*/ 171 w 83"/>
                <a:gd name="T47" fmla="*/ 35 h 79"/>
                <a:gd name="T48" fmla="*/ 135 w 83"/>
                <a:gd name="T49" fmla="*/ 45 h 79"/>
                <a:gd name="T50" fmla="*/ 135 w 83"/>
                <a:gd name="T51" fmla="*/ 57 h 79"/>
                <a:gd name="T52" fmla="*/ 145 w 83"/>
                <a:gd name="T53" fmla="*/ 57 h 79"/>
                <a:gd name="T54" fmla="*/ 163 w 83"/>
                <a:gd name="T55" fmla="*/ 57 h 79"/>
                <a:gd name="T56" fmla="*/ 171 w 83"/>
                <a:gd name="T57" fmla="*/ 93 h 79"/>
                <a:gd name="T58" fmla="*/ 138 w 83"/>
                <a:gd name="T59" fmla="*/ 119 h 79"/>
                <a:gd name="T60" fmla="*/ 110 w 83"/>
                <a:gd name="T61" fmla="*/ 140 h 79"/>
                <a:gd name="T62" fmla="*/ 80 w 83"/>
                <a:gd name="T63" fmla="*/ 130 h 79"/>
                <a:gd name="T64" fmla="*/ 90 w 83"/>
                <a:gd name="T65" fmla="*/ 119 h 79"/>
                <a:gd name="T66" fmla="*/ 64 w 83"/>
                <a:gd name="T67" fmla="*/ 130 h 79"/>
                <a:gd name="T68" fmla="*/ 64 w 83"/>
                <a:gd name="T69" fmla="*/ 144 h 79"/>
                <a:gd name="T70" fmla="*/ 40 w 83"/>
                <a:gd name="T71" fmla="*/ 156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"/>
                <a:gd name="T109" fmla="*/ 0 h 79"/>
                <a:gd name="T110" fmla="*/ 83 w 83"/>
                <a:gd name="T111" fmla="*/ 79 h 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" h="79">
                  <a:moveTo>
                    <a:pt x="16" y="79"/>
                  </a:moveTo>
                  <a:lnTo>
                    <a:pt x="11" y="76"/>
                  </a:lnTo>
                  <a:lnTo>
                    <a:pt x="14" y="65"/>
                  </a:lnTo>
                  <a:lnTo>
                    <a:pt x="11" y="52"/>
                  </a:lnTo>
                  <a:lnTo>
                    <a:pt x="7" y="43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11" y="14"/>
                  </a:lnTo>
                  <a:lnTo>
                    <a:pt x="11" y="29"/>
                  </a:lnTo>
                  <a:lnTo>
                    <a:pt x="16" y="34"/>
                  </a:lnTo>
                  <a:lnTo>
                    <a:pt x="25" y="27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40" y="12"/>
                  </a:lnTo>
                  <a:lnTo>
                    <a:pt x="31" y="5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9"/>
                  </a:lnTo>
                  <a:lnTo>
                    <a:pt x="75" y="5"/>
                  </a:lnTo>
                  <a:lnTo>
                    <a:pt x="83" y="12"/>
                  </a:lnTo>
                  <a:lnTo>
                    <a:pt x="77" y="14"/>
                  </a:lnTo>
                  <a:lnTo>
                    <a:pt x="68" y="14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52" y="23"/>
                  </a:lnTo>
                  <a:lnTo>
                    <a:pt x="52" y="29"/>
                  </a:lnTo>
                  <a:lnTo>
                    <a:pt x="57" y="29"/>
                  </a:lnTo>
                  <a:lnTo>
                    <a:pt x="63" y="29"/>
                  </a:lnTo>
                  <a:lnTo>
                    <a:pt x="66" y="47"/>
                  </a:lnTo>
                  <a:lnTo>
                    <a:pt x="54" y="61"/>
                  </a:lnTo>
                  <a:lnTo>
                    <a:pt x="43" y="70"/>
                  </a:lnTo>
                  <a:lnTo>
                    <a:pt x="31" y="66"/>
                  </a:lnTo>
                  <a:lnTo>
                    <a:pt x="34" y="61"/>
                  </a:lnTo>
                  <a:lnTo>
                    <a:pt x="25" y="66"/>
                  </a:lnTo>
                  <a:lnTo>
                    <a:pt x="25" y="74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68" name="Freeform 2199"/>
            <p:cNvSpPr>
              <a:spLocks/>
            </p:cNvSpPr>
            <p:nvPr/>
          </p:nvSpPr>
          <p:spPr bwMode="auto">
            <a:xfrm>
              <a:off x="1377" y="1366"/>
              <a:ext cx="109" cy="83"/>
            </a:xfrm>
            <a:custGeom>
              <a:avLst/>
              <a:gdLst>
                <a:gd name="T0" fmla="*/ 218 w 95"/>
                <a:gd name="T1" fmla="*/ 141 h 76"/>
                <a:gd name="T2" fmla="*/ 172 w 95"/>
                <a:gd name="T3" fmla="*/ 128 h 76"/>
                <a:gd name="T4" fmla="*/ 172 w 95"/>
                <a:gd name="T5" fmla="*/ 99 h 76"/>
                <a:gd name="T6" fmla="*/ 145 w 95"/>
                <a:gd name="T7" fmla="*/ 104 h 76"/>
                <a:gd name="T8" fmla="*/ 107 w 95"/>
                <a:gd name="T9" fmla="*/ 128 h 76"/>
                <a:gd name="T10" fmla="*/ 75 w 95"/>
                <a:gd name="T11" fmla="*/ 141 h 76"/>
                <a:gd name="T12" fmla="*/ 48 w 95"/>
                <a:gd name="T13" fmla="*/ 141 h 76"/>
                <a:gd name="T14" fmla="*/ 39 w 95"/>
                <a:gd name="T15" fmla="*/ 129 h 76"/>
                <a:gd name="T16" fmla="*/ 0 w 95"/>
                <a:gd name="T17" fmla="*/ 129 h 76"/>
                <a:gd name="T18" fmla="*/ 11 w 95"/>
                <a:gd name="T19" fmla="*/ 121 h 76"/>
                <a:gd name="T20" fmla="*/ 48 w 95"/>
                <a:gd name="T21" fmla="*/ 104 h 76"/>
                <a:gd name="T22" fmla="*/ 75 w 95"/>
                <a:gd name="T23" fmla="*/ 50 h 76"/>
                <a:gd name="T24" fmla="*/ 107 w 95"/>
                <a:gd name="T25" fmla="*/ 23 h 76"/>
                <a:gd name="T26" fmla="*/ 137 w 95"/>
                <a:gd name="T27" fmla="*/ 0 h 76"/>
                <a:gd name="T28" fmla="*/ 137 w 95"/>
                <a:gd name="T29" fmla="*/ 34 h 76"/>
                <a:gd name="T30" fmla="*/ 161 w 95"/>
                <a:gd name="T31" fmla="*/ 29 h 76"/>
                <a:gd name="T32" fmla="*/ 207 w 95"/>
                <a:gd name="T33" fmla="*/ 72 h 76"/>
                <a:gd name="T34" fmla="*/ 213 w 95"/>
                <a:gd name="T35" fmla="*/ 104 h 76"/>
                <a:gd name="T36" fmla="*/ 244 w 95"/>
                <a:gd name="T37" fmla="*/ 115 h 76"/>
                <a:gd name="T38" fmla="*/ 248 w 95"/>
                <a:gd name="T39" fmla="*/ 129 h 76"/>
                <a:gd name="T40" fmla="*/ 218 w 95"/>
                <a:gd name="T41" fmla="*/ 14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76"/>
                <a:gd name="T65" fmla="*/ 95 w 95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76">
                  <a:moveTo>
                    <a:pt x="84" y="76"/>
                  </a:moveTo>
                  <a:lnTo>
                    <a:pt x="65" y="69"/>
                  </a:lnTo>
                  <a:lnTo>
                    <a:pt x="65" y="54"/>
                  </a:lnTo>
                  <a:lnTo>
                    <a:pt x="56" y="56"/>
                  </a:lnTo>
                  <a:lnTo>
                    <a:pt x="41" y="69"/>
                  </a:lnTo>
                  <a:lnTo>
                    <a:pt x="29" y="76"/>
                  </a:lnTo>
                  <a:lnTo>
                    <a:pt x="18" y="76"/>
                  </a:lnTo>
                  <a:lnTo>
                    <a:pt x="15" y="70"/>
                  </a:lnTo>
                  <a:lnTo>
                    <a:pt x="0" y="70"/>
                  </a:lnTo>
                  <a:lnTo>
                    <a:pt x="4" y="65"/>
                  </a:lnTo>
                  <a:lnTo>
                    <a:pt x="18" y="56"/>
                  </a:lnTo>
                  <a:lnTo>
                    <a:pt x="29" y="27"/>
                  </a:lnTo>
                  <a:lnTo>
                    <a:pt x="41" y="13"/>
                  </a:lnTo>
                  <a:lnTo>
                    <a:pt x="52" y="0"/>
                  </a:lnTo>
                  <a:lnTo>
                    <a:pt x="52" y="18"/>
                  </a:lnTo>
                  <a:lnTo>
                    <a:pt x="61" y="16"/>
                  </a:lnTo>
                  <a:lnTo>
                    <a:pt x="79" y="38"/>
                  </a:lnTo>
                  <a:lnTo>
                    <a:pt x="81" y="56"/>
                  </a:lnTo>
                  <a:lnTo>
                    <a:pt x="93" y="62"/>
                  </a:lnTo>
                  <a:lnTo>
                    <a:pt x="95" y="70"/>
                  </a:lnTo>
                  <a:lnTo>
                    <a:pt x="84" y="76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69" name="Freeform 2202"/>
            <p:cNvSpPr>
              <a:spLocks/>
            </p:cNvSpPr>
            <p:nvPr/>
          </p:nvSpPr>
          <p:spPr bwMode="auto">
            <a:xfrm>
              <a:off x="1390" y="985"/>
              <a:ext cx="77" cy="75"/>
            </a:xfrm>
            <a:custGeom>
              <a:avLst/>
              <a:gdLst>
                <a:gd name="T0" fmla="*/ 88 w 68"/>
                <a:gd name="T1" fmla="*/ 135 h 68"/>
                <a:gd name="T2" fmla="*/ 33 w 68"/>
                <a:gd name="T3" fmla="*/ 131 h 68"/>
                <a:gd name="T4" fmla="*/ 74 w 68"/>
                <a:gd name="T5" fmla="*/ 90 h 68"/>
                <a:gd name="T6" fmla="*/ 2 w 68"/>
                <a:gd name="T7" fmla="*/ 84 h 68"/>
                <a:gd name="T8" fmla="*/ 0 w 68"/>
                <a:gd name="T9" fmla="*/ 68 h 68"/>
                <a:gd name="T10" fmla="*/ 2 w 68"/>
                <a:gd name="T11" fmla="*/ 32 h 68"/>
                <a:gd name="T12" fmla="*/ 16 w 68"/>
                <a:gd name="T13" fmla="*/ 0 h 68"/>
                <a:gd name="T14" fmla="*/ 33 w 68"/>
                <a:gd name="T15" fmla="*/ 12 h 68"/>
                <a:gd name="T16" fmla="*/ 37 w 68"/>
                <a:gd name="T17" fmla="*/ 32 h 68"/>
                <a:gd name="T18" fmla="*/ 51 w 68"/>
                <a:gd name="T19" fmla="*/ 74 h 68"/>
                <a:gd name="T20" fmla="*/ 74 w 68"/>
                <a:gd name="T21" fmla="*/ 32 h 68"/>
                <a:gd name="T22" fmla="*/ 88 w 68"/>
                <a:gd name="T23" fmla="*/ 74 h 68"/>
                <a:gd name="T24" fmla="*/ 95 w 68"/>
                <a:gd name="T25" fmla="*/ 32 h 68"/>
                <a:gd name="T26" fmla="*/ 125 w 68"/>
                <a:gd name="T27" fmla="*/ 32 h 68"/>
                <a:gd name="T28" fmla="*/ 163 w 68"/>
                <a:gd name="T29" fmla="*/ 42 h 68"/>
                <a:gd name="T30" fmla="*/ 157 w 68"/>
                <a:gd name="T31" fmla="*/ 76 h 68"/>
                <a:gd name="T32" fmla="*/ 127 w 68"/>
                <a:gd name="T33" fmla="*/ 114 h 68"/>
                <a:gd name="T34" fmla="*/ 88 w 68"/>
                <a:gd name="T35" fmla="*/ 135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"/>
                <a:gd name="T55" fmla="*/ 0 h 68"/>
                <a:gd name="T56" fmla="*/ 68 w 68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" h="68">
                  <a:moveTo>
                    <a:pt x="37" y="68"/>
                  </a:moveTo>
                  <a:lnTo>
                    <a:pt x="14" y="66"/>
                  </a:lnTo>
                  <a:lnTo>
                    <a:pt x="30" y="45"/>
                  </a:lnTo>
                  <a:lnTo>
                    <a:pt x="2" y="43"/>
                  </a:lnTo>
                  <a:lnTo>
                    <a:pt x="0" y="34"/>
                  </a:lnTo>
                  <a:lnTo>
                    <a:pt x="2" y="16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6" y="16"/>
                  </a:lnTo>
                  <a:lnTo>
                    <a:pt x="21" y="37"/>
                  </a:lnTo>
                  <a:lnTo>
                    <a:pt x="30" y="16"/>
                  </a:lnTo>
                  <a:lnTo>
                    <a:pt x="37" y="37"/>
                  </a:lnTo>
                  <a:lnTo>
                    <a:pt x="39" y="16"/>
                  </a:lnTo>
                  <a:lnTo>
                    <a:pt x="52" y="16"/>
                  </a:lnTo>
                  <a:lnTo>
                    <a:pt x="68" y="21"/>
                  </a:lnTo>
                  <a:lnTo>
                    <a:pt x="66" y="39"/>
                  </a:lnTo>
                  <a:lnTo>
                    <a:pt x="53" y="57"/>
                  </a:lnTo>
                  <a:lnTo>
                    <a:pt x="37" y="68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70" name="Freeform 2205"/>
            <p:cNvSpPr>
              <a:spLocks/>
            </p:cNvSpPr>
            <p:nvPr/>
          </p:nvSpPr>
          <p:spPr bwMode="auto">
            <a:xfrm>
              <a:off x="1167" y="907"/>
              <a:ext cx="129" cy="52"/>
            </a:xfrm>
            <a:custGeom>
              <a:avLst/>
              <a:gdLst>
                <a:gd name="T0" fmla="*/ 43 w 113"/>
                <a:gd name="T1" fmla="*/ 96 h 47"/>
                <a:gd name="T2" fmla="*/ 66 w 113"/>
                <a:gd name="T3" fmla="*/ 59 h 47"/>
                <a:gd name="T4" fmla="*/ 29 w 113"/>
                <a:gd name="T5" fmla="*/ 76 h 47"/>
                <a:gd name="T6" fmla="*/ 0 w 113"/>
                <a:gd name="T7" fmla="*/ 69 h 47"/>
                <a:gd name="T8" fmla="*/ 3 w 113"/>
                <a:gd name="T9" fmla="*/ 46 h 47"/>
                <a:gd name="T10" fmla="*/ 61 w 113"/>
                <a:gd name="T11" fmla="*/ 41 h 47"/>
                <a:gd name="T12" fmla="*/ 95 w 113"/>
                <a:gd name="T13" fmla="*/ 28 h 47"/>
                <a:gd name="T14" fmla="*/ 155 w 113"/>
                <a:gd name="T15" fmla="*/ 13 h 47"/>
                <a:gd name="T16" fmla="*/ 203 w 113"/>
                <a:gd name="T17" fmla="*/ 0 h 47"/>
                <a:gd name="T18" fmla="*/ 250 w 113"/>
                <a:gd name="T19" fmla="*/ 13 h 47"/>
                <a:gd name="T20" fmla="*/ 250 w 113"/>
                <a:gd name="T21" fmla="*/ 0 h 47"/>
                <a:gd name="T22" fmla="*/ 267 w 113"/>
                <a:gd name="T23" fmla="*/ 1 h 47"/>
                <a:gd name="T24" fmla="*/ 285 w 113"/>
                <a:gd name="T25" fmla="*/ 21 h 47"/>
                <a:gd name="T26" fmla="*/ 250 w 113"/>
                <a:gd name="T27" fmla="*/ 33 h 47"/>
                <a:gd name="T28" fmla="*/ 239 w 113"/>
                <a:gd name="T29" fmla="*/ 53 h 47"/>
                <a:gd name="T30" fmla="*/ 229 w 113"/>
                <a:gd name="T31" fmla="*/ 53 h 47"/>
                <a:gd name="T32" fmla="*/ 229 w 113"/>
                <a:gd name="T33" fmla="*/ 67 h 47"/>
                <a:gd name="T34" fmla="*/ 182 w 113"/>
                <a:gd name="T35" fmla="*/ 69 h 47"/>
                <a:gd name="T36" fmla="*/ 168 w 113"/>
                <a:gd name="T37" fmla="*/ 81 h 47"/>
                <a:gd name="T38" fmla="*/ 146 w 113"/>
                <a:gd name="T39" fmla="*/ 69 h 47"/>
                <a:gd name="T40" fmla="*/ 182 w 113"/>
                <a:gd name="T41" fmla="*/ 33 h 47"/>
                <a:gd name="T42" fmla="*/ 136 w 113"/>
                <a:gd name="T43" fmla="*/ 53 h 47"/>
                <a:gd name="T44" fmla="*/ 122 w 113"/>
                <a:gd name="T45" fmla="*/ 67 h 47"/>
                <a:gd name="T46" fmla="*/ 104 w 113"/>
                <a:gd name="T47" fmla="*/ 76 h 47"/>
                <a:gd name="T48" fmla="*/ 110 w 113"/>
                <a:gd name="T49" fmla="*/ 67 h 47"/>
                <a:gd name="T50" fmla="*/ 73 w 113"/>
                <a:gd name="T51" fmla="*/ 81 h 47"/>
                <a:gd name="T52" fmla="*/ 43 w 113"/>
                <a:gd name="T53" fmla="*/ 96 h 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47"/>
                <a:gd name="T83" fmla="*/ 113 w 113"/>
                <a:gd name="T84" fmla="*/ 47 h 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47">
                  <a:moveTo>
                    <a:pt x="17" y="47"/>
                  </a:moveTo>
                  <a:lnTo>
                    <a:pt x="26" y="29"/>
                  </a:lnTo>
                  <a:lnTo>
                    <a:pt x="11" y="38"/>
                  </a:lnTo>
                  <a:lnTo>
                    <a:pt x="0" y="34"/>
                  </a:lnTo>
                  <a:lnTo>
                    <a:pt x="3" y="23"/>
                  </a:lnTo>
                  <a:lnTo>
                    <a:pt x="24" y="20"/>
                  </a:lnTo>
                  <a:lnTo>
                    <a:pt x="38" y="14"/>
                  </a:lnTo>
                  <a:lnTo>
                    <a:pt x="61" y="6"/>
                  </a:lnTo>
                  <a:lnTo>
                    <a:pt x="81" y="0"/>
                  </a:lnTo>
                  <a:lnTo>
                    <a:pt x="99" y="6"/>
                  </a:lnTo>
                  <a:lnTo>
                    <a:pt x="99" y="0"/>
                  </a:lnTo>
                  <a:lnTo>
                    <a:pt x="106" y="1"/>
                  </a:lnTo>
                  <a:lnTo>
                    <a:pt x="113" y="11"/>
                  </a:lnTo>
                  <a:lnTo>
                    <a:pt x="99" y="16"/>
                  </a:lnTo>
                  <a:lnTo>
                    <a:pt x="95" y="26"/>
                  </a:lnTo>
                  <a:lnTo>
                    <a:pt x="90" y="26"/>
                  </a:lnTo>
                  <a:lnTo>
                    <a:pt x="90" y="33"/>
                  </a:lnTo>
                  <a:lnTo>
                    <a:pt x="72" y="34"/>
                  </a:lnTo>
                  <a:lnTo>
                    <a:pt x="67" y="40"/>
                  </a:lnTo>
                  <a:lnTo>
                    <a:pt x="58" y="34"/>
                  </a:lnTo>
                  <a:lnTo>
                    <a:pt x="72" y="16"/>
                  </a:lnTo>
                  <a:lnTo>
                    <a:pt x="53" y="26"/>
                  </a:lnTo>
                  <a:lnTo>
                    <a:pt x="48" y="33"/>
                  </a:lnTo>
                  <a:lnTo>
                    <a:pt x="40" y="38"/>
                  </a:lnTo>
                  <a:lnTo>
                    <a:pt x="44" y="33"/>
                  </a:lnTo>
                  <a:lnTo>
                    <a:pt x="29" y="40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71" name="Freeform 2208"/>
            <p:cNvSpPr>
              <a:spLocks/>
            </p:cNvSpPr>
            <p:nvPr/>
          </p:nvSpPr>
          <p:spPr bwMode="auto">
            <a:xfrm>
              <a:off x="1404" y="1109"/>
              <a:ext cx="102" cy="58"/>
            </a:xfrm>
            <a:custGeom>
              <a:avLst/>
              <a:gdLst>
                <a:gd name="T0" fmla="*/ 25 w 89"/>
                <a:gd name="T1" fmla="*/ 89 h 54"/>
                <a:gd name="T2" fmla="*/ 0 w 89"/>
                <a:gd name="T3" fmla="*/ 82 h 54"/>
                <a:gd name="T4" fmla="*/ 13 w 89"/>
                <a:gd name="T5" fmla="*/ 58 h 54"/>
                <a:gd name="T6" fmla="*/ 44 w 89"/>
                <a:gd name="T7" fmla="*/ 23 h 54"/>
                <a:gd name="T8" fmla="*/ 85 w 89"/>
                <a:gd name="T9" fmla="*/ 0 h 54"/>
                <a:gd name="T10" fmla="*/ 156 w 89"/>
                <a:gd name="T11" fmla="*/ 0 h 54"/>
                <a:gd name="T12" fmla="*/ 232 w 89"/>
                <a:gd name="T13" fmla="*/ 23 h 54"/>
                <a:gd name="T14" fmla="*/ 173 w 89"/>
                <a:gd name="T15" fmla="*/ 41 h 54"/>
                <a:gd name="T16" fmla="*/ 120 w 89"/>
                <a:gd name="T17" fmla="*/ 72 h 54"/>
                <a:gd name="T18" fmla="*/ 44 w 89"/>
                <a:gd name="T19" fmla="*/ 47 h 54"/>
                <a:gd name="T20" fmla="*/ 37 w 89"/>
                <a:gd name="T21" fmla="*/ 62 h 54"/>
                <a:gd name="T22" fmla="*/ 72 w 89"/>
                <a:gd name="T23" fmla="*/ 66 h 54"/>
                <a:gd name="T24" fmla="*/ 25 w 89"/>
                <a:gd name="T25" fmla="*/ 89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54"/>
                <a:gd name="T41" fmla="*/ 89 w 89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54">
                  <a:moveTo>
                    <a:pt x="10" y="54"/>
                  </a:moveTo>
                  <a:lnTo>
                    <a:pt x="0" y="49"/>
                  </a:lnTo>
                  <a:lnTo>
                    <a:pt x="5" y="35"/>
                  </a:lnTo>
                  <a:lnTo>
                    <a:pt x="17" y="15"/>
                  </a:lnTo>
                  <a:lnTo>
                    <a:pt x="33" y="0"/>
                  </a:lnTo>
                  <a:lnTo>
                    <a:pt x="60" y="0"/>
                  </a:lnTo>
                  <a:lnTo>
                    <a:pt x="89" y="15"/>
                  </a:lnTo>
                  <a:lnTo>
                    <a:pt x="66" y="25"/>
                  </a:lnTo>
                  <a:lnTo>
                    <a:pt x="46" y="44"/>
                  </a:lnTo>
                  <a:lnTo>
                    <a:pt x="17" y="29"/>
                  </a:lnTo>
                  <a:lnTo>
                    <a:pt x="14" y="38"/>
                  </a:lnTo>
                  <a:lnTo>
                    <a:pt x="28" y="40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72" name="Freeform 2211"/>
            <p:cNvSpPr>
              <a:spLocks/>
            </p:cNvSpPr>
            <p:nvPr/>
          </p:nvSpPr>
          <p:spPr bwMode="auto">
            <a:xfrm>
              <a:off x="592" y="1712"/>
              <a:ext cx="61" cy="72"/>
            </a:xfrm>
            <a:custGeom>
              <a:avLst/>
              <a:gdLst>
                <a:gd name="T0" fmla="*/ 127 w 54"/>
                <a:gd name="T1" fmla="*/ 111 h 67"/>
                <a:gd name="T2" fmla="*/ 86 w 54"/>
                <a:gd name="T3" fmla="*/ 102 h 67"/>
                <a:gd name="T4" fmla="*/ 62 w 54"/>
                <a:gd name="T5" fmla="*/ 80 h 67"/>
                <a:gd name="T6" fmla="*/ 38 w 54"/>
                <a:gd name="T7" fmla="*/ 68 h 67"/>
                <a:gd name="T8" fmla="*/ 0 w 54"/>
                <a:gd name="T9" fmla="*/ 33 h 67"/>
                <a:gd name="T10" fmla="*/ 0 w 54"/>
                <a:gd name="T11" fmla="*/ 3 h 67"/>
                <a:gd name="T12" fmla="*/ 18 w 54"/>
                <a:gd name="T13" fmla="*/ 0 h 67"/>
                <a:gd name="T14" fmla="*/ 86 w 54"/>
                <a:gd name="T15" fmla="*/ 29 h 67"/>
                <a:gd name="T16" fmla="*/ 89 w 54"/>
                <a:gd name="T17" fmla="*/ 57 h 67"/>
                <a:gd name="T18" fmla="*/ 108 w 54"/>
                <a:gd name="T19" fmla="*/ 78 h 67"/>
                <a:gd name="T20" fmla="*/ 127 w 54"/>
                <a:gd name="T21" fmla="*/ 111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67"/>
                <a:gd name="T35" fmla="*/ 54 w 54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67">
                  <a:moveTo>
                    <a:pt x="54" y="67"/>
                  </a:moveTo>
                  <a:lnTo>
                    <a:pt x="36" y="61"/>
                  </a:lnTo>
                  <a:lnTo>
                    <a:pt x="27" y="48"/>
                  </a:lnTo>
                  <a:lnTo>
                    <a:pt x="17" y="41"/>
                  </a:lnTo>
                  <a:lnTo>
                    <a:pt x="0" y="20"/>
                  </a:lnTo>
                  <a:lnTo>
                    <a:pt x="0" y="3"/>
                  </a:lnTo>
                  <a:lnTo>
                    <a:pt x="8" y="0"/>
                  </a:lnTo>
                  <a:lnTo>
                    <a:pt x="36" y="18"/>
                  </a:lnTo>
                  <a:lnTo>
                    <a:pt x="38" y="34"/>
                  </a:lnTo>
                  <a:lnTo>
                    <a:pt x="45" y="47"/>
                  </a:lnTo>
                  <a:lnTo>
                    <a:pt x="54" y="67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73" name="Freeform 2214"/>
            <p:cNvSpPr>
              <a:spLocks/>
            </p:cNvSpPr>
            <p:nvPr/>
          </p:nvSpPr>
          <p:spPr bwMode="auto">
            <a:xfrm>
              <a:off x="1328" y="902"/>
              <a:ext cx="59" cy="34"/>
            </a:xfrm>
            <a:custGeom>
              <a:avLst/>
              <a:gdLst>
                <a:gd name="T0" fmla="*/ 47 w 52"/>
                <a:gd name="T1" fmla="*/ 74 h 30"/>
                <a:gd name="T2" fmla="*/ 0 w 52"/>
                <a:gd name="T3" fmla="*/ 74 h 30"/>
                <a:gd name="T4" fmla="*/ 0 w 52"/>
                <a:gd name="T5" fmla="*/ 48 h 30"/>
                <a:gd name="T6" fmla="*/ 2 w 52"/>
                <a:gd name="T7" fmla="*/ 32 h 30"/>
                <a:gd name="T8" fmla="*/ 33 w 52"/>
                <a:gd name="T9" fmla="*/ 0 h 30"/>
                <a:gd name="T10" fmla="*/ 77 w 52"/>
                <a:gd name="T11" fmla="*/ 0 h 30"/>
                <a:gd name="T12" fmla="*/ 126 w 52"/>
                <a:gd name="T13" fmla="*/ 23 h 30"/>
                <a:gd name="T14" fmla="*/ 111 w 52"/>
                <a:gd name="T15" fmla="*/ 36 h 30"/>
                <a:gd name="T16" fmla="*/ 84 w 52"/>
                <a:gd name="T17" fmla="*/ 32 h 30"/>
                <a:gd name="T18" fmla="*/ 84 w 52"/>
                <a:gd name="T19" fmla="*/ 46 h 30"/>
                <a:gd name="T20" fmla="*/ 94 w 52"/>
                <a:gd name="T21" fmla="*/ 48 h 30"/>
                <a:gd name="T22" fmla="*/ 84 w 52"/>
                <a:gd name="T23" fmla="*/ 66 h 30"/>
                <a:gd name="T24" fmla="*/ 47 w 52"/>
                <a:gd name="T25" fmla="*/ 74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30"/>
                <a:gd name="T41" fmla="*/ 52 w 52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30">
                  <a:moveTo>
                    <a:pt x="19" y="30"/>
                  </a:moveTo>
                  <a:lnTo>
                    <a:pt x="0" y="30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52" y="10"/>
                  </a:lnTo>
                  <a:lnTo>
                    <a:pt x="46" y="15"/>
                  </a:lnTo>
                  <a:lnTo>
                    <a:pt x="34" y="13"/>
                  </a:lnTo>
                  <a:lnTo>
                    <a:pt x="34" y="19"/>
                  </a:lnTo>
                  <a:lnTo>
                    <a:pt x="38" y="20"/>
                  </a:lnTo>
                  <a:lnTo>
                    <a:pt x="34" y="27"/>
                  </a:lnTo>
                  <a:lnTo>
                    <a:pt x="19" y="30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74" name="Freeform 2217"/>
            <p:cNvSpPr>
              <a:spLocks/>
            </p:cNvSpPr>
            <p:nvPr/>
          </p:nvSpPr>
          <p:spPr bwMode="auto">
            <a:xfrm>
              <a:off x="1285" y="1220"/>
              <a:ext cx="52" cy="41"/>
            </a:xfrm>
            <a:custGeom>
              <a:avLst/>
              <a:gdLst>
                <a:gd name="T0" fmla="*/ 92 w 46"/>
                <a:gd name="T1" fmla="*/ 64 h 38"/>
                <a:gd name="T2" fmla="*/ 59 w 46"/>
                <a:gd name="T3" fmla="*/ 64 h 38"/>
                <a:gd name="T4" fmla="*/ 33 w 46"/>
                <a:gd name="T5" fmla="*/ 57 h 38"/>
                <a:gd name="T6" fmla="*/ 0 w 46"/>
                <a:gd name="T7" fmla="*/ 35 h 38"/>
                <a:gd name="T8" fmla="*/ 26 w 46"/>
                <a:gd name="T9" fmla="*/ 31 h 38"/>
                <a:gd name="T10" fmla="*/ 47 w 46"/>
                <a:gd name="T11" fmla="*/ 16 h 38"/>
                <a:gd name="T12" fmla="*/ 79 w 46"/>
                <a:gd name="T13" fmla="*/ 0 h 38"/>
                <a:gd name="T14" fmla="*/ 101 w 46"/>
                <a:gd name="T15" fmla="*/ 31 h 38"/>
                <a:gd name="T16" fmla="*/ 110 w 46"/>
                <a:gd name="T17" fmla="*/ 57 h 38"/>
                <a:gd name="T18" fmla="*/ 92 w 46"/>
                <a:gd name="T19" fmla="*/ 64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38"/>
                <a:gd name="T32" fmla="*/ 46 w 46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38">
                  <a:moveTo>
                    <a:pt x="39" y="38"/>
                  </a:moveTo>
                  <a:lnTo>
                    <a:pt x="25" y="38"/>
                  </a:lnTo>
                  <a:lnTo>
                    <a:pt x="14" y="33"/>
                  </a:lnTo>
                  <a:lnTo>
                    <a:pt x="0" y="20"/>
                  </a:lnTo>
                  <a:lnTo>
                    <a:pt x="11" y="18"/>
                  </a:lnTo>
                  <a:lnTo>
                    <a:pt x="20" y="9"/>
                  </a:lnTo>
                  <a:lnTo>
                    <a:pt x="34" y="0"/>
                  </a:lnTo>
                  <a:lnTo>
                    <a:pt x="43" y="18"/>
                  </a:lnTo>
                  <a:lnTo>
                    <a:pt x="46" y="33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75" name="Freeform 2220"/>
            <p:cNvSpPr>
              <a:spLocks/>
            </p:cNvSpPr>
            <p:nvPr/>
          </p:nvSpPr>
          <p:spPr bwMode="auto">
            <a:xfrm>
              <a:off x="1621" y="1153"/>
              <a:ext cx="54" cy="39"/>
            </a:xfrm>
            <a:custGeom>
              <a:avLst/>
              <a:gdLst>
                <a:gd name="T0" fmla="*/ 124 w 47"/>
                <a:gd name="T1" fmla="*/ 63 h 36"/>
                <a:gd name="T2" fmla="*/ 82 w 47"/>
                <a:gd name="T3" fmla="*/ 51 h 36"/>
                <a:gd name="T4" fmla="*/ 52 w 47"/>
                <a:gd name="T5" fmla="*/ 51 h 36"/>
                <a:gd name="T6" fmla="*/ 15 w 47"/>
                <a:gd name="T7" fmla="*/ 51 h 36"/>
                <a:gd name="T8" fmla="*/ 0 w 47"/>
                <a:gd name="T9" fmla="*/ 40 h 36"/>
                <a:gd name="T10" fmla="*/ 15 w 47"/>
                <a:gd name="T11" fmla="*/ 24 h 36"/>
                <a:gd name="T12" fmla="*/ 3 w 47"/>
                <a:gd name="T13" fmla="*/ 16 h 36"/>
                <a:gd name="T14" fmla="*/ 23 w 47"/>
                <a:gd name="T15" fmla="*/ 0 h 36"/>
                <a:gd name="T16" fmla="*/ 45 w 47"/>
                <a:gd name="T17" fmla="*/ 5 h 36"/>
                <a:gd name="T18" fmla="*/ 106 w 47"/>
                <a:gd name="T19" fmla="*/ 22 h 36"/>
                <a:gd name="T20" fmla="*/ 124 w 47"/>
                <a:gd name="T21" fmla="*/ 63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36"/>
                <a:gd name="T35" fmla="*/ 47 w 47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36">
                  <a:moveTo>
                    <a:pt x="47" y="36"/>
                  </a:moveTo>
                  <a:lnTo>
                    <a:pt x="31" y="29"/>
                  </a:lnTo>
                  <a:lnTo>
                    <a:pt x="20" y="29"/>
                  </a:lnTo>
                  <a:lnTo>
                    <a:pt x="6" y="29"/>
                  </a:lnTo>
                  <a:lnTo>
                    <a:pt x="0" y="23"/>
                  </a:lnTo>
                  <a:lnTo>
                    <a:pt x="6" y="14"/>
                  </a:lnTo>
                  <a:lnTo>
                    <a:pt x="3" y="9"/>
                  </a:lnTo>
                  <a:lnTo>
                    <a:pt x="9" y="0"/>
                  </a:lnTo>
                  <a:lnTo>
                    <a:pt x="17" y="5"/>
                  </a:lnTo>
                  <a:lnTo>
                    <a:pt x="40" y="13"/>
                  </a:lnTo>
                  <a:lnTo>
                    <a:pt x="47" y="36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76" name="Freeform 2223"/>
            <p:cNvSpPr>
              <a:spLocks/>
            </p:cNvSpPr>
            <p:nvPr/>
          </p:nvSpPr>
          <p:spPr bwMode="auto">
            <a:xfrm>
              <a:off x="1451" y="1050"/>
              <a:ext cx="45" cy="35"/>
            </a:xfrm>
            <a:custGeom>
              <a:avLst/>
              <a:gdLst>
                <a:gd name="T0" fmla="*/ 68 w 39"/>
                <a:gd name="T1" fmla="*/ 49 h 33"/>
                <a:gd name="T2" fmla="*/ 18 w 39"/>
                <a:gd name="T3" fmla="*/ 41 h 33"/>
                <a:gd name="T4" fmla="*/ 0 w 39"/>
                <a:gd name="T5" fmla="*/ 24 h 33"/>
                <a:gd name="T6" fmla="*/ 43 w 39"/>
                <a:gd name="T7" fmla="*/ 8 h 33"/>
                <a:gd name="T8" fmla="*/ 103 w 39"/>
                <a:gd name="T9" fmla="*/ 0 h 33"/>
                <a:gd name="T10" fmla="*/ 106 w 39"/>
                <a:gd name="T11" fmla="*/ 8 h 33"/>
                <a:gd name="T12" fmla="*/ 106 w 39"/>
                <a:gd name="T13" fmla="*/ 24 h 33"/>
                <a:gd name="T14" fmla="*/ 68 w 39"/>
                <a:gd name="T15" fmla="*/ 49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33"/>
                <a:gd name="T26" fmla="*/ 39 w 39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33">
                  <a:moveTo>
                    <a:pt x="25" y="33"/>
                  </a:moveTo>
                  <a:lnTo>
                    <a:pt x="7" y="27"/>
                  </a:lnTo>
                  <a:lnTo>
                    <a:pt x="0" y="17"/>
                  </a:lnTo>
                  <a:lnTo>
                    <a:pt x="16" y="8"/>
                  </a:lnTo>
                  <a:lnTo>
                    <a:pt x="37" y="0"/>
                  </a:lnTo>
                  <a:lnTo>
                    <a:pt x="39" y="8"/>
                  </a:lnTo>
                  <a:lnTo>
                    <a:pt x="39" y="17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77" name="Freeform 2226"/>
            <p:cNvSpPr>
              <a:spLocks/>
            </p:cNvSpPr>
            <p:nvPr/>
          </p:nvSpPr>
          <p:spPr bwMode="auto">
            <a:xfrm>
              <a:off x="1571" y="1322"/>
              <a:ext cx="41" cy="27"/>
            </a:xfrm>
            <a:custGeom>
              <a:avLst/>
              <a:gdLst>
                <a:gd name="T0" fmla="*/ 40 w 36"/>
                <a:gd name="T1" fmla="*/ 54 h 24"/>
                <a:gd name="T2" fmla="*/ 0 w 36"/>
                <a:gd name="T3" fmla="*/ 47 h 24"/>
                <a:gd name="T4" fmla="*/ 3 w 36"/>
                <a:gd name="T5" fmla="*/ 26 h 24"/>
                <a:gd name="T6" fmla="*/ 31 w 36"/>
                <a:gd name="T7" fmla="*/ 2 h 24"/>
                <a:gd name="T8" fmla="*/ 67 w 36"/>
                <a:gd name="T9" fmla="*/ 0 h 24"/>
                <a:gd name="T10" fmla="*/ 92 w 36"/>
                <a:gd name="T11" fmla="*/ 12 h 24"/>
                <a:gd name="T12" fmla="*/ 74 w 36"/>
                <a:gd name="T13" fmla="*/ 47 h 24"/>
                <a:gd name="T14" fmla="*/ 40 w 36"/>
                <a:gd name="T15" fmla="*/ 54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4"/>
                <a:gd name="T26" fmla="*/ 36 w 36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4">
                  <a:moveTo>
                    <a:pt x="16" y="24"/>
                  </a:moveTo>
                  <a:lnTo>
                    <a:pt x="0" y="20"/>
                  </a:lnTo>
                  <a:lnTo>
                    <a:pt x="3" y="11"/>
                  </a:lnTo>
                  <a:lnTo>
                    <a:pt x="12" y="2"/>
                  </a:lnTo>
                  <a:lnTo>
                    <a:pt x="27" y="0"/>
                  </a:lnTo>
                  <a:lnTo>
                    <a:pt x="36" y="5"/>
                  </a:lnTo>
                  <a:lnTo>
                    <a:pt x="30" y="20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78" name="Freeform 2229"/>
            <p:cNvSpPr>
              <a:spLocks/>
            </p:cNvSpPr>
            <p:nvPr/>
          </p:nvSpPr>
          <p:spPr bwMode="auto">
            <a:xfrm>
              <a:off x="1358" y="883"/>
              <a:ext cx="49" cy="19"/>
            </a:xfrm>
            <a:custGeom>
              <a:avLst/>
              <a:gdLst>
                <a:gd name="T0" fmla="*/ 69 w 44"/>
                <a:gd name="T1" fmla="*/ 25 h 18"/>
                <a:gd name="T2" fmla="*/ 31 w 44"/>
                <a:gd name="T3" fmla="*/ 20 h 18"/>
                <a:gd name="T4" fmla="*/ 0 w 44"/>
                <a:gd name="T5" fmla="*/ 8 h 18"/>
                <a:gd name="T6" fmla="*/ 36 w 44"/>
                <a:gd name="T7" fmla="*/ 0 h 18"/>
                <a:gd name="T8" fmla="*/ 95 w 44"/>
                <a:gd name="T9" fmla="*/ 0 h 18"/>
                <a:gd name="T10" fmla="*/ 95 w 44"/>
                <a:gd name="T11" fmla="*/ 20 h 18"/>
                <a:gd name="T12" fmla="*/ 69 w 44"/>
                <a:gd name="T13" fmla="*/ 25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18"/>
                <a:gd name="T23" fmla="*/ 44 w 4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18">
                  <a:moveTo>
                    <a:pt x="32" y="18"/>
                  </a:moveTo>
                  <a:lnTo>
                    <a:pt x="14" y="13"/>
                  </a:lnTo>
                  <a:lnTo>
                    <a:pt x="0" y="8"/>
                  </a:lnTo>
                  <a:lnTo>
                    <a:pt x="17" y="0"/>
                  </a:lnTo>
                  <a:lnTo>
                    <a:pt x="44" y="0"/>
                  </a:lnTo>
                  <a:lnTo>
                    <a:pt x="44" y="13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79" name="Freeform 2232"/>
            <p:cNvSpPr>
              <a:spLocks/>
            </p:cNvSpPr>
            <p:nvPr/>
          </p:nvSpPr>
          <p:spPr bwMode="auto">
            <a:xfrm>
              <a:off x="1416" y="1461"/>
              <a:ext cx="36" cy="22"/>
            </a:xfrm>
            <a:custGeom>
              <a:avLst/>
              <a:gdLst>
                <a:gd name="T0" fmla="*/ 20 w 32"/>
                <a:gd name="T1" fmla="*/ 39 h 20"/>
                <a:gd name="T2" fmla="*/ 0 w 32"/>
                <a:gd name="T3" fmla="*/ 37 h 20"/>
                <a:gd name="T4" fmla="*/ 0 w 32"/>
                <a:gd name="T5" fmla="*/ 20 h 20"/>
                <a:gd name="T6" fmla="*/ 30 w 32"/>
                <a:gd name="T7" fmla="*/ 0 h 20"/>
                <a:gd name="T8" fmla="*/ 73 w 32"/>
                <a:gd name="T9" fmla="*/ 13 h 20"/>
                <a:gd name="T10" fmla="*/ 61 w 32"/>
                <a:gd name="T11" fmla="*/ 20 h 20"/>
                <a:gd name="T12" fmla="*/ 20 w 32"/>
                <a:gd name="T13" fmla="*/ 39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0"/>
                <a:gd name="T23" fmla="*/ 32 w 32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0">
                  <a:moveTo>
                    <a:pt x="9" y="20"/>
                  </a:moveTo>
                  <a:lnTo>
                    <a:pt x="0" y="19"/>
                  </a:lnTo>
                  <a:lnTo>
                    <a:pt x="0" y="11"/>
                  </a:lnTo>
                  <a:lnTo>
                    <a:pt x="13" y="0"/>
                  </a:lnTo>
                  <a:lnTo>
                    <a:pt x="32" y="6"/>
                  </a:lnTo>
                  <a:lnTo>
                    <a:pt x="27" y="11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80" name="Freeform 2235"/>
            <p:cNvSpPr>
              <a:spLocks/>
            </p:cNvSpPr>
            <p:nvPr/>
          </p:nvSpPr>
          <p:spPr bwMode="auto">
            <a:xfrm>
              <a:off x="1626" y="1841"/>
              <a:ext cx="39" cy="21"/>
            </a:xfrm>
            <a:custGeom>
              <a:avLst/>
              <a:gdLst>
                <a:gd name="T0" fmla="*/ 91 w 34"/>
                <a:gd name="T1" fmla="*/ 27 h 20"/>
                <a:gd name="T2" fmla="*/ 52 w 34"/>
                <a:gd name="T3" fmla="*/ 27 h 20"/>
                <a:gd name="T4" fmla="*/ 23 w 34"/>
                <a:gd name="T5" fmla="*/ 18 h 20"/>
                <a:gd name="T6" fmla="*/ 0 w 34"/>
                <a:gd name="T7" fmla="*/ 0 h 20"/>
                <a:gd name="T8" fmla="*/ 13 w 34"/>
                <a:gd name="T9" fmla="*/ 0 h 20"/>
                <a:gd name="T10" fmla="*/ 60 w 34"/>
                <a:gd name="T11" fmla="*/ 7 h 20"/>
                <a:gd name="T12" fmla="*/ 83 w 34"/>
                <a:gd name="T13" fmla="*/ 22 h 20"/>
                <a:gd name="T14" fmla="*/ 91 w 34"/>
                <a:gd name="T15" fmla="*/ 2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20"/>
                <a:gd name="T26" fmla="*/ 34 w 34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20">
                  <a:moveTo>
                    <a:pt x="34" y="20"/>
                  </a:moveTo>
                  <a:lnTo>
                    <a:pt x="20" y="20"/>
                  </a:lnTo>
                  <a:lnTo>
                    <a:pt x="9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23" y="7"/>
                  </a:lnTo>
                  <a:lnTo>
                    <a:pt x="32" y="15"/>
                  </a:lnTo>
                  <a:lnTo>
                    <a:pt x="34" y="20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81" name="Freeform 2238"/>
            <p:cNvSpPr>
              <a:spLocks/>
            </p:cNvSpPr>
            <p:nvPr/>
          </p:nvSpPr>
          <p:spPr bwMode="auto">
            <a:xfrm>
              <a:off x="1465" y="1485"/>
              <a:ext cx="19" cy="27"/>
            </a:xfrm>
            <a:custGeom>
              <a:avLst/>
              <a:gdLst>
                <a:gd name="T0" fmla="*/ 12 w 17"/>
                <a:gd name="T1" fmla="*/ 54 h 24"/>
                <a:gd name="T2" fmla="*/ 0 w 17"/>
                <a:gd name="T3" fmla="*/ 42 h 24"/>
                <a:gd name="T4" fmla="*/ 17 w 17"/>
                <a:gd name="T5" fmla="*/ 11 h 24"/>
                <a:gd name="T6" fmla="*/ 36 w 17"/>
                <a:gd name="T7" fmla="*/ 0 h 24"/>
                <a:gd name="T8" fmla="*/ 36 w 17"/>
                <a:gd name="T9" fmla="*/ 20 h 24"/>
                <a:gd name="T10" fmla="*/ 12 w 17"/>
                <a:gd name="T11" fmla="*/ 5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4"/>
                <a:gd name="T20" fmla="*/ 17 w 1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4">
                  <a:moveTo>
                    <a:pt x="5" y="24"/>
                  </a:moveTo>
                  <a:lnTo>
                    <a:pt x="0" y="18"/>
                  </a:lnTo>
                  <a:lnTo>
                    <a:pt x="8" y="4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82" name="Freeform 2241"/>
            <p:cNvSpPr>
              <a:spLocks/>
            </p:cNvSpPr>
            <p:nvPr/>
          </p:nvSpPr>
          <p:spPr bwMode="auto">
            <a:xfrm>
              <a:off x="1511" y="1457"/>
              <a:ext cx="11" cy="12"/>
            </a:xfrm>
            <a:custGeom>
              <a:avLst/>
              <a:gdLst>
                <a:gd name="T0" fmla="*/ 1 w 9"/>
                <a:gd name="T1" fmla="*/ 19 h 11"/>
                <a:gd name="T2" fmla="*/ 0 w 9"/>
                <a:gd name="T3" fmla="*/ 0 h 11"/>
                <a:gd name="T4" fmla="*/ 35 w 9"/>
                <a:gd name="T5" fmla="*/ 2 h 11"/>
                <a:gd name="T6" fmla="*/ 35 w 9"/>
                <a:gd name="T7" fmla="*/ 16 h 11"/>
                <a:gd name="T8" fmla="*/ 1 w 9"/>
                <a:gd name="T9" fmla="*/ 1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1" y="11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9" y="9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83" name="Freeform 2244"/>
            <p:cNvSpPr>
              <a:spLocks/>
            </p:cNvSpPr>
            <p:nvPr/>
          </p:nvSpPr>
          <p:spPr bwMode="auto">
            <a:xfrm>
              <a:off x="1527" y="1452"/>
              <a:ext cx="9" cy="10"/>
            </a:xfrm>
            <a:custGeom>
              <a:avLst/>
              <a:gdLst>
                <a:gd name="T0" fmla="*/ 1 w 9"/>
                <a:gd name="T1" fmla="*/ 18 h 9"/>
                <a:gd name="T2" fmla="*/ 0 w 9"/>
                <a:gd name="T3" fmla="*/ 0 h 9"/>
                <a:gd name="T4" fmla="*/ 5 w 9"/>
                <a:gd name="T5" fmla="*/ 0 h 9"/>
                <a:gd name="T6" fmla="*/ 9 w 9"/>
                <a:gd name="T7" fmla="*/ 13 h 9"/>
                <a:gd name="T8" fmla="*/ 1 w 9"/>
                <a:gd name="T9" fmla="*/ 1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1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6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84" name="Freeform 2246"/>
            <p:cNvSpPr>
              <a:spLocks/>
            </p:cNvSpPr>
            <p:nvPr/>
          </p:nvSpPr>
          <p:spPr bwMode="auto">
            <a:xfrm>
              <a:off x="1268" y="2563"/>
              <a:ext cx="210" cy="287"/>
            </a:xfrm>
            <a:custGeom>
              <a:avLst/>
              <a:gdLst>
                <a:gd name="T0" fmla="*/ 934 w 184"/>
                <a:gd name="T1" fmla="*/ 712 h 262"/>
                <a:gd name="T2" fmla="*/ 1250 w 184"/>
                <a:gd name="T3" fmla="*/ 482 h 262"/>
                <a:gd name="T4" fmla="*/ 1545 w 184"/>
                <a:gd name="T5" fmla="*/ 313 h 262"/>
                <a:gd name="T6" fmla="*/ 2012 w 184"/>
                <a:gd name="T7" fmla="*/ 255 h 262"/>
                <a:gd name="T8" fmla="*/ 2703 w 184"/>
                <a:gd name="T9" fmla="*/ 148 h 262"/>
                <a:gd name="T10" fmla="*/ 2970 w 184"/>
                <a:gd name="T11" fmla="*/ 65 h 262"/>
                <a:gd name="T12" fmla="*/ 3361 w 184"/>
                <a:gd name="T13" fmla="*/ 65 h 262"/>
                <a:gd name="T14" fmla="*/ 2970 w 184"/>
                <a:gd name="T15" fmla="*/ 102 h 262"/>
                <a:gd name="T16" fmla="*/ 2690 w 184"/>
                <a:gd name="T17" fmla="*/ 286 h 262"/>
                <a:gd name="T18" fmla="*/ 2502 w 184"/>
                <a:gd name="T19" fmla="*/ 437 h 262"/>
                <a:gd name="T20" fmla="*/ 2580 w 184"/>
                <a:gd name="T21" fmla="*/ 525 h 262"/>
                <a:gd name="T22" fmla="*/ 2820 w 184"/>
                <a:gd name="T23" fmla="*/ 791 h 262"/>
                <a:gd name="T24" fmla="*/ 3735 w 184"/>
                <a:gd name="T25" fmla="*/ 894 h 262"/>
                <a:gd name="T26" fmla="*/ 4865 w 184"/>
                <a:gd name="T27" fmla="*/ 997 h 262"/>
                <a:gd name="T28" fmla="*/ 4692 w 184"/>
                <a:gd name="T29" fmla="*/ 1307 h 262"/>
                <a:gd name="T30" fmla="*/ 4767 w 184"/>
                <a:gd name="T31" fmla="*/ 1483 h 262"/>
                <a:gd name="T32" fmla="*/ 5023 w 184"/>
                <a:gd name="T33" fmla="*/ 1769 h 262"/>
                <a:gd name="T34" fmla="*/ 4767 w 184"/>
                <a:gd name="T35" fmla="*/ 1625 h 262"/>
                <a:gd name="T36" fmla="*/ 4444 w 184"/>
                <a:gd name="T37" fmla="*/ 1684 h 262"/>
                <a:gd name="T38" fmla="*/ 3735 w 184"/>
                <a:gd name="T39" fmla="*/ 1684 h 262"/>
                <a:gd name="T40" fmla="*/ 3999 w 184"/>
                <a:gd name="T41" fmla="*/ 1796 h 262"/>
                <a:gd name="T42" fmla="*/ 3735 w 184"/>
                <a:gd name="T43" fmla="*/ 1851 h 262"/>
                <a:gd name="T44" fmla="*/ 3894 w 184"/>
                <a:gd name="T45" fmla="*/ 2000 h 262"/>
                <a:gd name="T46" fmla="*/ 3735 w 184"/>
                <a:gd name="T47" fmla="*/ 2557 h 262"/>
                <a:gd name="T48" fmla="*/ 3504 w 184"/>
                <a:gd name="T49" fmla="*/ 2476 h 262"/>
                <a:gd name="T50" fmla="*/ 3287 w 184"/>
                <a:gd name="T51" fmla="*/ 2263 h 262"/>
                <a:gd name="T52" fmla="*/ 2703 w 184"/>
                <a:gd name="T53" fmla="*/ 2322 h 262"/>
                <a:gd name="T54" fmla="*/ 2357 w 184"/>
                <a:gd name="T55" fmla="*/ 2183 h 262"/>
                <a:gd name="T56" fmla="*/ 1690 w 184"/>
                <a:gd name="T57" fmla="*/ 1961 h 262"/>
                <a:gd name="T58" fmla="*/ 1309 w 184"/>
                <a:gd name="T59" fmla="*/ 1931 h 262"/>
                <a:gd name="T60" fmla="*/ 785 w 184"/>
                <a:gd name="T61" fmla="*/ 1879 h 262"/>
                <a:gd name="T62" fmla="*/ 2 w 184"/>
                <a:gd name="T63" fmla="*/ 1719 h 262"/>
                <a:gd name="T64" fmla="*/ 140 w 184"/>
                <a:gd name="T65" fmla="*/ 1537 h 262"/>
                <a:gd name="T66" fmla="*/ 688 w 184"/>
                <a:gd name="T67" fmla="*/ 1346 h 262"/>
                <a:gd name="T68" fmla="*/ 688 w 184"/>
                <a:gd name="T69" fmla="*/ 1196 h 262"/>
                <a:gd name="T70" fmla="*/ 688 w 184"/>
                <a:gd name="T71" fmla="*/ 979 h 262"/>
                <a:gd name="T72" fmla="*/ 434 w 184"/>
                <a:gd name="T73" fmla="*/ 831 h 262"/>
                <a:gd name="T74" fmla="*/ 628 w 184"/>
                <a:gd name="T75" fmla="*/ 791 h 262"/>
                <a:gd name="T76" fmla="*/ 785 w 184"/>
                <a:gd name="T77" fmla="*/ 596 h 2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4"/>
                <a:gd name="T118" fmla="*/ 0 h 262"/>
                <a:gd name="T119" fmla="*/ 184 w 184"/>
                <a:gd name="T120" fmla="*/ 262 h 2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4" h="262">
                  <a:moveTo>
                    <a:pt x="29" y="62"/>
                  </a:moveTo>
                  <a:lnTo>
                    <a:pt x="34" y="73"/>
                  </a:lnTo>
                  <a:lnTo>
                    <a:pt x="34" y="62"/>
                  </a:lnTo>
                  <a:lnTo>
                    <a:pt x="46" y="49"/>
                  </a:lnTo>
                  <a:lnTo>
                    <a:pt x="53" y="48"/>
                  </a:lnTo>
                  <a:lnTo>
                    <a:pt x="57" y="33"/>
                  </a:lnTo>
                  <a:lnTo>
                    <a:pt x="70" y="24"/>
                  </a:lnTo>
                  <a:lnTo>
                    <a:pt x="74" y="26"/>
                  </a:lnTo>
                  <a:lnTo>
                    <a:pt x="77" y="20"/>
                  </a:lnTo>
                  <a:lnTo>
                    <a:pt x="100" y="15"/>
                  </a:lnTo>
                  <a:lnTo>
                    <a:pt x="107" y="11"/>
                  </a:lnTo>
                  <a:lnTo>
                    <a:pt x="109" y="6"/>
                  </a:lnTo>
                  <a:lnTo>
                    <a:pt x="118" y="0"/>
                  </a:lnTo>
                  <a:lnTo>
                    <a:pt x="123" y="6"/>
                  </a:lnTo>
                  <a:lnTo>
                    <a:pt x="118" y="10"/>
                  </a:lnTo>
                  <a:lnTo>
                    <a:pt x="109" y="11"/>
                  </a:lnTo>
                  <a:lnTo>
                    <a:pt x="107" y="20"/>
                  </a:lnTo>
                  <a:lnTo>
                    <a:pt x="98" y="30"/>
                  </a:lnTo>
                  <a:lnTo>
                    <a:pt x="91" y="39"/>
                  </a:lnTo>
                  <a:lnTo>
                    <a:pt x="91" y="44"/>
                  </a:lnTo>
                  <a:lnTo>
                    <a:pt x="91" y="53"/>
                  </a:lnTo>
                  <a:lnTo>
                    <a:pt x="95" y="53"/>
                  </a:lnTo>
                  <a:lnTo>
                    <a:pt x="103" y="71"/>
                  </a:lnTo>
                  <a:lnTo>
                    <a:pt x="103" y="82"/>
                  </a:lnTo>
                  <a:lnTo>
                    <a:pt x="114" y="91"/>
                  </a:lnTo>
                  <a:lnTo>
                    <a:pt x="137" y="91"/>
                  </a:lnTo>
                  <a:lnTo>
                    <a:pt x="146" y="102"/>
                  </a:lnTo>
                  <a:lnTo>
                    <a:pt x="178" y="102"/>
                  </a:lnTo>
                  <a:lnTo>
                    <a:pt x="170" y="116"/>
                  </a:lnTo>
                  <a:lnTo>
                    <a:pt x="173" y="134"/>
                  </a:lnTo>
                  <a:lnTo>
                    <a:pt x="178" y="143"/>
                  </a:lnTo>
                  <a:lnTo>
                    <a:pt x="175" y="152"/>
                  </a:lnTo>
                  <a:lnTo>
                    <a:pt x="178" y="163"/>
                  </a:lnTo>
                  <a:lnTo>
                    <a:pt x="184" y="181"/>
                  </a:lnTo>
                  <a:lnTo>
                    <a:pt x="182" y="177"/>
                  </a:lnTo>
                  <a:lnTo>
                    <a:pt x="175" y="167"/>
                  </a:lnTo>
                  <a:lnTo>
                    <a:pt x="164" y="167"/>
                  </a:lnTo>
                  <a:lnTo>
                    <a:pt x="164" y="172"/>
                  </a:lnTo>
                  <a:lnTo>
                    <a:pt x="144" y="170"/>
                  </a:lnTo>
                  <a:lnTo>
                    <a:pt x="137" y="172"/>
                  </a:lnTo>
                  <a:lnTo>
                    <a:pt x="137" y="181"/>
                  </a:lnTo>
                  <a:lnTo>
                    <a:pt x="146" y="185"/>
                  </a:lnTo>
                  <a:lnTo>
                    <a:pt x="146" y="190"/>
                  </a:lnTo>
                  <a:lnTo>
                    <a:pt x="137" y="190"/>
                  </a:lnTo>
                  <a:lnTo>
                    <a:pt x="135" y="199"/>
                  </a:lnTo>
                  <a:lnTo>
                    <a:pt x="144" y="205"/>
                  </a:lnTo>
                  <a:lnTo>
                    <a:pt x="146" y="215"/>
                  </a:lnTo>
                  <a:lnTo>
                    <a:pt x="137" y="262"/>
                  </a:lnTo>
                  <a:lnTo>
                    <a:pt x="135" y="262"/>
                  </a:lnTo>
                  <a:lnTo>
                    <a:pt x="128" y="253"/>
                  </a:lnTo>
                  <a:lnTo>
                    <a:pt x="132" y="239"/>
                  </a:lnTo>
                  <a:lnTo>
                    <a:pt x="121" y="233"/>
                  </a:lnTo>
                  <a:lnTo>
                    <a:pt x="109" y="230"/>
                  </a:lnTo>
                  <a:lnTo>
                    <a:pt x="100" y="237"/>
                  </a:lnTo>
                  <a:lnTo>
                    <a:pt x="91" y="237"/>
                  </a:lnTo>
                  <a:lnTo>
                    <a:pt x="86" y="224"/>
                  </a:lnTo>
                  <a:lnTo>
                    <a:pt x="71" y="214"/>
                  </a:lnTo>
                  <a:lnTo>
                    <a:pt x="62" y="201"/>
                  </a:lnTo>
                  <a:lnTo>
                    <a:pt x="53" y="199"/>
                  </a:lnTo>
                  <a:lnTo>
                    <a:pt x="48" y="196"/>
                  </a:lnTo>
                  <a:lnTo>
                    <a:pt x="39" y="192"/>
                  </a:lnTo>
                  <a:lnTo>
                    <a:pt x="29" y="192"/>
                  </a:lnTo>
                  <a:lnTo>
                    <a:pt x="19" y="185"/>
                  </a:lnTo>
                  <a:lnTo>
                    <a:pt x="2" y="176"/>
                  </a:lnTo>
                  <a:lnTo>
                    <a:pt x="0" y="170"/>
                  </a:lnTo>
                  <a:lnTo>
                    <a:pt x="5" y="157"/>
                  </a:lnTo>
                  <a:lnTo>
                    <a:pt x="23" y="147"/>
                  </a:lnTo>
                  <a:lnTo>
                    <a:pt x="25" y="138"/>
                  </a:lnTo>
                  <a:lnTo>
                    <a:pt x="23" y="132"/>
                  </a:lnTo>
                  <a:lnTo>
                    <a:pt x="25" y="123"/>
                  </a:lnTo>
                  <a:lnTo>
                    <a:pt x="23" y="110"/>
                  </a:lnTo>
                  <a:lnTo>
                    <a:pt x="25" y="100"/>
                  </a:lnTo>
                  <a:lnTo>
                    <a:pt x="23" y="95"/>
                  </a:lnTo>
                  <a:lnTo>
                    <a:pt x="16" y="85"/>
                  </a:lnTo>
                  <a:lnTo>
                    <a:pt x="19" y="78"/>
                  </a:lnTo>
                  <a:lnTo>
                    <a:pt x="23" y="82"/>
                  </a:lnTo>
                  <a:lnTo>
                    <a:pt x="29" y="73"/>
                  </a:lnTo>
                  <a:lnTo>
                    <a:pt x="29" y="62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85" name="Freeform 2247"/>
            <p:cNvSpPr>
              <a:spLocks/>
            </p:cNvSpPr>
            <p:nvPr/>
          </p:nvSpPr>
          <p:spPr bwMode="auto">
            <a:xfrm>
              <a:off x="1183" y="2382"/>
              <a:ext cx="188" cy="65"/>
            </a:xfrm>
            <a:custGeom>
              <a:avLst/>
              <a:gdLst>
                <a:gd name="T0" fmla="*/ 3338 w 164"/>
                <a:gd name="T1" fmla="*/ 665 h 59"/>
                <a:gd name="T2" fmla="*/ 3594 w 164"/>
                <a:gd name="T3" fmla="*/ 527 h 59"/>
                <a:gd name="T4" fmla="*/ 3036 w 164"/>
                <a:gd name="T5" fmla="*/ 468 h 59"/>
                <a:gd name="T6" fmla="*/ 2858 w 164"/>
                <a:gd name="T7" fmla="*/ 305 h 59"/>
                <a:gd name="T8" fmla="*/ 2297 w 164"/>
                <a:gd name="T9" fmla="*/ 305 h 59"/>
                <a:gd name="T10" fmla="*/ 1402 w 164"/>
                <a:gd name="T11" fmla="*/ 160 h 59"/>
                <a:gd name="T12" fmla="*/ 1584 w 164"/>
                <a:gd name="T13" fmla="*/ 132 h 59"/>
                <a:gd name="T14" fmla="*/ 1052 w 164"/>
                <a:gd name="T15" fmla="*/ 99 h 59"/>
                <a:gd name="T16" fmla="*/ 610 w 164"/>
                <a:gd name="T17" fmla="*/ 236 h 59"/>
                <a:gd name="T18" fmla="*/ 0 w 164"/>
                <a:gd name="T19" fmla="*/ 236 h 59"/>
                <a:gd name="T20" fmla="*/ 339 w 164"/>
                <a:gd name="T21" fmla="*/ 160 h 59"/>
                <a:gd name="T22" fmla="*/ 699 w 164"/>
                <a:gd name="T23" fmla="*/ 82 h 59"/>
                <a:gd name="T24" fmla="*/ 1284 w 164"/>
                <a:gd name="T25" fmla="*/ 0 h 59"/>
                <a:gd name="T26" fmla="*/ 1842 w 164"/>
                <a:gd name="T27" fmla="*/ 0 h 59"/>
                <a:gd name="T28" fmla="*/ 2421 w 164"/>
                <a:gd name="T29" fmla="*/ 82 h 59"/>
                <a:gd name="T30" fmla="*/ 3036 w 164"/>
                <a:gd name="T31" fmla="*/ 201 h 59"/>
                <a:gd name="T32" fmla="*/ 3594 w 164"/>
                <a:gd name="T33" fmla="*/ 305 h 59"/>
                <a:gd name="T34" fmla="*/ 4302 w 164"/>
                <a:gd name="T35" fmla="*/ 425 h 59"/>
                <a:gd name="T36" fmla="*/ 4176 w 164"/>
                <a:gd name="T37" fmla="*/ 511 h 59"/>
                <a:gd name="T38" fmla="*/ 4604 w 164"/>
                <a:gd name="T39" fmla="*/ 527 h 59"/>
                <a:gd name="T40" fmla="*/ 5028 w 164"/>
                <a:gd name="T41" fmla="*/ 581 h 59"/>
                <a:gd name="T42" fmla="*/ 3338 w 164"/>
                <a:gd name="T43" fmla="*/ 665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4"/>
                <a:gd name="T67" fmla="*/ 0 h 59"/>
                <a:gd name="T68" fmla="*/ 164 w 164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4" h="59">
                  <a:moveTo>
                    <a:pt x="109" y="59"/>
                  </a:moveTo>
                  <a:lnTo>
                    <a:pt x="118" y="47"/>
                  </a:lnTo>
                  <a:lnTo>
                    <a:pt x="100" y="42"/>
                  </a:lnTo>
                  <a:lnTo>
                    <a:pt x="94" y="27"/>
                  </a:lnTo>
                  <a:lnTo>
                    <a:pt x="75" y="27"/>
                  </a:lnTo>
                  <a:lnTo>
                    <a:pt x="46" y="14"/>
                  </a:lnTo>
                  <a:lnTo>
                    <a:pt x="52" y="12"/>
                  </a:lnTo>
                  <a:lnTo>
                    <a:pt x="34" y="9"/>
                  </a:lnTo>
                  <a:lnTo>
                    <a:pt x="20" y="21"/>
                  </a:lnTo>
                  <a:lnTo>
                    <a:pt x="0" y="21"/>
                  </a:lnTo>
                  <a:lnTo>
                    <a:pt x="11" y="14"/>
                  </a:lnTo>
                  <a:lnTo>
                    <a:pt x="23" y="7"/>
                  </a:lnTo>
                  <a:lnTo>
                    <a:pt x="43" y="0"/>
                  </a:lnTo>
                  <a:lnTo>
                    <a:pt x="61" y="0"/>
                  </a:lnTo>
                  <a:lnTo>
                    <a:pt x="80" y="7"/>
                  </a:lnTo>
                  <a:lnTo>
                    <a:pt x="100" y="18"/>
                  </a:lnTo>
                  <a:lnTo>
                    <a:pt x="118" y="27"/>
                  </a:lnTo>
                  <a:lnTo>
                    <a:pt x="141" y="38"/>
                  </a:lnTo>
                  <a:lnTo>
                    <a:pt x="137" y="45"/>
                  </a:lnTo>
                  <a:lnTo>
                    <a:pt x="152" y="47"/>
                  </a:lnTo>
                  <a:lnTo>
                    <a:pt x="164" y="52"/>
                  </a:lnTo>
                  <a:lnTo>
                    <a:pt x="109" y="59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86" name="Freeform 2249"/>
            <p:cNvSpPr>
              <a:spLocks/>
            </p:cNvSpPr>
            <p:nvPr/>
          </p:nvSpPr>
          <p:spPr bwMode="auto">
            <a:xfrm>
              <a:off x="659" y="2160"/>
              <a:ext cx="492" cy="362"/>
            </a:xfrm>
            <a:custGeom>
              <a:avLst/>
              <a:gdLst>
                <a:gd name="T0" fmla="*/ 86 w 431"/>
                <a:gd name="T1" fmla="*/ 0 h 332"/>
                <a:gd name="T2" fmla="*/ 229 w 431"/>
                <a:gd name="T3" fmla="*/ 52 h 332"/>
                <a:gd name="T4" fmla="*/ 338 w 431"/>
                <a:gd name="T5" fmla="*/ 41 h 332"/>
                <a:gd name="T6" fmla="*/ 452 w 431"/>
                <a:gd name="T7" fmla="*/ 88 h 332"/>
                <a:gd name="T8" fmla="*/ 513 w 431"/>
                <a:gd name="T9" fmla="*/ 142 h 332"/>
                <a:gd name="T10" fmla="*/ 586 w 431"/>
                <a:gd name="T11" fmla="*/ 124 h 332"/>
                <a:gd name="T12" fmla="*/ 635 w 431"/>
                <a:gd name="T13" fmla="*/ 193 h 332"/>
                <a:gd name="T14" fmla="*/ 700 w 431"/>
                <a:gd name="T15" fmla="*/ 249 h 332"/>
                <a:gd name="T16" fmla="*/ 710 w 431"/>
                <a:gd name="T17" fmla="*/ 263 h 332"/>
                <a:gd name="T18" fmla="*/ 685 w 431"/>
                <a:gd name="T19" fmla="*/ 298 h 332"/>
                <a:gd name="T20" fmla="*/ 671 w 431"/>
                <a:gd name="T21" fmla="*/ 367 h 332"/>
                <a:gd name="T22" fmla="*/ 671 w 431"/>
                <a:gd name="T23" fmla="*/ 390 h 332"/>
                <a:gd name="T24" fmla="*/ 710 w 431"/>
                <a:gd name="T25" fmla="*/ 445 h 332"/>
                <a:gd name="T26" fmla="*/ 756 w 431"/>
                <a:gd name="T27" fmla="*/ 488 h 332"/>
                <a:gd name="T28" fmla="*/ 839 w 431"/>
                <a:gd name="T29" fmla="*/ 496 h 332"/>
                <a:gd name="T30" fmla="*/ 927 w 431"/>
                <a:gd name="T31" fmla="*/ 469 h 332"/>
                <a:gd name="T32" fmla="*/ 950 w 431"/>
                <a:gd name="T33" fmla="*/ 421 h 332"/>
                <a:gd name="T34" fmla="*/ 1011 w 431"/>
                <a:gd name="T35" fmla="*/ 400 h 332"/>
                <a:gd name="T36" fmla="*/ 1090 w 431"/>
                <a:gd name="T37" fmla="*/ 400 h 332"/>
                <a:gd name="T38" fmla="*/ 1066 w 431"/>
                <a:gd name="T39" fmla="*/ 443 h 332"/>
                <a:gd name="T40" fmla="*/ 1056 w 431"/>
                <a:gd name="T41" fmla="*/ 463 h 332"/>
                <a:gd name="T42" fmla="*/ 1031 w 431"/>
                <a:gd name="T43" fmla="*/ 485 h 332"/>
                <a:gd name="T44" fmla="*/ 1005 w 431"/>
                <a:gd name="T45" fmla="*/ 496 h 332"/>
                <a:gd name="T46" fmla="*/ 916 w 431"/>
                <a:gd name="T47" fmla="*/ 511 h 332"/>
                <a:gd name="T48" fmla="*/ 934 w 431"/>
                <a:gd name="T49" fmla="*/ 556 h 332"/>
                <a:gd name="T50" fmla="*/ 878 w 431"/>
                <a:gd name="T51" fmla="*/ 564 h 332"/>
                <a:gd name="T52" fmla="*/ 865 w 431"/>
                <a:gd name="T53" fmla="*/ 596 h 332"/>
                <a:gd name="T54" fmla="*/ 831 w 431"/>
                <a:gd name="T55" fmla="*/ 583 h 332"/>
                <a:gd name="T56" fmla="*/ 751 w 431"/>
                <a:gd name="T57" fmla="*/ 564 h 332"/>
                <a:gd name="T58" fmla="*/ 613 w 431"/>
                <a:gd name="T59" fmla="*/ 547 h 332"/>
                <a:gd name="T60" fmla="*/ 487 w 431"/>
                <a:gd name="T61" fmla="*/ 505 h 332"/>
                <a:gd name="T62" fmla="*/ 386 w 431"/>
                <a:gd name="T63" fmla="*/ 469 h 332"/>
                <a:gd name="T64" fmla="*/ 371 w 431"/>
                <a:gd name="T65" fmla="*/ 426 h 332"/>
                <a:gd name="T66" fmla="*/ 380 w 431"/>
                <a:gd name="T67" fmla="*/ 400 h 332"/>
                <a:gd name="T68" fmla="*/ 344 w 431"/>
                <a:gd name="T69" fmla="*/ 329 h 332"/>
                <a:gd name="T70" fmla="*/ 239 w 431"/>
                <a:gd name="T71" fmla="*/ 244 h 332"/>
                <a:gd name="T72" fmla="*/ 250 w 431"/>
                <a:gd name="T73" fmla="*/ 209 h 332"/>
                <a:gd name="T74" fmla="*/ 213 w 431"/>
                <a:gd name="T75" fmla="*/ 173 h 332"/>
                <a:gd name="T76" fmla="*/ 177 w 431"/>
                <a:gd name="T77" fmla="*/ 147 h 332"/>
                <a:gd name="T78" fmla="*/ 146 w 431"/>
                <a:gd name="T79" fmla="*/ 62 h 332"/>
                <a:gd name="T80" fmla="*/ 73 w 431"/>
                <a:gd name="T81" fmla="*/ 88 h 332"/>
                <a:gd name="T82" fmla="*/ 123 w 431"/>
                <a:gd name="T83" fmla="*/ 149 h 332"/>
                <a:gd name="T84" fmla="*/ 137 w 431"/>
                <a:gd name="T85" fmla="*/ 183 h 332"/>
                <a:gd name="T86" fmla="*/ 159 w 431"/>
                <a:gd name="T87" fmla="*/ 202 h 332"/>
                <a:gd name="T88" fmla="*/ 203 w 431"/>
                <a:gd name="T89" fmla="*/ 292 h 332"/>
                <a:gd name="T90" fmla="*/ 218 w 431"/>
                <a:gd name="T91" fmla="*/ 333 h 332"/>
                <a:gd name="T92" fmla="*/ 191 w 431"/>
                <a:gd name="T93" fmla="*/ 325 h 332"/>
                <a:gd name="T94" fmla="*/ 129 w 431"/>
                <a:gd name="T95" fmla="*/ 226 h 332"/>
                <a:gd name="T96" fmla="*/ 86 w 431"/>
                <a:gd name="T97" fmla="*/ 206 h 332"/>
                <a:gd name="T98" fmla="*/ 73 w 431"/>
                <a:gd name="T99" fmla="*/ 173 h 332"/>
                <a:gd name="T100" fmla="*/ 51 w 431"/>
                <a:gd name="T101" fmla="*/ 116 h 332"/>
                <a:gd name="T102" fmla="*/ 15 w 431"/>
                <a:gd name="T103" fmla="*/ 41 h 3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1"/>
                <a:gd name="T157" fmla="*/ 0 h 332"/>
                <a:gd name="T158" fmla="*/ 431 w 431"/>
                <a:gd name="T159" fmla="*/ 332 h 3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1" h="332">
                  <a:moveTo>
                    <a:pt x="0" y="1"/>
                  </a:moveTo>
                  <a:lnTo>
                    <a:pt x="34" y="0"/>
                  </a:lnTo>
                  <a:lnTo>
                    <a:pt x="34" y="5"/>
                  </a:lnTo>
                  <a:lnTo>
                    <a:pt x="90" y="28"/>
                  </a:lnTo>
                  <a:lnTo>
                    <a:pt x="133" y="30"/>
                  </a:lnTo>
                  <a:lnTo>
                    <a:pt x="133" y="23"/>
                  </a:lnTo>
                  <a:lnTo>
                    <a:pt x="160" y="23"/>
                  </a:lnTo>
                  <a:lnTo>
                    <a:pt x="179" y="48"/>
                  </a:lnTo>
                  <a:lnTo>
                    <a:pt x="183" y="66"/>
                  </a:lnTo>
                  <a:lnTo>
                    <a:pt x="202" y="77"/>
                  </a:lnTo>
                  <a:lnTo>
                    <a:pt x="216" y="63"/>
                  </a:lnTo>
                  <a:lnTo>
                    <a:pt x="231" y="68"/>
                  </a:lnTo>
                  <a:lnTo>
                    <a:pt x="243" y="95"/>
                  </a:lnTo>
                  <a:lnTo>
                    <a:pt x="251" y="106"/>
                  </a:lnTo>
                  <a:lnTo>
                    <a:pt x="254" y="124"/>
                  </a:lnTo>
                  <a:lnTo>
                    <a:pt x="277" y="136"/>
                  </a:lnTo>
                  <a:lnTo>
                    <a:pt x="282" y="133"/>
                  </a:lnTo>
                  <a:lnTo>
                    <a:pt x="281" y="144"/>
                  </a:lnTo>
                  <a:lnTo>
                    <a:pt x="274" y="148"/>
                  </a:lnTo>
                  <a:lnTo>
                    <a:pt x="272" y="162"/>
                  </a:lnTo>
                  <a:lnTo>
                    <a:pt x="268" y="180"/>
                  </a:lnTo>
                  <a:lnTo>
                    <a:pt x="265" y="200"/>
                  </a:lnTo>
                  <a:lnTo>
                    <a:pt x="272" y="214"/>
                  </a:lnTo>
                  <a:lnTo>
                    <a:pt x="265" y="213"/>
                  </a:lnTo>
                  <a:lnTo>
                    <a:pt x="272" y="227"/>
                  </a:lnTo>
                  <a:lnTo>
                    <a:pt x="281" y="243"/>
                  </a:lnTo>
                  <a:lnTo>
                    <a:pt x="286" y="261"/>
                  </a:lnTo>
                  <a:lnTo>
                    <a:pt x="300" y="267"/>
                  </a:lnTo>
                  <a:lnTo>
                    <a:pt x="309" y="274"/>
                  </a:lnTo>
                  <a:lnTo>
                    <a:pt x="332" y="270"/>
                  </a:lnTo>
                  <a:lnTo>
                    <a:pt x="347" y="265"/>
                  </a:lnTo>
                  <a:lnTo>
                    <a:pt x="367" y="256"/>
                  </a:lnTo>
                  <a:lnTo>
                    <a:pt x="372" y="247"/>
                  </a:lnTo>
                  <a:lnTo>
                    <a:pt x="377" y="229"/>
                  </a:lnTo>
                  <a:lnTo>
                    <a:pt x="384" y="223"/>
                  </a:lnTo>
                  <a:lnTo>
                    <a:pt x="400" y="218"/>
                  </a:lnTo>
                  <a:lnTo>
                    <a:pt x="412" y="214"/>
                  </a:lnTo>
                  <a:lnTo>
                    <a:pt x="431" y="218"/>
                  </a:lnTo>
                  <a:lnTo>
                    <a:pt x="431" y="229"/>
                  </a:lnTo>
                  <a:lnTo>
                    <a:pt x="422" y="241"/>
                  </a:lnTo>
                  <a:lnTo>
                    <a:pt x="412" y="251"/>
                  </a:lnTo>
                  <a:lnTo>
                    <a:pt x="418" y="253"/>
                  </a:lnTo>
                  <a:lnTo>
                    <a:pt x="412" y="270"/>
                  </a:lnTo>
                  <a:lnTo>
                    <a:pt x="408" y="265"/>
                  </a:lnTo>
                  <a:lnTo>
                    <a:pt x="404" y="270"/>
                  </a:lnTo>
                  <a:lnTo>
                    <a:pt x="398" y="270"/>
                  </a:lnTo>
                  <a:lnTo>
                    <a:pt x="390" y="279"/>
                  </a:lnTo>
                  <a:lnTo>
                    <a:pt x="363" y="279"/>
                  </a:lnTo>
                  <a:lnTo>
                    <a:pt x="357" y="290"/>
                  </a:lnTo>
                  <a:lnTo>
                    <a:pt x="370" y="303"/>
                  </a:lnTo>
                  <a:lnTo>
                    <a:pt x="367" y="308"/>
                  </a:lnTo>
                  <a:lnTo>
                    <a:pt x="348" y="308"/>
                  </a:lnTo>
                  <a:lnTo>
                    <a:pt x="340" y="319"/>
                  </a:lnTo>
                  <a:lnTo>
                    <a:pt x="343" y="326"/>
                  </a:lnTo>
                  <a:lnTo>
                    <a:pt x="338" y="332"/>
                  </a:lnTo>
                  <a:lnTo>
                    <a:pt x="329" y="319"/>
                  </a:lnTo>
                  <a:lnTo>
                    <a:pt x="309" y="308"/>
                  </a:lnTo>
                  <a:lnTo>
                    <a:pt x="297" y="308"/>
                  </a:lnTo>
                  <a:lnTo>
                    <a:pt x="274" y="318"/>
                  </a:lnTo>
                  <a:lnTo>
                    <a:pt x="243" y="299"/>
                  </a:lnTo>
                  <a:lnTo>
                    <a:pt x="216" y="290"/>
                  </a:lnTo>
                  <a:lnTo>
                    <a:pt x="193" y="276"/>
                  </a:lnTo>
                  <a:lnTo>
                    <a:pt x="174" y="270"/>
                  </a:lnTo>
                  <a:lnTo>
                    <a:pt x="152" y="256"/>
                  </a:lnTo>
                  <a:lnTo>
                    <a:pt x="141" y="236"/>
                  </a:lnTo>
                  <a:lnTo>
                    <a:pt x="147" y="233"/>
                  </a:lnTo>
                  <a:lnTo>
                    <a:pt x="147" y="223"/>
                  </a:lnTo>
                  <a:lnTo>
                    <a:pt x="151" y="218"/>
                  </a:lnTo>
                  <a:lnTo>
                    <a:pt x="145" y="200"/>
                  </a:lnTo>
                  <a:lnTo>
                    <a:pt x="136" y="180"/>
                  </a:lnTo>
                  <a:lnTo>
                    <a:pt x="122" y="160"/>
                  </a:lnTo>
                  <a:lnTo>
                    <a:pt x="95" y="133"/>
                  </a:lnTo>
                  <a:lnTo>
                    <a:pt x="100" y="124"/>
                  </a:lnTo>
                  <a:lnTo>
                    <a:pt x="99" y="115"/>
                  </a:lnTo>
                  <a:lnTo>
                    <a:pt x="84" y="104"/>
                  </a:lnTo>
                  <a:lnTo>
                    <a:pt x="84" y="95"/>
                  </a:lnTo>
                  <a:lnTo>
                    <a:pt x="77" y="95"/>
                  </a:lnTo>
                  <a:lnTo>
                    <a:pt x="70" y="81"/>
                  </a:lnTo>
                  <a:lnTo>
                    <a:pt x="58" y="57"/>
                  </a:lnTo>
                  <a:lnTo>
                    <a:pt x="58" y="34"/>
                  </a:lnTo>
                  <a:lnTo>
                    <a:pt x="33" y="16"/>
                  </a:lnTo>
                  <a:lnTo>
                    <a:pt x="29" y="48"/>
                  </a:lnTo>
                  <a:lnTo>
                    <a:pt x="40" y="63"/>
                  </a:lnTo>
                  <a:lnTo>
                    <a:pt x="49" y="82"/>
                  </a:lnTo>
                  <a:lnTo>
                    <a:pt x="49" y="91"/>
                  </a:lnTo>
                  <a:lnTo>
                    <a:pt x="54" y="99"/>
                  </a:lnTo>
                  <a:lnTo>
                    <a:pt x="63" y="119"/>
                  </a:lnTo>
                  <a:lnTo>
                    <a:pt x="63" y="110"/>
                  </a:lnTo>
                  <a:lnTo>
                    <a:pt x="75" y="148"/>
                  </a:lnTo>
                  <a:lnTo>
                    <a:pt x="81" y="160"/>
                  </a:lnTo>
                  <a:lnTo>
                    <a:pt x="84" y="167"/>
                  </a:lnTo>
                  <a:lnTo>
                    <a:pt x="86" y="182"/>
                  </a:lnTo>
                  <a:lnTo>
                    <a:pt x="81" y="189"/>
                  </a:lnTo>
                  <a:lnTo>
                    <a:pt x="75" y="177"/>
                  </a:lnTo>
                  <a:lnTo>
                    <a:pt x="49" y="148"/>
                  </a:lnTo>
                  <a:lnTo>
                    <a:pt x="52" y="124"/>
                  </a:lnTo>
                  <a:lnTo>
                    <a:pt x="40" y="110"/>
                  </a:lnTo>
                  <a:lnTo>
                    <a:pt x="34" y="113"/>
                  </a:lnTo>
                  <a:lnTo>
                    <a:pt x="17" y="91"/>
                  </a:lnTo>
                  <a:lnTo>
                    <a:pt x="29" y="95"/>
                  </a:lnTo>
                  <a:lnTo>
                    <a:pt x="33" y="81"/>
                  </a:lnTo>
                  <a:lnTo>
                    <a:pt x="20" y="63"/>
                  </a:lnTo>
                  <a:lnTo>
                    <a:pt x="11" y="52"/>
                  </a:lnTo>
                  <a:lnTo>
                    <a:pt x="6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87" name="Freeform 2252"/>
            <p:cNvSpPr>
              <a:spLocks/>
            </p:cNvSpPr>
            <p:nvPr/>
          </p:nvSpPr>
          <p:spPr bwMode="auto">
            <a:xfrm>
              <a:off x="1199" y="2616"/>
              <a:ext cx="100" cy="40"/>
            </a:xfrm>
            <a:custGeom>
              <a:avLst/>
              <a:gdLst>
                <a:gd name="T0" fmla="*/ 279 w 87"/>
                <a:gd name="T1" fmla="*/ 0 h 37"/>
                <a:gd name="T2" fmla="*/ 424 w 87"/>
                <a:gd name="T3" fmla="*/ 5 h 37"/>
                <a:gd name="T4" fmla="*/ 560 w 87"/>
                <a:gd name="T5" fmla="*/ 5 h 37"/>
                <a:gd name="T6" fmla="*/ 872 w 87"/>
                <a:gd name="T7" fmla="*/ 68 h 37"/>
                <a:gd name="T8" fmla="*/ 1324 w 87"/>
                <a:gd name="T9" fmla="*/ 5 h 37"/>
                <a:gd name="T10" fmla="*/ 1634 w 87"/>
                <a:gd name="T11" fmla="*/ 0 h 37"/>
                <a:gd name="T12" fmla="*/ 2203 w 87"/>
                <a:gd name="T13" fmla="*/ 2 h 37"/>
                <a:gd name="T14" fmla="*/ 2655 w 87"/>
                <a:gd name="T15" fmla="*/ 68 h 37"/>
                <a:gd name="T16" fmla="*/ 2853 w 87"/>
                <a:gd name="T17" fmla="*/ 93 h 37"/>
                <a:gd name="T18" fmla="*/ 2853 w 87"/>
                <a:gd name="T19" fmla="*/ 174 h 37"/>
                <a:gd name="T20" fmla="*/ 2655 w 87"/>
                <a:gd name="T21" fmla="*/ 237 h 37"/>
                <a:gd name="T22" fmla="*/ 2532 w 87"/>
                <a:gd name="T23" fmla="*/ 214 h 37"/>
                <a:gd name="T24" fmla="*/ 2447 w 87"/>
                <a:gd name="T25" fmla="*/ 256 h 37"/>
                <a:gd name="T26" fmla="*/ 2255 w 87"/>
                <a:gd name="T27" fmla="*/ 161 h 37"/>
                <a:gd name="T28" fmla="*/ 2378 w 87"/>
                <a:gd name="T29" fmla="*/ 109 h 37"/>
                <a:gd name="T30" fmla="*/ 2203 w 87"/>
                <a:gd name="T31" fmla="*/ 109 h 37"/>
                <a:gd name="T32" fmla="*/ 1962 w 87"/>
                <a:gd name="T33" fmla="*/ 68 h 37"/>
                <a:gd name="T34" fmla="*/ 1726 w 87"/>
                <a:gd name="T35" fmla="*/ 68 h 37"/>
                <a:gd name="T36" fmla="*/ 1203 w 87"/>
                <a:gd name="T37" fmla="*/ 161 h 37"/>
                <a:gd name="T38" fmla="*/ 1451 w 87"/>
                <a:gd name="T39" fmla="*/ 237 h 37"/>
                <a:gd name="T40" fmla="*/ 1047 w 87"/>
                <a:gd name="T41" fmla="*/ 256 h 37"/>
                <a:gd name="T42" fmla="*/ 872 w 87"/>
                <a:gd name="T43" fmla="*/ 198 h 37"/>
                <a:gd name="T44" fmla="*/ 740 w 87"/>
                <a:gd name="T45" fmla="*/ 198 h 37"/>
                <a:gd name="T46" fmla="*/ 522 w 87"/>
                <a:gd name="T47" fmla="*/ 161 h 37"/>
                <a:gd name="T48" fmla="*/ 3 w 87"/>
                <a:gd name="T49" fmla="*/ 138 h 37"/>
                <a:gd name="T50" fmla="*/ 0 w 87"/>
                <a:gd name="T51" fmla="*/ 93 h 37"/>
                <a:gd name="T52" fmla="*/ 0 w 87"/>
                <a:gd name="T53" fmla="*/ 68 h 37"/>
                <a:gd name="T54" fmla="*/ 3 w 87"/>
                <a:gd name="T55" fmla="*/ 0 h 37"/>
                <a:gd name="T56" fmla="*/ 279 w 87"/>
                <a:gd name="T57" fmla="*/ 0 h 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7"/>
                <a:gd name="T88" fmla="*/ 0 h 37"/>
                <a:gd name="T89" fmla="*/ 87 w 87"/>
                <a:gd name="T90" fmla="*/ 37 h 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7" h="37">
                  <a:moveTo>
                    <a:pt x="9" y="0"/>
                  </a:moveTo>
                  <a:lnTo>
                    <a:pt x="13" y="5"/>
                  </a:lnTo>
                  <a:lnTo>
                    <a:pt x="17" y="5"/>
                  </a:lnTo>
                  <a:lnTo>
                    <a:pt x="27" y="10"/>
                  </a:lnTo>
                  <a:lnTo>
                    <a:pt x="41" y="5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2" y="10"/>
                  </a:lnTo>
                  <a:lnTo>
                    <a:pt x="87" y="14"/>
                  </a:lnTo>
                  <a:lnTo>
                    <a:pt x="87" y="25"/>
                  </a:lnTo>
                  <a:lnTo>
                    <a:pt x="82" y="34"/>
                  </a:lnTo>
                  <a:lnTo>
                    <a:pt x="78" y="30"/>
                  </a:lnTo>
                  <a:lnTo>
                    <a:pt x="75" y="37"/>
                  </a:lnTo>
                  <a:lnTo>
                    <a:pt x="69" y="23"/>
                  </a:lnTo>
                  <a:lnTo>
                    <a:pt x="73" y="16"/>
                  </a:lnTo>
                  <a:lnTo>
                    <a:pt x="68" y="16"/>
                  </a:lnTo>
                  <a:lnTo>
                    <a:pt x="60" y="10"/>
                  </a:lnTo>
                  <a:lnTo>
                    <a:pt x="53" y="10"/>
                  </a:lnTo>
                  <a:lnTo>
                    <a:pt x="37" y="23"/>
                  </a:lnTo>
                  <a:lnTo>
                    <a:pt x="44" y="34"/>
                  </a:lnTo>
                  <a:lnTo>
                    <a:pt x="32" y="37"/>
                  </a:lnTo>
                  <a:lnTo>
                    <a:pt x="27" y="28"/>
                  </a:lnTo>
                  <a:lnTo>
                    <a:pt x="23" y="28"/>
                  </a:lnTo>
                  <a:lnTo>
                    <a:pt x="16" y="23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88" name="Freeform 2253"/>
            <p:cNvSpPr>
              <a:spLocks/>
            </p:cNvSpPr>
            <p:nvPr/>
          </p:nvSpPr>
          <p:spPr bwMode="auto">
            <a:xfrm>
              <a:off x="1563" y="3122"/>
              <a:ext cx="153" cy="150"/>
            </a:xfrm>
            <a:custGeom>
              <a:avLst/>
              <a:gdLst>
                <a:gd name="T0" fmla="*/ 0 w 134"/>
                <a:gd name="T1" fmla="*/ 376 h 137"/>
                <a:gd name="T2" fmla="*/ 239 w 134"/>
                <a:gd name="T3" fmla="*/ 238 h 137"/>
                <a:gd name="T4" fmla="*/ 160 w 134"/>
                <a:gd name="T5" fmla="*/ 135 h 137"/>
                <a:gd name="T6" fmla="*/ 406 w 134"/>
                <a:gd name="T7" fmla="*/ 5 h 137"/>
                <a:gd name="T8" fmla="*/ 406 w 134"/>
                <a:gd name="T9" fmla="*/ 0 h 137"/>
                <a:gd name="T10" fmla="*/ 1610 w 134"/>
                <a:gd name="T11" fmla="*/ 0 h 137"/>
                <a:gd name="T12" fmla="*/ 1932 w 134"/>
                <a:gd name="T13" fmla="*/ 93 h 137"/>
                <a:gd name="T14" fmla="*/ 2205 w 134"/>
                <a:gd name="T15" fmla="*/ 412 h 137"/>
                <a:gd name="T16" fmla="*/ 3079 w 134"/>
                <a:gd name="T17" fmla="*/ 438 h 137"/>
                <a:gd name="T18" fmla="*/ 3357 w 134"/>
                <a:gd name="T19" fmla="*/ 694 h 137"/>
                <a:gd name="T20" fmla="*/ 3516 w 134"/>
                <a:gd name="T21" fmla="*/ 649 h 137"/>
                <a:gd name="T22" fmla="*/ 3694 w 134"/>
                <a:gd name="T23" fmla="*/ 723 h 137"/>
                <a:gd name="T24" fmla="*/ 3608 w 134"/>
                <a:gd name="T25" fmla="*/ 863 h 137"/>
                <a:gd name="T26" fmla="*/ 3694 w 134"/>
                <a:gd name="T27" fmla="*/ 1000 h 137"/>
                <a:gd name="T28" fmla="*/ 3608 w 134"/>
                <a:gd name="T29" fmla="*/ 1138 h 137"/>
                <a:gd name="T30" fmla="*/ 3283 w 134"/>
                <a:gd name="T31" fmla="*/ 1246 h 137"/>
                <a:gd name="T32" fmla="*/ 2876 w 134"/>
                <a:gd name="T33" fmla="*/ 1313 h 137"/>
                <a:gd name="T34" fmla="*/ 2518 w 134"/>
                <a:gd name="T35" fmla="*/ 1246 h 137"/>
                <a:gd name="T36" fmla="*/ 2040 w 134"/>
                <a:gd name="T37" fmla="*/ 1231 h 137"/>
                <a:gd name="T38" fmla="*/ 2205 w 134"/>
                <a:gd name="T39" fmla="*/ 1092 h 137"/>
                <a:gd name="T40" fmla="*/ 2329 w 134"/>
                <a:gd name="T41" fmla="*/ 1000 h 137"/>
                <a:gd name="T42" fmla="*/ 2397 w 134"/>
                <a:gd name="T43" fmla="*/ 900 h 137"/>
                <a:gd name="T44" fmla="*/ 2215 w 134"/>
                <a:gd name="T45" fmla="*/ 832 h 137"/>
                <a:gd name="T46" fmla="*/ 1787 w 134"/>
                <a:gd name="T47" fmla="*/ 792 h 137"/>
                <a:gd name="T48" fmla="*/ 1371 w 134"/>
                <a:gd name="T49" fmla="*/ 723 h 137"/>
                <a:gd name="T50" fmla="*/ 901 w 134"/>
                <a:gd name="T51" fmla="*/ 694 h 137"/>
                <a:gd name="T52" fmla="*/ 513 w 134"/>
                <a:gd name="T53" fmla="*/ 542 h 137"/>
                <a:gd name="T54" fmla="*/ 0 w 134"/>
                <a:gd name="T55" fmla="*/ 376 h 1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37"/>
                <a:gd name="T86" fmla="*/ 134 w 134"/>
                <a:gd name="T87" fmla="*/ 137 h 1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37">
                  <a:moveTo>
                    <a:pt x="0" y="39"/>
                  </a:moveTo>
                  <a:lnTo>
                    <a:pt x="9" y="25"/>
                  </a:lnTo>
                  <a:lnTo>
                    <a:pt x="6" y="14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59" y="0"/>
                  </a:lnTo>
                  <a:lnTo>
                    <a:pt x="70" y="10"/>
                  </a:lnTo>
                  <a:lnTo>
                    <a:pt x="79" y="43"/>
                  </a:lnTo>
                  <a:lnTo>
                    <a:pt x="111" y="45"/>
                  </a:lnTo>
                  <a:lnTo>
                    <a:pt x="122" y="72"/>
                  </a:lnTo>
                  <a:lnTo>
                    <a:pt x="127" y="68"/>
                  </a:lnTo>
                  <a:lnTo>
                    <a:pt x="134" y="76"/>
                  </a:lnTo>
                  <a:lnTo>
                    <a:pt x="131" y="90"/>
                  </a:lnTo>
                  <a:lnTo>
                    <a:pt x="134" y="104"/>
                  </a:lnTo>
                  <a:lnTo>
                    <a:pt x="131" y="119"/>
                  </a:lnTo>
                  <a:lnTo>
                    <a:pt x="118" y="130"/>
                  </a:lnTo>
                  <a:lnTo>
                    <a:pt x="104" y="137"/>
                  </a:lnTo>
                  <a:lnTo>
                    <a:pt x="90" y="130"/>
                  </a:lnTo>
                  <a:lnTo>
                    <a:pt x="74" y="128"/>
                  </a:lnTo>
                  <a:lnTo>
                    <a:pt x="79" y="113"/>
                  </a:lnTo>
                  <a:lnTo>
                    <a:pt x="84" y="104"/>
                  </a:lnTo>
                  <a:lnTo>
                    <a:pt x="88" y="92"/>
                  </a:lnTo>
                  <a:lnTo>
                    <a:pt x="81" y="86"/>
                  </a:lnTo>
                  <a:lnTo>
                    <a:pt x="65" y="83"/>
                  </a:lnTo>
                  <a:lnTo>
                    <a:pt x="50" y="76"/>
                  </a:lnTo>
                  <a:lnTo>
                    <a:pt x="33" y="72"/>
                  </a:lnTo>
                  <a:lnTo>
                    <a:pt x="18" y="5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06E2B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89" name="Freeform 2254"/>
            <p:cNvSpPr>
              <a:spLocks/>
            </p:cNvSpPr>
            <p:nvPr/>
          </p:nvSpPr>
          <p:spPr bwMode="auto">
            <a:xfrm>
              <a:off x="1228" y="2777"/>
              <a:ext cx="223" cy="326"/>
            </a:xfrm>
            <a:custGeom>
              <a:avLst/>
              <a:gdLst>
                <a:gd name="T0" fmla="*/ 2120 w 196"/>
                <a:gd name="T1" fmla="*/ 0 h 298"/>
                <a:gd name="T2" fmla="*/ 2243 w 196"/>
                <a:gd name="T3" fmla="*/ 3 h 298"/>
                <a:gd name="T4" fmla="*/ 2469 w 196"/>
                <a:gd name="T5" fmla="*/ 5 h 298"/>
                <a:gd name="T6" fmla="*/ 2709 w 196"/>
                <a:gd name="T7" fmla="*/ 167 h 298"/>
                <a:gd name="T8" fmla="*/ 3061 w 196"/>
                <a:gd name="T9" fmla="*/ 263 h 298"/>
                <a:gd name="T10" fmla="*/ 3196 w 196"/>
                <a:gd name="T11" fmla="*/ 398 h 298"/>
                <a:gd name="T12" fmla="*/ 3429 w 196"/>
                <a:gd name="T13" fmla="*/ 398 h 298"/>
                <a:gd name="T14" fmla="*/ 3642 w 196"/>
                <a:gd name="T15" fmla="*/ 315 h 298"/>
                <a:gd name="T16" fmla="*/ 3963 w 196"/>
                <a:gd name="T17" fmla="*/ 365 h 298"/>
                <a:gd name="T18" fmla="*/ 4226 w 196"/>
                <a:gd name="T19" fmla="*/ 406 h 298"/>
                <a:gd name="T20" fmla="*/ 4137 w 196"/>
                <a:gd name="T21" fmla="*/ 533 h 298"/>
                <a:gd name="T22" fmla="*/ 4319 w 196"/>
                <a:gd name="T23" fmla="*/ 637 h 298"/>
                <a:gd name="T24" fmla="*/ 4015 w 196"/>
                <a:gd name="T25" fmla="*/ 637 h 298"/>
                <a:gd name="T26" fmla="*/ 3368 w 196"/>
                <a:gd name="T27" fmla="*/ 748 h 298"/>
                <a:gd name="T28" fmla="*/ 3196 w 196"/>
                <a:gd name="T29" fmla="*/ 845 h 298"/>
                <a:gd name="T30" fmla="*/ 3139 w 196"/>
                <a:gd name="T31" fmla="*/ 998 h 298"/>
                <a:gd name="T32" fmla="*/ 2932 w 196"/>
                <a:gd name="T33" fmla="*/ 1031 h 298"/>
                <a:gd name="T34" fmla="*/ 2932 w 196"/>
                <a:gd name="T35" fmla="*/ 1210 h 298"/>
                <a:gd name="T36" fmla="*/ 3139 w 196"/>
                <a:gd name="T37" fmla="*/ 1338 h 298"/>
                <a:gd name="T38" fmla="*/ 3368 w 196"/>
                <a:gd name="T39" fmla="*/ 1434 h 298"/>
                <a:gd name="T40" fmla="*/ 3642 w 196"/>
                <a:gd name="T41" fmla="*/ 1480 h 298"/>
                <a:gd name="T42" fmla="*/ 4015 w 196"/>
                <a:gd name="T43" fmla="*/ 1480 h 298"/>
                <a:gd name="T44" fmla="*/ 4226 w 196"/>
                <a:gd name="T45" fmla="*/ 1434 h 298"/>
                <a:gd name="T46" fmla="*/ 4226 w 196"/>
                <a:gd name="T47" fmla="*/ 1655 h 298"/>
                <a:gd name="T48" fmla="*/ 4360 w 196"/>
                <a:gd name="T49" fmla="*/ 1655 h 298"/>
                <a:gd name="T50" fmla="*/ 4598 w 196"/>
                <a:gd name="T51" fmla="*/ 1655 h 298"/>
                <a:gd name="T52" fmla="*/ 4952 w 196"/>
                <a:gd name="T53" fmla="*/ 1872 h 298"/>
                <a:gd name="T54" fmla="*/ 4808 w 196"/>
                <a:gd name="T55" fmla="*/ 2053 h 298"/>
                <a:gd name="T56" fmla="*/ 4808 w 196"/>
                <a:gd name="T57" fmla="*/ 2182 h 298"/>
                <a:gd name="T58" fmla="*/ 4707 w 196"/>
                <a:gd name="T59" fmla="*/ 2319 h 298"/>
                <a:gd name="T60" fmla="*/ 4540 w 196"/>
                <a:gd name="T61" fmla="*/ 2315 h 298"/>
                <a:gd name="T62" fmla="*/ 4540 w 196"/>
                <a:gd name="T63" fmla="*/ 2402 h 298"/>
                <a:gd name="T64" fmla="*/ 4808 w 196"/>
                <a:gd name="T65" fmla="*/ 2482 h 298"/>
                <a:gd name="T66" fmla="*/ 4914 w 196"/>
                <a:gd name="T67" fmla="*/ 2482 h 298"/>
                <a:gd name="T68" fmla="*/ 4808 w 196"/>
                <a:gd name="T69" fmla="*/ 2554 h 298"/>
                <a:gd name="T70" fmla="*/ 4707 w 196"/>
                <a:gd name="T71" fmla="*/ 2680 h 298"/>
                <a:gd name="T72" fmla="*/ 4598 w 196"/>
                <a:gd name="T73" fmla="*/ 2748 h 298"/>
                <a:gd name="T74" fmla="*/ 4469 w 196"/>
                <a:gd name="T75" fmla="*/ 2819 h 298"/>
                <a:gd name="T76" fmla="*/ 4080 w 196"/>
                <a:gd name="T77" fmla="*/ 2691 h 298"/>
                <a:gd name="T78" fmla="*/ 3714 w 196"/>
                <a:gd name="T79" fmla="*/ 2589 h 298"/>
                <a:gd name="T80" fmla="*/ 3061 w 196"/>
                <a:gd name="T81" fmla="*/ 2457 h 298"/>
                <a:gd name="T82" fmla="*/ 2577 w 196"/>
                <a:gd name="T83" fmla="*/ 2319 h 298"/>
                <a:gd name="T84" fmla="*/ 2078 w 196"/>
                <a:gd name="T85" fmla="*/ 2120 h 298"/>
                <a:gd name="T86" fmla="*/ 1873 w 196"/>
                <a:gd name="T87" fmla="*/ 1914 h 298"/>
                <a:gd name="T88" fmla="*/ 1617 w 196"/>
                <a:gd name="T89" fmla="*/ 1824 h 298"/>
                <a:gd name="T90" fmla="*/ 1473 w 196"/>
                <a:gd name="T91" fmla="*/ 1655 h 298"/>
                <a:gd name="T92" fmla="*/ 1138 w 196"/>
                <a:gd name="T93" fmla="*/ 1480 h 298"/>
                <a:gd name="T94" fmla="*/ 965 w 196"/>
                <a:gd name="T95" fmla="*/ 1284 h 298"/>
                <a:gd name="T96" fmla="*/ 584 w 196"/>
                <a:gd name="T97" fmla="*/ 1073 h 298"/>
                <a:gd name="T98" fmla="*/ 0 w 196"/>
                <a:gd name="T99" fmla="*/ 895 h 298"/>
                <a:gd name="T100" fmla="*/ 0 w 196"/>
                <a:gd name="T101" fmla="*/ 657 h 298"/>
                <a:gd name="T102" fmla="*/ 168 w 196"/>
                <a:gd name="T103" fmla="*/ 582 h 298"/>
                <a:gd name="T104" fmla="*/ 451 w 196"/>
                <a:gd name="T105" fmla="*/ 532 h 298"/>
                <a:gd name="T106" fmla="*/ 348 w 196"/>
                <a:gd name="T107" fmla="*/ 657 h 298"/>
                <a:gd name="T108" fmla="*/ 584 w 196"/>
                <a:gd name="T109" fmla="*/ 684 h 298"/>
                <a:gd name="T110" fmla="*/ 899 w 196"/>
                <a:gd name="T111" fmla="*/ 748 h 298"/>
                <a:gd name="T112" fmla="*/ 1023 w 196"/>
                <a:gd name="T113" fmla="*/ 624 h 298"/>
                <a:gd name="T114" fmla="*/ 1295 w 196"/>
                <a:gd name="T115" fmla="*/ 477 h 298"/>
                <a:gd name="T116" fmla="*/ 1767 w 196"/>
                <a:gd name="T117" fmla="*/ 406 h 298"/>
                <a:gd name="T118" fmla="*/ 2120 w 196"/>
                <a:gd name="T119" fmla="*/ 259 h 298"/>
                <a:gd name="T120" fmla="*/ 2364 w 196"/>
                <a:gd name="T121" fmla="*/ 128 h 298"/>
                <a:gd name="T122" fmla="*/ 2120 w 196"/>
                <a:gd name="T123" fmla="*/ 0 h 2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6"/>
                <a:gd name="T187" fmla="*/ 0 h 298"/>
                <a:gd name="T188" fmla="*/ 196 w 196"/>
                <a:gd name="T189" fmla="*/ 298 h 2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6" h="298">
                  <a:moveTo>
                    <a:pt x="84" y="0"/>
                  </a:moveTo>
                  <a:lnTo>
                    <a:pt x="89" y="3"/>
                  </a:lnTo>
                  <a:lnTo>
                    <a:pt x="98" y="5"/>
                  </a:lnTo>
                  <a:lnTo>
                    <a:pt x="107" y="18"/>
                  </a:lnTo>
                  <a:lnTo>
                    <a:pt x="121" y="28"/>
                  </a:lnTo>
                  <a:lnTo>
                    <a:pt x="127" y="41"/>
                  </a:lnTo>
                  <a:lnTo>
                    <a:pt x="136" y="41"/>
                  </a:lnTo>
                  <a:lnTo>
                    <a:pt x="145" y="34"/>
                  </a:lnTo>
                  <a:lnTo>
                    <a:pt x="157" y="38"/>
                  </a:lnTo>
                  <a:lnTo>
                    <a:pt x="168" y="43"/>
                  </a:lnTo>
                  <a:lnTo>
                    <a:pt x="164" y="57"/>
                  </a:lnTo>
                  <a:lnTo>
                    <a:pt x="171" y="67"/>
                  </a:lnTo>
                  <a:lnTo>
                    <a:pt x="159" y="67"/>
                  </a:lnTo>
                  <a:lnTo>
                    <a:pt x="134" y="79"/>
                  </a:lnTo>
                  <a:lnTo>
                    <a:pt x="127" y="90"/>
                  </a:lnTo>
                  <a:lnTo>
                    <a:pt x="125" y="105"/>
                  </a:lnTo>
                  <a:lnTo>
                    <a:pt x="116" y="110"/>
                  </a:lnTo>
                  <a:lnTo>
                    <a:pt x="116" y="128"/>
                  </a:lnTo>
                  <a:lnTo>
                    <a:pt x="125" y="142"/>
                  </a:lnTo>
                  <a:lnTo>
                    <a:pt x="134" y="152"/>
                  </a:lnTo>
                  <a:lnTo>
                    <a:pt x="145" y="157"/>
                  </a:lnTo>
                  <a:lnTo>
                    <a:pt x="159" y="157"/>
                  </a:lnTo>
                  <a:lnTo>
                    <a:pt x="168" y="152"/>
                  </a:lnTo>
                  <a:lnTo>
                    <a:pt x="168" y="175"/>
                  </a:lnTo>
                  <a:lnTo>
                    <a:pt x="173" y="175"/>
                  </a:lnTo>
                  <a:lnTo>
                    <a:pt x="182" y="175"/>
                  </a:lnTo>
                  <a:lnTo>
                    <a:pt x="196" y="198"/>
                  </a:lnTo>
                  <a:lnTo>
                    <a:pt x="191" y="218"/>
                  </a:lnTo>
                  <a:lnTo>
                    <a:pt x="191" y="231"/>
                  </a:lnTo>
                  <a:lnTo>
                    <a:pt x="187" y="247"/>
                  </a:lnTo>
                  <a:lnTo>
                    <a:pt x="180" y="245"/>
                  </a:lnTo>
                  <a:lnTo>
                    <a:pt x="180" y="254"/>
                  </a:lnTo>
                  <a:lnTo>
                    <a:pt x="191" y="263"/>
                  </a:lnTo>
                  <a:lnTo>
                    <a:pt x="195" y="263"/>
                  </a:lnTo>
                  <a:lnTo>
                    <a:pt x="191" y="271"/>
                  </a:lnTo>
                  <a:lnTo>
                    <a:pt x="187" y="283"/>
                  </a:lnTo>
                  <a:lnTo>
                    <a:pt x="182" y="292"/>
                  </a:lnTo>
                  <a:lnTo>
                    <a:pt x="177" y="298"/>
                  </a:lnTo>
                  <a:lnTo>
                    <a:pt x="163" y="285"/>
                  </a:lnTo>
                  <a:lnTo>
                    <a:pt x="148" y="274"/>
                  </a:lnTo>
                  <a:lnTo>
                    <a:pt x="121" y="260"/>
                  </a:lnTo>
                  <a:lnTo>
                    <a:pt x="102" y="247"/>
                  </a:lnTo>
                  <a:lnTo>
                    <a:pt x="82" y="226"/>
                  </a:lnTo>
                  <a:lnTo>
                    <a:pt x="75" y="202"/>
                  </a:lnTo>
                  <a:lnTo>
                    <a:pt x="64" y="193"/>
                  </a:lnTo>
                  <a:lnTo>
                    <a:pt x="59" y="175"/>
                  </a:lnTo>
                  <a:lnTo>
                    <a:pt x="46" y="157"/>
                  </a:lnTo>
                  <a:lnTo>
                    <a:pt x="38" y="137"/>
                  </a:lnTo>
                  <a:lnTo>
                    <a:pt x="23" y="114"/>
                  </a:lnTo>
                  <a:lnTo>
                    <a:pt x="0" y="94"/>
                  </a:lnTo>
                  <a:lnTo>
                    <a:pt x="0" y="70"/>
                  </a:lnTo>
                  <a:lnTo>
                    <a:pt x="7" y="61"/>
                  </a:lnTo>
                  <a:lnTo>
                    <a:pt x="18" y="56"/>
                  </a:lnTo>
                  <a:lnTo>
                    <a:pt x="14" y="70"/>
                  </a:lnTo>
                  <a:lnTo>
                    <a:pt x="23" y="72"/>
                  </a:lnTo>
                  <a:lnTo>
                    <a:pt x="36" y="79"/>
                  </a:lnTo>
                  <a:lnTo>
                    <a:pt x="41" y="65"/>
                  </a:lnTo>
                  <a:lnTo>
                    <a:pt x="52" y="50"/>
                  </a:lnTo>
                  <a:lnTo>
                    <a:pt x="70" y="43"/>
                  </a:lnTo>
                  <a:lnTo>
                    <a:pt x="84" y="27"/>
                  </a:lnTo>
                  <a:lnTo>
                    <a:pt x="93" y="1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06E2B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90" name="Freeform 2256"/>
            <p:cNvSpPr>
              <a:spLocks/>
            </p:cNvSpPr>
            <p:nvPr/>
          </p:nvSpPr>
          <p:spPr bwMode="auto">
            <a:xfrm>
              <a:off x="1633" y="2678"/>
              <a:ext cx="75" cy="73"/>
            </a:xfrm>
            <a:custGeom>
              <a:avLst/>
              <a:gdLst>
                <a:gd name="T0" fmla="*/ 443 w 66"/>
                <a:gd name="T1" fmla="*/ 0 h 66"/>
                <a:gd name="T2" fmla="*/ 890 w 66"/>
                <a:gd name="T3" fmla="*/ 69 h 66"/>
                <a:gd name="T4" fmla="*/ 1233 w 66"/>
                <a:gd name="T5" fmla="*/ 0 h 66"/>
                <a:gd name="T6" fmla="*/ 1610 w 66"/>
                <a:gd name="T7" fmla="*/ 69 h 66"/>
                <a:gd name="T8" fmla="*/ 1401 w 66"/>
                <a:gd name="T9" fmla="*/ 170 h 66"/>
                <a:gd name="T10" fmla="*/ 1486 w 66"/>
                <a:gd name="T11" fmla="*/ 420 h 66"/>
                <a:gd name="T12" fmla="*/ 1584 w 66"/>
                <a:gd name="T13" fmla="*/ 535 h 66"/>
                <a:gd name="T14" fmla="*/ 1394 w 66"/>
                <a:gd name="T15" fmla="*/ 702 h 66"/>
                <a:gd name="T16" fmla="*/ 1233 w 66"/>
                <a:gd name="T17" fmla="*/ 653 h 66"/>
                <a:gd name="T18" fmla="*/ 890 w 66"/>
                <a:gd name="T19" fmla="*/ 691 h 66"/>
                <a:gd name="T20" fmla="*/ 783 w 66"/>
                <a:gd name="T21" fmla="*/ 841 h 66"/>
                <a:gd name="T22" fmla="*/ 572 w 66"/>
                <a:gd name="T23" fmla="*/ 799 h 66"/>
                <a:gd name="T24" fmla="*/ 343 w 66"/>
                <a:gd name="T25" fmla="*/ 511 h 66"/>
                <a:gd name="T26" fmla="*/ 0 w 66"/>
                <a:gd name="T27" fmla="*/ 396 h 66"/>
                <a:gd name="T28" fmla="*/ 112 w 66"/>
                <a:gd name="T29" fmla="*/ 230 h 66"/>
                <a:gd name="T30" fmla="*/ 343 w 66"/>
                <a:gd name="T31" fmla="*/ 170 h 66"/>
                <a:gd name="T32" fmla="*/ 443 w 66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6"/>
                <a:gd name="T53" fmla="*/ 66 w 66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6">
                  <a:moveTo>
                    <a:pt x="18" y="0"/>
                  </a:moveTo>
                  <a:lnTo>
                    <a:pt x="36" y="5"/>
                  </a:lnTo>
                  <a:lnTo>
                    <a:pt x="50" y="0"/>
                  </a:lnTo>
                  <a:lnTo>
                    <a:pt x="66" y="5"/>
                  </a:lnTo>
                  <a:lnTo>
                    <a:pt x="57" y="14"/>
                  </a:lnTo>
                  <a:lnTo>
                    <a:pt x="61" y="34"/>
                  </a:lnTo>
                  <a:lnTo>
                    <a:pt x="64" y="43"/>
                  </a:lnTo>
                  <a:lnTo>
                    <a:pt x="56" y="57"/>
                  </a:lnTo>
                  <a:lnTo>
                    <a:pt x="50" y="52"/>
                  </a:lnTo>
                  <a:lnTo>
                    <a:pt x="36" y="55"/>
                  </a:lnTo>
                  <a:lnTo>
                    <a:pt x="32" y="66"/>
                  </a:lnTo>
                  <a:lnTo>
                    <a:pt x="23" y="64"/>
                  </a:lnTo>
                  <a:lnTo>
                    <a:pt x="14" y="41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4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91" name="Freeform 2257"/>
            <p:cNvSpPr>
              <a:spLocks/>
            </p:cNvSpPr>
            <p:nvPr/>
          </p:nvSpPr>
          <p:spPr bwMode="auto">
            <a:xfrm>
              <a:off x="1664" y="3320"/>
              <a:ext cx="85" cy="95"/>
            </a:xfrm>
            <a:custGeom>
              <a:avLst/>
              <a:gdLst>
                <a:gd name="T0" fmla="*/ 186 w 75"/>
                <a:gd name="T1" fmla="*/ 0 h 87"/>
                <a:gd name="T2" fmla="*/ 307 w 75"/>
                <a:gd name="T3" fmla="*/ 0 h 87"/>
                <a:gd name="T4" fmla="*/ 796 w 75"/>
                <a:gd name="T5" fmla="*/ 118 h 87"/>
                <a:gd name="T6" fmla="*/ 950 w 75"/>
                <a:gd name="T7" fmla="*/ 118 h 87"/>
                <a:gd name="T8" fmla="*/ 1312 w 75"/>
                <a:gd name="T9" fmla="*/ 218 h 87"/>
                <a:gd name="T10" fmla="*/ 1718 w 75"/>
                <a:gd name="T11" fmla="*/ 366 h 87"/>
                <a:gd name="T12" fmla="*/ 1626 w 75"/>
                <a:gd name="T13" fmla="*/ 441 h 87"/>
                <a:gd name="T14" fmla="*/ 1718 w 75"/>
                <a:gd name="T15" fmla="*/ 553 h 87"/>
                <a:gd name="T16" fmla="*/ 1516 w 75"/>
                <a:gd name="T17" fmla="*/ 685 h 87"/>
                <a:gd name="T18" fmla="*/ 1312 w 75"/>
                <a:gd name="T19" fmla="*/ 763 h 87"/>
                <a:gd name="T20" fmla="*/ 838 w 75"/>
                <a:gd name="T21" fmla="*/ 787 h 87"/>
                <a:gd name="T22" fmla="*/ 507 w 75"/>
                <a:gd name="T23" fmla="*/ 699 h 87"/>
                <a:gd name="T24" fmla="*/ 239 w 75"/>
                <a:gd name="T25" fmla="*/ 685 h 87"/>
                <a:gd name="T26" fmla="*/ 0 w 75"/>
                <a:gd name="T27" fmla="*/ 627 h 87"/>
                <a:gd name="T28" fmla="*/ 0 w 75"/>
                <a:gd name="T29" fmla="*/ 482 h 87"/>
                <a:gd name="T30" fmla="*/ 0 w 75"/>
                <a:gd name="T31" fmla="*/ 479 h 87"/>
                <a:gd name="T32" fmla="*/ 0 w 75"/>
                <a:gd name="T33" fmla="*/ 400 h 87"/>
                <a:gd name="T34" fmla="*/ 0 w 75"/>
                <a:gd name="T35" fmla="*/ 260 h 87"/>
                <a:gd name="T36" fmla="*/ 1 w 75"/>
                <a:gd name="T37" fmla="*/ 118 h 87"/>
                <a:gd name="T38" fmla="*/ 1 w 75"/>
                <a:gd name="T39" fmla="*/ 2 h 87"/>
                <a:gd name="T40" fmla="*/ 186 w 75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87"/>
                <a:gd name="T65" fmla="*/ 75 w 7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87">
                  <a:moveTo>
                    <a:pt x="9" y="0"/>
                  </a:moveTo>
                  <a:lnTo>
                    <a:pt x="14" y="0"/>
                  </a:lnTo>
                  <a:lnTo>
                    <a:pt x="34" y="14"/>
                  </a:lnTo>
                  <a:lnTo>
                    <a:pt x="42" y="14"/>
                  </a:lnTo>
                  <a:lnTo>
                    <a:pt x="57" y="25"/>
                  </a:lnTo>
                  <a:lnTo>
                    <a:pt x="75" y="40"/>
                  </a:lnTo>
                  <a:lnTo>
                    <a:pt x="71" y="49"/>
                  </a:lnTo>
                  <a:lnTo>
                    <a:pt x="75" y="61"/>
                  </a:lnTo>
                  <a:lnTo>
                    <a:pt x="66" y="76"/>
                  </a:lnTo>
                  <a:lnTo>
                    <a:pt x="57" y="85"/>
                  </a:lnTo>
                  <a:lnTo>
                    <a:pt x="37" y="87"/>
                  </a:lnTo>
                  <a:lnTo>
                    <a:pt x="23" y="78"/>
                  </a:lnTo>
                  <a:lnTo>
                    <a:pt x="11" y="76"/>
                  </a:lnTo>
                  <a:lnTo>
                    <a:pt x="0" y="70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1" y="14"/>
                  </a:lnTo>
                  <a:lnTo>
                    <a:pt x="1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92" name="Freeform 2258"/>
            <p:cNvSpPr>
              <a:spLocks/>
            </p:cNvSpPr>
            <p:nvPr/>
          </p:nvSpPr>
          <p:spPr bwMode="auto">
            <a:xfrm>
              <a:off x="1372" y="2569"/>
              <a:ext cx="234" cy="197"/>
            </a:xfrm>
            <a:custGeom>
              <a:avLst/>
              <a:gdLst>
                <a:gd name="T0" fmla="*/ 565 w 205"/>
                <a:gd name="T1" fmla="*/ 119 h 180"/>
                <a:gd name="T2" fmla="*/ 565 w 205"/>
                <a:gd name="T3" fmla="*/ 279 h 180"/>
                <a:gd name="T4" fmla="*/ 565 w 205"/>
                <a:gd name="T5" fmla="*/ 486 h 180"/>
                <a:gd name="T6" fmla="*/ 886 w 205"/>
                <a:gd name="T7" fmla="*/ 366 h 180"/>
                <a:gd name="T8" fmla="*/ 996 w 205"/>
                <a:gd name="T9" fmla="*/ 170 h 180"/>
                <a:gd name="T10" fmla="*/ 1250 w 205"/>
                <a:gd name="T11" fmla="*/ 83 h 180"/>
                <a:gd name="T12" fmla="*/ 1503 w 205"/>
                <a:gd name="T13" fmla="*/ 119 h 180"/>
                <a:gd name="T14" fmla="*/ 1983 w 205"/>
                <a:gd name="T15" fmla="*/ 170 h 180"/>
                <a:gd name="T16" fmla="*/ 2531 w 205"/>
                <a:gd name="T17" fmla="*/ 259 h 180"/>
                <a:gd name="T18" fmla="*/ 3071 w 205"/>
                <a:gd name="T19" fmla="*/ 310 h 180"/>
                <a:gd name="T20" fmla="*/ 3907 w 205"/>
                <a:gd name="T21" fmla="*/ 279 h 180"/>
                <a:gd name="T22" fmla="*/ 4707 w 205"/>
                <a:gd name="T23" fmla="*/ 259 h 180"/>
                <a:gd name="T24" fmla="*/ 4510 w 205"/>
                <a:gd name="T25" fmla="*/ 366 h 180"/>
                <a:gd name="T26" fmla="*/ 5180 w 205"/>
                <a:gd name="T27" fmla="*/ 444 h 180"/>
                <a:gd name="T28" fmla="*/ 5358 w 205"/>
                <a:gd name="T29" fmla="*/ 549 h 180"/>
                <a:gd name="T30" fmla="*/ 5213 w 205"/>
                <a:gd name="T31" fmla="*/ 720 h 180"/>
                <a:gd name="T32" fmla="*/ 5050 w 205"/>
                <a:gd name="T33" fmla="*/ 849 h 180"/>
                <a:gd name="T34" fmla="*/ 4906 w 205"/>
                <a:gd name="T35" fmla="*/ 987 h 180"/>
                <a:gd name="T36" fmla="*/ 4906 w 205"/>
                <a:gd name="T37" fmla="*/ 1177 h 180"/>
                <a:gd name="T38" fmla="*/ 4283 w 205"/>
                <a:gd name="T39" fmla="*/ 1281 h 180"/>
                <a:gd name="T40" fmla="*/ 3396 w 205"/>
                <a:gd name="T41" fmla="*/ 1220 h 180"/>
                <a:gd name="T42" fmla="*/ 3671 w 205"/>
                <a:gd name="T43" fmla="*/ 1434 h 180"/>
                <a:gd name="T44" fmla="*/ 4109 w 205"/>
                <a:gd name="T45" fmla="*/ 1534 h 180"/>
                <a:gd name="T46" fmla="*/ 3071 w 205"/>
                <a:gd name="T47" fmla="*/ 1715 h 180"/>
                <a:gd name="T48" fmla="*/ 2531 w 205"/>
                <a:gd name="T49" fmla="*/ 1677 h 180"/>
                <a:gd name="T50" fmla="*/ 2301 w 205"/>
                <a:gd name="T51" fmla="*/ 1400 h 180"/>
                <a:gd name="T52" fmla="*/ 2236 w 205"/>
                <a:gd name="T53" fmla="*/ 1220 h 180"/>
                <a:gd name="T54" fmla="*/ 2362 w 205"/>
                <a:gd name="T55" fmla="*/ 914 h 180"/>
                <a:gd name="T56" fmla="*/ 1250 w 205"/>
                <a:gd name="T57" fmla="*/ 820 h 180"/>
                <a:gd name="T58" fmla="*/ 356 w 205"/>
                <a:gd name="T59" fmla="*/ 720 h 180"/>
                <a:gd name="T60" fmla="*/ 123 w 205"/>
                <a:gd name="T61" fmla="*/ 444 h 180"/>
                <a:gd name="T62" fmla="*/ 0 w 205"/>
                <a:gd name="T63" fmla="*/ 366 h 180"/>
                <a:gd name="T64" fmla="*/ 183 w 205"/>
                <a:gd name="T65" fmla="*/ 223 h 180"/>
                <a:gd name="T66" fmla="*/ 495 w 205"/>
                <a:gd name="T67" fmla="*/ 63 h 180"/>
                <a:gd name="T68" fmla="*/ 886 w 205"/>
                <a:gd name="T69" fmla="*/ 0 h 1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5"/>
                <a:gd name="T106" fmla="*/ 0 h 180"/>
                <a:gd name="T107" fmla="*/ 205 w 205"/>
                <a:gd name="T108" fmla="*/ 180 h 1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5" h="180">
                  <a:moveTo>
                    <a:pt x="32" y="0"/>
                  </a:moveTo>
                  <a:lnTo>
                    <a:pt x="21" y="13"/>
                  </a:lnTo>
                  <a:lnTo>
                    <a:pt x="21" y="18"/>
                  </a:lnTo>
                  <a:lnTo>
                    <a:pt x="21" y="29"/>
                  </a:lnTo>
                  <a:lnTo>
                    <a:pt x="16" y="38"/>
                  </a:lnTo>
                  <a:lnTo>
                    <a:pt x="21" y="51"/>
                  </a:lnTo>
                  <a:lnTo>
                    <a:pt x="30" y="51"/>
                  </a:lnTo>
                  <a:lnTo>
                    <a:pt x="32" y="38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0" y="14"/>
                  </a:lnTo>
                  <a:lnTo>
                    <a:pt x="46" y="9"/>
                  </a:lnTo>
                  <a:lnTo>
                    <a:pt x="50" y="0"/>
                  </a:lnTo>
                  <a:lnTo>
                    <a:pt x="55" y="13"/>
                  </a:lnTo>
                  <a:lnTo>
                    <a:pt x="60" y="13"/>
                  </a:lnTo>
                  <a:lnTo>
                    <a:pt x="73" y="18"/>
                  </a:lnTo>
                  <a:lnTo>
                    <a:pt x="75" y="27"/>
                  </a:lnTo>
                  <a:lnTo>
                    <a:pt x="93" y="27"/>
                  </a:lnTo>
                  <a:lnTo>
                    <a:pt x="107" y="27"/>
                  </a:lnTo>
                  <a:lnTo>
                    <a:pt x="112" y="33"/>
                  </a:lnTo>
                  <a:lnTo>
                    <a:pt x="130" y="34"/>
                  </a:lnTo>
                  <a:lnTo>
                    <a:pt x="144" y="29"/>
                  </a:lnTo>
                  <a:lnTo>
                    <a:pt x="135" y="27"/>
                  </a:lnTo>
                  <a:lnTo>
                    <a:pt x="173" y="27"/>
                  </a:lnTo>
                  <a:lnTo>
                    <a:pt x="159" y="29"/>
                  </a:lnTo>
                  <a:lnTo>
                    <a:pt x="165" y="38"/>
                  </a:lnTo>
                  <a:lnTo>
                    <a:pt x="180" y="38"/>
                  </a:lnTo>
                  <a:lnTo>
                    <a:pt x="189" y="47"/>
                  </a:lnTo>
                  <a:lnTo>
                    <a:pt x="191" y="58"/>
                  </a:lnTo>
                  <a:lnTo>
                    <a:pt x="196" y="58"/>
                  </a:lnTo>
                  <a:lnTo>
                    <a:pt x="205" y="65"/>
                  </a:lnTo>
                  <a:lnTo>
                    <a:pt x="191" y="76"/>
                  </a:lnTo>
                  <a:lnTo>
                    <a:pt x="196" y="85"/>
                  </a:lnTo>
                  <a:lnTo>
                    <a:pt x="185" y="89"/>
                  </a:lnTo>
                  <a:lnTo>
                    <a:pt x="185" y="94"/>
                  </a:lnTo>
                  <a:lnTo>
                    <a:pt x="180" y="103"/>
                  </a:lnTo>
                  <a:lnTo>
                    <a:pt x="191" y="114"/>
                  </a:lnTo>
                  <a:lnTo>
                    <a:pt x="180" y="123"/>
                  </a:lnTo>
                  <a:lnTo>
                    <a:pt x="162" y="128"/>
                  </a:lnTo>
                  <a:lnTo>
                    <a:pt x="157" y="134"/>
                  </a:lnTo>
                  <a:lnTo>
                    <a:pt x="139" y="128"/>
                  </a:lnTo>
                  <a:lnTo>
                    <a:pt x="124" y="128"/>
                  </a:lnTo>
                  <a:lnTo>
                    <a:pt x="135" y="137"/>
                  </a:lnTo>
                  <a:lnTo>
                    <a:pt x="134" y="151"/>
                  </a:lnTo>
                  <a:lnTo>
                    <a:pt x="148" y="155"/>
                  </a:lnTo>
                  <a:lnTo>
                    <a:pt x="150" y="161"/>
                  </a:lnTo>
                  <a:lnTo>
                    <a:pt x="135" y="170"/>
                  </a:lnTo>
                  <a:lnTo>
                    <a:pt x="112" y="179"/>
                  </a:lnTo>
                  <a:lnTo>
                    <a:pt x="101" y="180"/>
                  </a:lnTo>
                  <a:lnTo>
                    <a:pt x="93" y="175"/>
                  </a:lnTo>
                  <a:lnTo>
                    <a:pt x="87" y="157"/>
                  </a:lnTo>
                  <a:lnTo>
                    <a:pt x="84" y="146"/>
                  </a:lnTo>
                  <a:lnTo>
                    <a:pt x="87" y="137"/>
                  </a:lnTo>
                  <a:lnTo>
                    <a:pt x="82" y="128"/>
                  </a:lnTo>
                  <a:lnTo>
                    <a:pt x="78" y="110"/>
                  </a:lnTo>
                  <a:lnTo>
                    <a:pt x="87" y="96"/>
                  </a:lnTo>
                  <a:lnTo>
                    <a:pt x="55" y="96"/>
                  </a:lnTo>
                  <a:lnTo>
                    <a:pt x="46" y="85"/>
                  </a:lnTo>
                  <a:lnTo>
                    <a:pt x="23" y="85"/>
                  </a:lnTo>
                  <a:lnTo>
                    <a:pt x="13" y="76"/>
                  </a:lnTo>
                  <a:lnTo>
                    <a:pt x="13" y="65"/>
                  </a:lnTo>
                  <a:lnTo>
                    <a:pt x="4" y="4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7" y="24"/>
                  </a:lnTo>
                  <a:lnTo>
                    <a:pt x="16" y="14"/>
                  </a:lnTo>
                  <a:lnTo>
                    <a:pt x="18" y="6"/>
                  </a:lnTo>
                  <a:lnTo>
                    <a:pt x="27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93" name="Freeform 2260"/>
            <p:cNvSpPr>
              <a:spLocks/>
            </p:cNvSpPr>
            <p:nvPr/>
          </p:nvSpPr>
          <p:spPr bwMode="auto">
            <a:xfrm>
              <a:off x="573" y="1760"/>
              <a:ext cx="984" cy="571"/>
            </a:xfrm>
            <a:custGeom>
              <a:avLst/>
              <a:gdLst>
                <a:gd name="T0" fmla="*/ 1270 w 860"/>
                <a:gd name="T1" fmla="*/ 56 h 522"/>
                <a:gd name="T2" fmla="*/ 1292 w 860"/>
                <a:gd name="T3" fmla="*/ 102 h 522"/>
                <a:gd name="T4" fmla="*/ 1334 w 860"/>
                <a:gd name="T5" fmla="*/ 126 h 522"/>
                <a:gd name="T6" fmla="*/ 1379 w 860"/>
                <a:gd name="T7" fmla="*/ 148 h 522"/>
                <a:gd name="T8" fmla="*/ 1319 w 860"/>
                <a:gd name="T9" fmla="*/ 184 h 522"/>
                <a:gd name="T10" fmla="*/ 1417 w 860"/>
                <a:gd name="T11" fmla="*/ 184 h 522"/>
                <a:gd name="T12" fmla="*/ 1453 w 860"/>
                <a:gd name="T13" fmla="*/ 171 h 522"/>
                <a:gd name="T14" fmla="*/ 1477 w 860"/>
                <a:gd name="T15" fmla="*/ 199 h 522"/>
                <a:gd name="T16" fmla="*/ 1562 w 860"/>
                <a:gd name="T17" fmla="*/ 196 h 522"/>
                <a:gd name="T18" fmla="*/ 1600 w 860"/>
                <a:gd name="T19" fmla="*/ 232 h 522"/>
                <a:gd name="T20" fmla="*/ 1490 w 860"/>
                <a:gd name="T21" fmla="*/ 233 h 522"/>
                <a:gd name="T22" fmla="*/ 1442 w 860"/>
                <a:gd name="T23" fmla="*/ 299 h 522"/>
                <a:gd name="T24" fmla="*/ 1417 w 860"/>
                <a:gd name="T25" fmla="*/ 392 h 522"/>
                <a:gd name="T26" fmla="*/ 1465 w 860"/>
                <a:gd name="T27" fmla="*/ 336 h 522"/>
                <a:gd name="T28" fmla="*/ 1524 w 860"/>
                <a:gd name="T29" fmla="*/ 266 h 522"/>
                <a:gd name="T30" fmla="*/ 1562 w 860"/>
                <a:gd name="T31" fmla="*/ 240 h 522"/>
                <a:gd name="T32" fmla="*/ 1586 w 860"/>
                <a:gd name="T33" fmla="*/ 304 h 522"/>
                <a:gd name="T34" fmla="*/ 1618 w 860"/>
                <a:gd name="T35" fmla="*/ 311 h 522"/>
                <a:gd name="T36" fmla="*/ 1600 w 860"/>
                <a:gd name="T37" fmla="*/ 372 h 522"/>
                <a:gd name="T38" fmla="*/ 1681 w 860"/>
                <a:gd name="T39" fmla="*/ 407 h 522"/>
                <a:gd name="T40" fmla="*/ 1749 w 860"/>
                <a:gd name="T41" fmla="*/ 358 h 522"/>
                <a:gd name="T42" fmla="*/ 1838 w 860"/>
                <a:gd name="T43" fmla="*/ 340 h 522"/>
                <a:gd name="T44" fmla="*/ 2044 w 860"/>
                <a:gd name="T45" fmla="*/ 288 h 522"/>
                <a:gd name="T46" fmla="*/ 2164 w 860"/>
                <a:gd name="T47" fmla="*/ 213 h 522"/>
                <a:gd name="T48" fmla="*/ 2185 w 860"/>
                <a:gd name="T49" fmla="*/ 266 h 522"/>
                <a:gd name="T50" fmla="*/ 2150 w 860"/>
                <a:gd name="T51" fmla="*/ 316 h 522"/>
                <a:gd name="T52" fmla="*/ 2044 w 860"/>
                <a:gd name="T53" fmla="*/ 392 h 522"/>
                <a:gd name="T54" fmla="*/ 2077 w 860"/>
                <a:gd name="T55" fmla="*/ 420 h 522"/>
                <a:gd name="T56" fmla="*/ 1928 w 860"/>
                <a:gd name="T57" fmla="*/ 442 h 522"/>
                <a:gd name="T58" fmla="*/ 1907 w 860"/>
                <a:gd name="T59" fmla="*/ 457 h 522"/>
                <a:gd name="T60" fmla="*/ 1868 w 860"/>
                <a:gd name="T61" fmla="*/ 514 h 522"/>
                <a:gd name="T62" fmla="*/ 1851 w 860"/>
                <a:gd name="T63" fmla="*/ 522 h 522"/>
                <a:gd name="T64" fmla="*/ 1809 w 860"/>
                <a:gd name="T65" fmla="*/ 514 h 522"/>
                <a:gd name="T66" fmla="*/ 1794 w 860"/>
                <a:gd name="T67" fmla="*/ 534 h 522"/>
                <a:gd name="T68" fmla="*/ 1794 w 860"/>
                <a:gd name="T69" fmla="*/ 561 h 522"/>
                <a:gd name="T70" fmla="*/ 1809 w 860"/>
                <a:gd name="T71" fmla="*/ 615 h 522"/>
                <a:gd name="T72" fmla="*/ 1773 w 860"/>
                <a:gd name="T73" fmla="*/ 615 h 522"/>
                <a:gd name="T74" fmla="*/ 1763 w 860"/>
                <a:gd name="T75" fmla="*/ 639 h 522"/>
                <a:gd name="T76" fmla="*/ 1653 w 860"/>
                <a:gd name="T77" fmla="*/ 712 h 522"/>
                <a:gd name="T78" fmla="*/ 1562 w 860"/>
                <a:gd name="T79" fmla="*/ 837 h 522"/>
                <a:gd name="T80" fmla="*/ 1562 w 860"/>
                <a:gd name="T81" fmla="*/ 979 h 522"/>
                <a:gd name="T82" fmla="*/ 1498 w 860"/>
                <a:gd name="T83" fmla="*/ 917 h 522"/>
                <a:gd name="T84" fmla="*/ 1490 w 860"/>
                <a:gd name="T85" fmla="*/ 863 h 522"/>
                <a:gd name="T86" fmla="*/ 1402 w 860"/>
                <a:gd name="T87" fmla="*/ 827 h 522"/>
                <a:gd name="T88" fmla="*/ 1296 w 860"/>
                <a:gd name="T89" fmla="*/ 799 h 522"/>
                <a:gd name="T90" fmla="*/ 1236 w 860"/>
                <a:gd name="T91" fmla="*/ 819 h 522"/>
                <a:gd name="T92" fmla="*/ 1154 w 860"/>
                <a:gd name="T93" fmla="*/ 824 h 522"/>
                <a:gd name="T94" fmla="*/ 1001 w 860"/>
                <a:gd name="T95" fmla="*/ 838 h 522"/>
                <a:gd name="T96" fmla="*/ 912 w 860"/>
                <a:gd name="T97" fmla="*/ 933 h 522"/>
                <a:gd name="T98" fmla="*/ 830 w 860"/>
                <a:gd name="T99" fmla="*/ 882 h 522"/>
                <a:gd name="T100" fmla="*/ 745 w 860"/>
                <a:gd name="T101" fmla="*/ 800 h 522"/>
                <a:gd name="T102" fmla="*/ 648 w 860"/>
                <a:gd name="T103" fmla="*/ 773 h 522"/>
                <a:gd name="T104" fmla="*/ 527 w 860"/>
                <a:gd name="T105" fmla="*/ 741 h 522"/>
                <a:gd name="T106" fmla="*/ 273 w 860"/>
                <a:gd name="T107" fmla="*/ 684 h 522"/>
                <a:gd name="T108" fmla="*/ 153 w 860"/>
                <a:gd name="T109" fmla="*/ 632 h 522"/>
                <a:gd name="T110" fmla="*/ 80 w 860"/>
                <a:gd name="T111" fmla="*/ 581 h 522"/>
                <a:gd name="T112" fmla="*/ 35 w 860"/>
                <a:gd name="T113" fmla="*/ 505 h 522"/>
                <a:gd name="T114" fmla="*/ 46 w 860"/>
                <a:gd name="T115" fmla="*/ 462 h 522"/>
                <a:gd name="T116" fmla="*/ 11 w 860"/>
                <a:gd name="T117" fmla="*/ 392 h 522"/>
                <a:gd name="T118" fmla="*/ 33 w 860"/>
                <a:gd name="T119" fmla="*/ 266 h 522"/>
                <a:gd name="T120" fmla="*/ 121 w 860"/>
                <a:gd name="T121" fmla="*/ 97 h 522"/>
                <a:gd name="T122" fmla="*/ 180 w 860"/>
                <a:gd name="T123" fmla="*/ 63 h 522"/>
                <a:gd name="T124" fmla="*/ 212 w 860"/>
                <a:gd name="T125" fmla="*/ 20 h 5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60"/>
                <a:gd name="T190" fmla="*/ 0 h 522"/>
                <a:gd name="T191" fmla="*/ 860 w 860"/>
                <a:gd name="T192" fmla="*/ 522 h 5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60" h="522">
                  <a:moveTo>
                    <a:pt x="473" y="39"/>
                  </a:moveTo>
                  <a:lnTo>
                    <a:pt x="485" y="25"/>
                  </a:lnTo>
                  <a:lnTo>
                    <a:pt x="495" y="30"/>
                  </a:lnTo>
                  <a:lnTo>
                    <a:pt x="495" y="47"/>
                  </a:lnTo>
                  <a:lnTo>
                    <a:pt x="482" y="47"/>
                  </a:lnTo>
                  <a:lnTo>
                    <a:pt x="503" y="54"/>
                  </a:lnTo>
                  <a:lnTo>
                    <a:pt x="503" y="47"/>
                  </a:lnTo>
                  <a:lnTo>
                    <a:pt x="514" y="61"/>
                  </a:lnTo>
                  <a:lnTo>
                    <a:pt x="520" y="67"/>
                  </a:lnTo>
                  <a:lnTo>
                    <a:pt x="541" y="68"/>
                  </a:lnTo>
                  <a:lnTo>
                    <a:pt x="557" y="72"/>
                  </a:lnTo>
                  <a:lnTo>
                    <a:pt x="537" y="78"/>
                  </a:lnTo>
                  <a:lnTo>
                    <a:pt x="523" y="87"/>
                  </a:lnTo>
                  <a:lnTo>
                    <a:pt x="509" y="99"/>
                  </a:lnTo>
                  <a:lnTo>
                    <a:pt x="514" y="99"/>
                  </a:lnTo>
                  <a:lnTo>
                    <a:pt x="525" y="95"/>
                  </a:lnTo>
                  <a:lnTo>
                    <a:pt x="523" y="101"/>
                  </a:lnTo>
                  <a:lnTo>
                    <a:pt x="552" y="99"/>
                  </a:lnTo>
                  <a:lnTo>
                    <a:pt x="570" y="87"/>
                  </a:lnTo>
                  <a:lnTo>
                    <a:pt x="575" y="87"/>
                  </a:lnTo>
                  <a:lnTo>
                    <a:pt x="566" y="92"/>
                  </a:lnTo>
                  <a:lnTo>
                    <a:pt x="561" y="101"/>
                  </a:lnTo>
                  <a:lnTo>
                    <a:pt x="571" y="101"/>
                  </a:lnTo>
                  <a:lnTo>
                    <a:pt x="575" y="106"/>
                  </a:lnTo>
                  <a:lnTo>
                    <a:pt x="584" y="110"/>
                  </a:lnTo>
                  <a:lnTo>
                    <a:pt x="593" y="106"/>
                  </a:lnTo>
                  <a:lnTo>
                    <a:pt x="609" y="104"/>
                  </a:lnTo>
                  <a:lnTo>
                    <a:pt x="609" y="113"/>
                  </a:lnTo>
                  <a:lnTo>
                    <a:pt x="617" y="115"/>
                  </a:lnTo>
                  <a:lnTo>
                    <a:pt x="622" y="123"/>
                  </a:lnTo>
                  <a:lnTo>
                    <a:pt x="612" y="123"/>
                  </a:lnTo>
                  <a:lnTo>
                    <a:pt x="598" y="119"/>
                  </a:lnTo>
                  <a:lnTo>
                    <a:pt x="580" y="124"/>
                  </a:lnTo>
                  <a:lnTo>
                    <a:pt x="557" y="148"/>
                  </a:lnTo>
                  <a:lnTo>
                    <a:pt x="575" y="133"/>
                  </a:lnTo>
                  <a:lnTo>
                    <a:pt x="561" y="160"/>
                  </a:lnTo>
                  <a:lnTo>
                    <a:pt x="555" y="177"/>
                  </a:lnTo>
                  <a:lnTo>
                    <a:pt x="552" y="194"/>
                  </a:lnTo>
                  <a:lnTo>
                    <a:pt x="552" y="209"/>
                  </a:lnTo>
                  <a:lnTo>
                    <a:pt x="564" y="209"/>
                  </a:lnTo>
                  <a:lnTo>
                    <a:pt x="571" y="199"/>
                  </a:lnTo>
                  <a:lnTo>
                    <a:pt x="571" y="180"/>
                  </a:lnTo>
                  <a:lnTo>
                    <a:pt x="575" y="166"/>
                  </a:lnTo>
                  <a:lnTo>
                    <a:pt x="580" y="152"/>
                  </a:lnTo>
                  <a:lnTo>
                    <a:pt x="593" y="142"/>
                  </a:lnTo>
                  <a:lnTo>
                    <a:pt x="598" y="139"/>
                  </a:lnTo>
                  <a:lnTo>
                    <a:pt x="603" y="129"/>
                  </a:lnTo>
                  <a:lnTo>
                    <a:pt x="609" y="128"/>
                  </a:lnTo>
                  <a:lnTo>
                    <a:pt x="626" y="139"/>
                  </a:lnTo>
                  <a:lnTo>
                    <a:pt x="626" y="152"/>
                  </a:lnTo>
                  <a:lnTo>
                    <a:pt x="617" y="162"/>
                  </a:lnTo>
                  <a:lnTo>
                    <a:pt x="612" y="175"/>
                  </a:lnTo>
                  <a:lnTo>
                    <a:pt x="617" y="168"/>
                  </a:lnTo>
                  <a:lnTo>
                    <a:pt x="630" y="166"/>
                  </a:lnTo>
                  <a:lnTo>
                    <a:pt x="630" y="175"/>
                  </a:lnTo>
                  <a:lnTo>
                    <a:pt x="630" y="186"/>
                  </a:lnTo>
                  <a:lnTo>
                    <a:pt x="622" y="199"/>
                  </a:lnTo>
                  <a:lnTo>
                    <a:pt x="609" y="213"/>
                  </a:lnTo>
                  <a:lnTo>
                    <a:pt x="630" y="218"/>
                  </a:lnTo>
                  <a:lnTo>
                    <a:pt x="655" y="218"/>
                  </a:lnTo>
                  <a:lnTo>
                    <a:pt x="673" y="209"/>
                  </a:lnTo>
                  <a:lnTo>
                    <a:pt x="684" y="200"/>
                  </a:lnTo>
                  <a:lnTo>
                    <a:pt x="682" y="191"/>
                  </a:lnTo>
                  <a:lnTo>
                    <a:pt x="678" y="186"/>
                  </a:lnTo>
                  <a:lnTo>
                    <a:pt x="705" y="186"/>
                  </a:lnTo>
                  <a:lnTo>
                    <a:pt x="716" y="182"/>
                  </a:lnTo>
                  <a:lnTo>
                    <a:pt x="739" y="171"/>
                  </a:lnTo>
                  <a:lnTo>
                    <a:pt x="748" y="153"/>
                  </a:lnTo>
                  <a:lnTo>
                    <a:pt x="796" y="153"/>
                  </a:lnTo>
                  <a:lnTo>
                    <a:pt x="805" y="152"/>
                  </a:lnTo>
                  <a:lnTo>
                    <a:pt x="841" y="106"/>
                  </a:lnTo>
                  <a:lnTo>
                    <a:pt x="843" y="113"/>
                  </a:lnTo>
                  <a:lnTo>
                    <a:pt x="855" y="110"/>
                  </a:lnTo>
                  <a:lnTo>
                    <a:pt x="860" y="115"/>
                  </a:lnTo>
                  <a:lnTo>
                    <a:pt x="851" y="142"/>
                  </a:lnTo>
                  <a:lnTo>
                    <a:pt x="860" y="157"/>
                  </a:lnTo>
                  <a:lnTo>
                    <a:pt x="857" y="168"/>
                  </a:lnTo>
                  <a:lnTo>
                    <a:pt x="837" y="168"/>
                  </a:lnTo>
                  <a:lnTo>
                    <a:pt x="827" y="180"/>
                  </a:lnTo>
                  <a:lnTo>
                    <a:pt x="808" y="191"/>
                  </a:lnTo>
                  <a:lnTo>
                    <a:pt x="796" y="209"/>
                  </a:lnTo>
                  <a:lnTo>
                    <a:pt x="800" y="218"/>
                  </a:lnTo>
                  <a:lnTo>
                    <a:pt x="808" y="218"/>
                  </a:lnTo>
                  <a:lnTo>
                    <a:pt x="808" y="224"/>
                  </a:lnTo>
                  <a:lnTo>
                    <a:pt x="789" y="227"/>
                  </a:lnTo>
                  <a:lnTo>
                    <a:pt x="773" y="229"/>
                  </a:lnTo>
                  <a:lnTo>
                    <a:pt x="751" y="236"/>
                  </a:lnTo>
                  <a:lnTo>
                    <a:pt x="771" y="236"/>
                  </a:lnTo>
                  <a:lnTo>
                    <a:pt x="751" y="242"/>
                  </a:lnTo>
                  <a:lnTo>
                    <a:pt x="743" y="244"/>
                  </a:lnTo>
                  <a:lnTo>
                    <a:pt x="744" y="247"/>
                  </a:lnTo>
                  <a:lnTo>
                    <a:pt x="739" y="258"/>
                  </a:lnTo>
                  <a:lnTo>
                    <a:pt x="728" y="274"/>
                  </a:lnTo>
                  <a:lnTo>
                    <a:pt x="719" y="265"/>
                  </a:lnTo>
                  <a:lnTo>
                    <a:pt x="719" y="270"/>
                  </a:lnTo>
                  <a:lnTo>
                    <a:pt x="721" y="279"/>
                  </a:lnTo>
                  <a:lnTo>
                    <a:pt x="710" y="296"/>
                  </a:lnTo>
                  <a:lnTo>
                    <a:pt x="707" y="281"/>
                  </a:lnTo>
                  <a:lnTo>
                    <a:pt x="705" y="274"/>
                  </a:lnTo>
                  <a:lnTo>
                    <a:pt x="710" y="261"/>
                  </a:lnTo>
                  <a:lnTo>
                    <a:pt x="702" y="265"/>
                  </a:lnTo>
                  <a:lnTo>
                    <a:pt x="698" y="285"/>
                  </a:lnTo>
                  <a:lnTo>
                    <a:pt x="687" y="281"/>
                  </a:lnTo>
                  <a:lnTo>
                    <a:pt x="702" y="294"/>
                  </a:lnTo>
                  <a:lnTo>
                    <a:pt x="698" y="299"/>
                  </a:lnTo>
                  <a:lnTo>
                    <a:pt x="696" y="312"/>
                  </a:lnTo>
                  <a:lnTo>
                    <a:pt x="705" y="314"/>
                  </a:lnTo>
                  <a:lnTo>
                    <a:pt x="705" y="328"/>
                  </a:lnTo>
                  <a:lnTo>
                    <a:pt x="702" y="319"/>
                  </a:lnTo>
                  <a:lnTo>
                    <a:pt x="698" y="326"/>
                  </a:lnTo>
                  <a:lnTo>
                    <a:pt x="691" y="328"/>
                  </a:lnTo>
                  <a:lnTo>
                    <a:pt x="705" y="332"/>
                  </a:lnTo>
                  <a:lnTo>
                    <a:pt x="698" y="343"/>
                  </a:lnTo>
                  <a:lnTo>
                    <a:pt x="687" y="341"/>
                  </a:lnTo>
                  <a:lnTo>
                    <a:pt x="693" y="350"/>
                  </a:lnTo>
                  <a:lnTo>
                    <a:pt x="664" y="366"/>
                  </a:lnTo>
                  <a:lnTo>
                    <a:pt x="644" y="379"/>
                  </a:lnTo>
                  <a:lnTo>
                    <a:pt x="623" y="393"/>
                  </a:lnTo>
                  <a:lnTo>
                    <a:pt x="607" y="417"/>
                  </a:lnTo>
                  <a:lnTo>
                    <a:pt x="609" y="446"/>
                  </a:lnTo>
                  <a:lnTo>
                    <a:pt x="612" y="471"/>
                  </a:lnTo>
                  <a:lnTo>
                    <a:pt x="617" y="492"/>
                  </a:lnTo>
                  <a:lnTo>
                    <a:pt x="609" y="522"/>
                  </a:lnTo>
                  <a:lnTo>
                    <a:pt x="598" y="522"/>
                  </a:lnTo>
                  <a:lnTo>
                    <a:pt x="589" y="509"/>
                  </a:lnTo>
                  <a:lnTo>
                    <a:pt x="584" y="489"/>
                  </a:lnTo>
                  <a:lnTo>
                    <a:pt x="584" y="475"/>
                  </a:lnTo>
                  <a:lnTo>
                    <a:pt x="578" y="471"/>
                  </a:lnTo>
                  <a:lnTo>
                    <a:pt x="580" y="460"/>
                  </a:lnTo>
                  <a:lnTo>
                    <a:pt x="575" y="446"/>
                  </a:lnTo>
                  <a:lnTo>
                    <a:pt x="564" y="433"/>
                  </a:lnTo>
                  <a:lnTo>
                    <a:pt x="546" y="442"/>
                  </a:lnTo>
                  <a:lnTo>
                    <a:pt x="534" y="427"/>
                  </a:lnTo>
                  <a:lnTo>
                    <a:pt x="510" y="427"/>
                  </a:lnTo>
                  <a:lnTo>
                    <a:pt x="505" y="426"/>
                  </a:lnTo>
                  <a:lnTo>
                    <a:pt x="485" y="427"/>
                  </a:lnTo>
                  <a:lnTo>
                    <a:pt x="468" y="427"/>
                  </a:lnTo>
                  <a:lnTo>
                    <a:pt x="482" y="437"/>
                  </a:lnTo>
                  <a:lnTo>
                    <a:pt x="485" y="446"/>
                  </a:lnTo>
                  <a:lnTo>
                    <a:pt x="471" y="447"/>
                  </a:lnTo>
                  <a:lnTo>
                    <a:pt x="450" y="440"/>
                  </a:lnTo>
                  <a:lnTo>
                    <a:pt x="429" y="437"/>
                  </a:lnTo>
                  <a:lnTo>
                    <a:pt x="407" y="437"/>
                  </a:lnTo>
                  <a:lnTo>
                    <a:pt x="391" y="447"/>
                  </a:lnTo>
                  <a:lnTo>
                    <a:pt x="369" y="456"/>
                  </a:lnTo>
                  <a:lnTo>
                    <a:pt x="354" y="475"/>
                  </a:lnTo>
                  <a:lnTo>
                    <a:pt x="355" y="498"/>
                  </a:lnTo>
                  <a:lnTo>
                    <a:pt x="350" y="501"/>
                  </a:lnTo>
                  <a:lnTo>
                    <a:pt x="327" y="489"/>
                  </a:lnTo>
                  <a:lnTo>
                    <a:pt x="323" y="471"/>
                  </a:lnTo>
                  <a:lnTo>
                    <a:pt x="316" y="460"/>
                  </a:lnTo>
                  <a:lnTo>
                    <a:pt x="304" y="433"/>
                  </a:lnTo>
                  <a:lnTo>
                    <a:pt x="289" y="427"/>
                  </a:lnTo>
                  <a:lnTo>
                    <a:pt x="275" y="442"/>
                  </a:lnTo>
                  <a:lnTo>
                    <a:pt x="255" y="431"/>
                  </a:lnTo>
                  <a:lnTo>
                    <a:pt x="252" y="413"/>
                  </a:lnTo>
                  <a:lnTo>
                    <a:pt x="232" y="388"/>
                  </a:lnTo>
                  <a:lnTo>
                    <a:pt x="205" y="388"/>
                  </a:lnTo>
                  <a:lnTo>
                    <a:pt x="205" y="395"/>
                  </a:lnTo>
                  <a:lnTo>
                    <a:pt x="163" y="393"/>
                  </a:lnTo>
                  <a:lnTo>
                    <a:pt x="107" y="370"/>
                  </a:lnTo>
                  <a:lnTo>
                    <a:pt x="107" y="365"/>
                  </a:lnTo>
                  <a:lnTo>
                    <a:pt x="73" y="366"/>
                  </a:lnTo>
                  <a:lnTo>
                    <a:pt x="70" y="350"/>
                  </a:lnTo>
                  <a:lnTo>
                    <a:pt x="59" y="337"/>
                  </a:lnTo>
                  <a:lnTo>
                    <a:pt x="47" y="328"/>
                  </a:lnTo>
                  <a:lnTo>
                    <a:pt x="31" y="326"/>
                  </a:lnTo>
                  <a:lnTo>
                    <a:pt x="31" y="309"/>
                  </a:lnTo>
                  <a:lnTo>
                    <a:pt x="18" y="285"/>
                  </a:lnTo>
                  <a:lnTo>
                    <a:pt x="22" y="276"/>
                  </a:lnTo>
                  <a:lnTo>
                    <a:pt x="14" y="270"/>
                  </a:lnTo>
                  <a:lnTo>
                    <a:pt x="14" y="258"/>
                  </a:lnTo>
                  <a:lnTo>
                    <a:pt x="22" y="261"/>
                  </a:lnTo>
                  <a:lnTo>
                    <a:pt x="18" y="247"/>
                  </a:lnTo>
                  <a:lnTo>
                    <a:pt x="9" y="251"/>
                  </a:lnTo>
                  <a:lnTo>
                    <a:pt x="4" y="229"/>
                  </a:lnTo>
                  <a:lnTo>
                    <a:pt x="4" y="209"/>
                  </a:lnTo>
                  <a:lnTo>
                    <a:pt x="0" y="200"/>
                  </a:lnTo>
                  <a:lnTo>
                    <a:pt x="9" y="175"/>
                  </a:lnTo>
                  <a:lnTo>
                    <a:pt x="13" y="142"/>
                  </a:lnTo>
                  <a:lnTo>
                    <a:pt x="31" y="106"/>
                  </a:lnTo>
                  <a:lnTo>
                    <a:pt x="41" y="75"/>
                  </a:lnTo>
                  <a:lnTo>
                    <a:pt x="47" y="52"/>
                  </a:lnTo>
                  <a:lnTo>
                    <a:pt x="50" y="14"/>
                  </a:lnTo>
                  <a:lnTo>
                    <a:pt x="70" y="23"/>
                  </a:lnTo>
                  <a:lnTo>
                    <a:pt x="70" y="34"/>
                  </a:lnTo>
                  <a:lnTo>
                    <a:pt x="68" y="47"/>
                  </a:lnTo>
                  <a:lnTo>
                    <a:pt x="79" y="37"/>
                  </a:lnTo>
                  <a:lnTo>
                    <a:pt x="82" y="11"/>
                  </a:lnTo>
                  <a:lnTo>
                    <a:pt x="79" y="0"/>
                  </a:lnTo>
                  <a:lnTo>
                    <a:pt x="473" y="39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94" name="Freeform 2263"/>
            <p:cNvSpPr>
              <a:spLocks/>
            </p:cNvSpPr>
            <p:nvPr/>
          </p:nvSpPr>
          <p:spPr bwMode="auto">
            <a:xfrm>
              <a:off x="113" y="951"/>
              <a:ext cx="616" cy="640"/>
            </a:xfrm>
            <a:custGeom>
              <a:avLst/>
              <a:gdLst>
                <a:gd name="T0" fmla="*/ 971 w 539"/>
                <a:gd name="T1" fmla="*/ 750 h 585"/>
                <a:gd name="T2" fmla="*/ 1066 w 539"/>
                <a:gd name="T3" fmla="*/ 805 h 585"/>
                <a:gd name="T4" fmla="*/ 1122 w 539"/>
                <a:gd name="T5" fmla="*/ 1015 h 585"/>
                <a:gd name="T6" fmla="*/ 1088 w 539"/>
                <a:gd name="T7" fmla="*/ 1097 h 585"/>
                <a:gd name="T8" fmla="*/ 1088 w 539"/>
                <a:gd name="T9" fmla="*/ 1035 h 585"/>
                <a:gd name="T10" fmla="*/ 1088 w 539"/>
                <a:gd name="T11" fmla="*/ 1009 h 585"/>
                <a:gd name="T12" fmla="*/ 1064 w 539"/>
                <a:gd name="T13" fmla="*/ 959 h 585"/>
                <a:gd name="T14" fmla="*/ 1064 w 539"/>
                <a:gd name="T15" fmla="*/ 914 h 585"/>
                <a:gd name="T16" fmla="*/ 1064 w 539"/>
                <a:gd name="T17" fmla="*/ 839 h 585"/>
                <a:gd name="T18" fmla="*/ 1014 w 539"/>
                <a:gd name="T19" fmla="*/ 862 h 585"/>
                <a:gd name="T20" fmla="*/ 969 w 539"/>
                <a:gd name="T21" fmla="*/ 871 h 585"/>
                <a:gd name="T22" fmla="*/ 922 w 539"/>
                <a:gd name="T23" fmla="*/ 799 h 585"/>
                <a:gd name="T24" fmla="*/ 958 w 539"/>
                <a:gd name="T25" fmla="*/ 781 h 585"/>
                <a:gd name="T26" fmla="*/ 887 w 539"/>
                <a:gd name="T27" fmla="*/ 772 h 585"/>
                <a:gd name="T28" fmla="*/ 801 w 539"/>
                <a:gd name="T29" fmla="*/ 744 h 585"/>
                <a:gd name="T30" fmla="*/ 767 w 539"/>
                <a:gd name="T31" fmla="*/ 718 h 585"/>
                <a:gd name="T32" fmla="*/ 765 w 539"/>
                <a:gd name="T33" fmla="*/ 671 h 585"/>
                <a:gd name="T34" fmla="*/ 688 w 539"/>
                <a:gd name="T35" fmla="*/ 671 h 585"/>
                <a:gd name="T36" fmla="*/ 609 w 539"/>
                <a:gd name="T37" fmla="*/ 718 h 585"/>
                <a:gd name="T38" fmla="*/ 503 w 539"/>
                <a:gd name="T39" fmla="*/ 741 h 585"/>
                <a:gd name="T40" fmla="*/ 541 w 539"/>
                <a:gd name="T41" fmla="*/ 700 h 585"/>
                <a:gd name="T42" fmla="*/ 646 w 539"/>
                <a:gd name="T43" fmla="*/ 656 h 585"/>
                <a:gd name="T44" fmla="*/ 638 w 539"/>
                <a:gd name="T45" fmla="*/ 626 h 585"/>
                <a:gd name="T46" fmla="*/ 503 w 539"/>
                <a:gd name="T47" fmla="*/ 685 h 585"/>
                <a:gd name="T48" fmla="*/ 409 w 539"/>
                <a:gd name="T49" fmla="*/ 744 h 585"/>
                <a:gd name="T50" fmla="*/ 313 w 539"/>
                <a:gd name="T51" fmla="*/ 817 h 585"/>
                <a:gd name="T52" fmla="*/ 131 w 539"/>
                <a:gd name="T53" fmla="*/ 904 h 585"/>
                <a:gd name="T54" fmla="*/ 15 w 539"/>
                <a:gd name="T55" fmla="*/ 924 h 585"/>
                <a:gd name="T56" fmla="*/ 0 w 539"/>
                <a:gd name="T57" fmla="*/ 915 h 585"/>
                <a:gd name="T58" fmla="*/ 51 w 539"/>
                <a:gd name="T59" fmla="*/ 896 h 585"/>
                <a:gd name="T60" fmla="*/ 73 w 539"/>
                <a:gd name="T61" fmla="*/ 887 h 585"/>
                <a:gd name="T62" fmla="*/ 181 w 539"/>
                <a:gd name="T63" fmla="*/ 835 h 585"/>
                <a:gd name="T64" fmla="*/ 254 w 539"/>
                <a:gd name="T65" fmla="*/ 779 h 585"/>
                <a:gd name="T66" fmla="*/ 264 w 539"/>
                <a:gd name="T67" fmla="*/ 718 h 585"/>
                <a:gd name="T68" fmla="*/ 195 w 539"/>
                <a:gd name="T69" fmla="*/ 712 h 585"/>
                <a:gd name="T70" fmla="*/ 145 w 539"/>
                <a:gd name="T71" fmla="*/ 698 h 585"/>
                <a:gd name="T72" fmla="*/ 138 w 539"/>
                <a:gd name="T73" fmla="*/ 645 h 585"/>
                <a:gd name="T74" fmla="*/ 122 w 539"/>
                <a:gd name="T75" fmla="*/ 577 h 585"/>
                <a:gd name="T76" fmla="*/ 181 w 539"/>
                <a:gd name="T77" fmla="*/ 560 h 585"/>
                <a:gd name="T78" fmla="*/ 112 w 539"/>
                <a:gd name="T79" fmla="*/ 538 h 585"/>
                <a:gd name="T80" fmla="*/ 159 w 539"/>
                <a:gd name="T81" fmla="*/ 487 h 585"/>
                <a:gd name="T82" fmla="*/ 248 w 539"/>
                <a:gd name="T83" fmla="*/ 433 h 585"/>
                <a:gd name="T84" fmla="*/ 342 w 539"/>
                <a:gd name="T85" fmla="*/ 422 h 585"/>
                <a:gd name="T86" fmla="*/ 422 w 539"/>
                <a:gd name="T87" fmla="*/ 370 h 585"/>
                <a:gd name="T88" fmla="*/ 381 w 539"/>
                <a:gd name="T89" fmla="*/ 362 h 585"/>
                <a:gd name="T90" fmla="*/ 278 w 539"/>
                <a:gd name="T91" fmla="*/ 317 h 585"/>
                <a:gd name="T92" fmla="*/ 323 w 539"/>
                <a:gd name="T93" fmla="*/ 291 h 585"/>
                <a:gd name="T94" fmla="*/ 278 w 539"/>
                <a:gd name="T95" fmla="*/ 247 h 585"/>
                <a:gd name="T96" fmla="*/ 374 w 539"/>
                <a:gd name="T97" fmla="*/ 219 h 585"/>
                <a:gd name="T98" fmla="*/ 479 w 539"/>
                <a:gd name="T99" fmla="*/ 201 h 585"/>
                <a:gd name="T100" fmla="*/ 533 w 539"/>
                <a:gd name="T101" fmla="*/ 247 h 585"/>
                <a:gd name="T102" fmla="*/ 519 w 539"/>
                <a:gd name="T103" fmla="*/ 237 h 585"/>
                <a:gd name="T104" fmla="*/ 557 w 539"/>
                <a:gd name="T105" fmla="*/ 240 h 585"/>
                <a:gd name="T106" fmla="*/ 550 w 539"/>
                <a:gd name="T107" fmla="*/ 214 h 585"/>
                <a:gd name="T108" fmla="*/ 503 w 539"/>
                <a:gd name="T109" fmla="*/ 85 h 585"/>
                <a:gd name="T110" fmla="*/ 625 w 539"/>
                <a:gd name="T111" fmla="*/ 72 h 585"/>
                <a:gd name="T112" fmla="*/ 861 w 539"/>
                <a:gd name="T113" fmla="*/ 14 h 585"/>
                <a:gd name="T114" fmla="*/ 920 w 539"/>
                <a:gd name="T115" fmla="*/ 0 h 585"/>
                <a:gd name="T116" fmla="*/ 995 w 539"/>
                <a:gd name="T117" fmla="*/ 34 h 585"/>
                <a:gd name="T118" fmla="*/ 1089 w 539"/>
                <a:gd name="T119" fmla="*/ 51 h 585"/>
                <a:gd name="T120" fmla="*/ 1089 w 539"/>
                <a:gd name="T121" fmla="*/ 85 h 585"/>
                <a:gd name="T122" fmla="*/ 1182 w 539"/>
                <a:gd name="T123" fmla="*/ 97 h 585"/>
                <a:gd name="T124" fmla="*/ 1245 w 539"/>
                <a:gd name="T125" fmla="*/ 139 h 5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39"/>
                <a:gd name="T190" fmla="*/ 0 h 585"/>
                <a:gd name="T191" fmla="*/ 539 w 539"/>
                <a:gd name="T192" fmla="*/ 585 h 58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39" h="585">
                  <a:moveTo>
                    <a:pt x="539" y="112"/>
                  </a:moveTo>
                  <a:lnTo>
                    <a:pt x="409" y="301"/>
                  </a:lnTo>
                  <a:lnTo>
                    <a:pt x="361" y="397"/>
                  </a:lnTo>
                  <a:lnTo>
                    <a:pt x="382" y="400"/>
                  </a:lnTo>
                  <a:lnTo>
                    <a:pt x="381" y="406"/>
                  </a:lnTo>
                  <a:lnTo>
                    <a:pt x="389" y="448"/>
                  </a:lnTo>
                  <a:lnTo>
                    <a:pt x="409" y="433"/>
                  </a:lnTo>
                  <a:lnTo>
                    <a:pt x="419" y="430"/>
                  </a:lnTo>
                  <a:lnTo>
                    <a:pt x="427" y="435"/>
                  </a:lnTo>
                  <a:lnTo>
                    <a:pt x="427" y="455"/>
                  </a:lnTo>
                  <a:lnTo>
                    <a:pt x="432" y="524"/>
                  </a:lnTo>
                  <a:lnTo>
                    <a:pt x="441" y="540"/>
                  </a:lnTo>
                  <a:lnTo>
                    <a:pt x="450" y="554"/>
                  </a:lnTo>
                  <a:lnTo>
                    <a:pt x="446" y="562"/>
                  </a:lnTo>
                  <a:lnTo>
                    <a:pt x="436" y="578"/>
                  </a:lnTo>
                  <a:lnTo>
                    <a:pt x="427" y="585"/>
                  </a:lnTo>
                  <a:lnTo>
                    <a:pt x="427" y="576"/>
                  </a:lnTo>
                  <a:lnTo>
                    <a:pt x="436" y="563"/>
                  </a:lnTo>
                  <a:lnTo>
                    <a:pt x="432" y="552"/>
                  </a:lnTo>
                  <a:lnTo>
                    <a:pt x="427" y="552"/>
                  </a:lnTo>
                  <a:lnTo>
                    <a:pt x="418" y="558"/>
                  </a:lnTo>
                  <a:lnTo>
                    <a:pt x="414" y="558"/>
                  </a:lnTo>
                  <a:lnTo>
                    <a:pt x="423" y="549"/>
                  </a:lnTo>
                  <a:lnTo>
                    <a:pt x="427" y="538"/>
                  </a:lnTo>
                  <a:lnTo>
                    <a:pt x="428" y="529"/>
                  </a:lnTo>
                  <a:lnTo>
                    <a:pt x="423" y="529"/>
                  </a:lnTo>
                  <a:lnTo>
                    <a:pt x="423" y="524"/>
                  </a:lnTo>
                  <a:lnTo>
                    <a:pt x="418" y="511"/>
                  </a:lnTo>
                  <a:lnTo>
                    <a:pt x="423" y="502"/>
                  </a:lnTo>
                  <a:lnTo>
                    <a:pt x="427" y="505"/>
                  </a:lnTo>
                  <a:lnTo>
                    <a:pt x="423" y="493"/>
                  </a:lnTo>
                  <a:lnTo>
                    <a:pt x="418" y="486"/>
                  </a:lnTo>
                  <a:lnTo>
                    <a:pt x="423" y="476"/>
                  </a:lnTo>
                  <a:lnTo>
                    <a:pt x="419" y="478"/>
                  </a:lnTo>
                  <a:lnTo>
                    <a:pt x="414" y="473"/>
                  </a:lnTo>
                  <a:lnTo>
                    <a:pt x="418" y="448"/>
                  </a:lnTo>
                  <a:lnTo>
                    <a:pt x="405" y="476"/>
                  </a:lnTo>
                  <a:lnTo>
                    <a:pt x="400" y="471"/>
                  </a:lnTo>
                  <a:lnTo>
                    <a:pt x="403" y="453"/>
                  </a:lnTo>
                  <a:lnTo>
                    <a:pt x="398" y="459"/>
                  </a:lnTo>
                  <a:lnTo>
                    <a:pt x="391" y="450"/>
                  </a:lnTo>
                  <a:lnTo>
                    <a:pt x="395" y="471"/>
                  </a:lnTo>
                  <a:lnTo>
                    <a:pt x="386" y="473"/>
                  </a:lnTo>
                  <a:lnTo>
                    <a:pt x="381" y="464"/>
                  </a:lnTo>
                  <a:lnTo>
                    <a:pt x="375" y="444"/>
                  </a:lnTo>
                  <a:lnTo>
                    <a:pt x="376" y="441"/>
                  </a:lnTo>
                  <a:lnTo>
                    <a:pt x="372" y="441"/>
                  </a:lnTo>
                  <a:lnTo>
                    <a:pt x="362" y="426"/>
                  </a:lnTo>
                  <a:lnTo>
                    <a:pt x="366" y="420"/>
                  </a:lnTo>
                  <a:lnTo>
                    <a:pt x="368" y="415"/>
                  </a:lnTo>
                  <a:lnTo>
                    <a:pt x="372" y="424"/>
                  </a:lnTo>
                  <a:lnTo>
                    <a:pt x="376" y="417"/>
                  </a:lnTo>
                  <a:lnTo>
                    <a:pt x="375" y="412"/>
                  </a:lnTo>
                  <a:lnTo>
                    <a:pt x="362" y="417"/>
                  </a:lnTo>
                  <a:lnTo>
                    <a:pt x="353" y="417"/>
                  </a:lnTo>
                  <a:lnTo>
                    <a:pt x="348" y="412"/>
                  </a:lnTo>
                  <a:lnTo>
                    <a:pt x="352" y="406"/>
                  </a:lnTo>
                  <a:lnTo>
                    <a:pt x="343" y="410"/>
                  </a:lnTo>
                  <a:lnTo>
                    <a:pt x="334" y="400"/>
                  </a:lnTo>
                  <a:lnTo>
                    <a:pt x="314" y="397"/>
                  </a:lnTo>
                  <a:lnTo>
                    <a:pt x="305" y="386"/>
                  </a:lnTo>
                  <a:lnTo>
                    <a:pt x="311" y="383"/>
                  </a:lnTo>
                  <a:lnTo>
                    <a:pt x="311" y="377"/>
                  </a:lnTo>
                  <a:lnTo>
                    <a:pt x="302" y="383"/>
                  </a:lnTo>
                  <a:lnTo>
                    <a:pt x="296" y="377"/>
                  </a:lnTo>
                  <a:lnTo>
                    <a:pt x="287" y="368"/>
                  </a:lnTo>
                  <a:lnTo>
                    <a:pt x="291" y="363"/>
                  </a:lnTo>
                  <a:lnTo>
                    <a:pt x="300" y="357"/>
                  </a:lnTo>
                  <a:lnTo>
                    <a:pt x="284" y="359"/>
                  </a:lnTo>
                  <a:lnTo>
                    <a:pt x="277" y="359"/>
                  </a:lnTo>
                  <a:lnTo>
                    <a:pt x="273" y="357"/>
                  </a:lnTo>
                  <a:lnTo>
                    <a:pt x="270" y="357"/>
                  </a:lnTo>
                  <a:lnTo>
                    <a:pt x="264" y="365"/>
                  </a:lnTo>
                  <a:lnTo>
                    <a:pt x="268" y="372"/>
                  </a:lnTo>
                  <a:lnTo>
                    <a:pt x="250" y="386"/>
                  </a:lnTo>
                  <a:lnTo>
                    <a:pt x="239" y="383"/>
                  </a:lnTo>
                  <a:lnTo>
                    <a:pt x="218" y="395"/>
                  </a:lnTo>
                  <a:lnTo>
                    <a:pt x="207" y="400"/>
                  </a:lnTo>
                  <a:lnTo>
                    <a:pt x="195" y="400"/>
                  </a:lnTo>
                  <a:lnTo>
                    <a:pt x="198" y="395"/>
                  </a:lnTo>
                  <a:lnTo>
                    <a:pt x="216" y="386"/>
                  </a:lnTo>
                  <a:lnTo>
                    <a:pt x="204" y="386"/>
                  </a:lnTo>
                  <a:lnTo>
                    <a:pt x="204" y="383"/>
                  </a:lnTo>
                  <a:lnTo>
                    <a:pt x="212" y="374"/>
                  </a:lnTo>
                  <a:lnTo>
                    <a:pt x="227" y="357"/>
                  </a:lnTo>
                  <a:lnTo>
                    <a:pt x="241" y="350"/>
                  </a:lnTo>
                  <a:lnTo>
                    <a:pt x="245" y="354"/>
                  </a:lnTo>
                  <a:lnTo>
                    <a:pt x="254" y="350"/>
                  </a:lnTo>
                  <a:lnTo>
                    <a:pt x="250" y="348"/>
                  </a:lnTo>
                  <a:lnTo>
                    <a:pt x="259" y="341"/>
                  </a:lnTo>
                  <a:lnTo>
                    <a:pt x="246" y="341"/>
                  </a:lnTo>
                  <a:lnTo>
                    <a:pt x="250" y="334"/>
                  </a:lnTo>
                  <a:lnTo>
                    <a:pt x="239" y="341"/>
                  </a:lnTo>
                  <a:lnTo>
                    <a:pt x="221" y="350"/>
                  </a:lnTo>
                  <a:lnTo>
                    <a:pt x="204" y="365"/>
                  </a:lnTo>
                  <a:lnTo>
                    <a:pt x="198" y="365"/>
                  </a:lnTo>
                  <a:lnTo>
                    <a:pt x="202" y="372"/>
                  </a:lnTo>
                  <a:lnTo>
                    <a:pt x="195" y="374"/>
                  </a:lnTo>
                  <a:lnTo>
                    <a:pt x="180" y="383"/>
                  </a:lnTo>
                  <a:lnTo>
                    <a:pt x="161" y="397"/>
                  </a:lnTo>
                  <a:lnTo>
                    <a:pt x="166" y="400"/>
                  </a:lnTo>
                  <a:lnTo>
                    <a:pt x="170" y="406"/>
                  </a:lnTo>
                  <a:lnTo>
                    <a:pt x="147" y="424"/>
                  </a:lnTo>
                  <a:lnTo>
                    <a:pt x="123" y="435"/>
                  </a:lnTo>
                  <a:lnTo>
                    <a:pt x="104" y="448"/>
                  </a:lnTo>
                  <a:lnTo>
                    <a:pt x="77" y="464"/>
                  </a:lnTo>
                  <a:lnTo>
                    <a:pt x="63" y="473"/>
                  </a:lnTo>
                  <a:lnTo>
                    <a:pt x="52" y="482"/>
                  </a:lnTo>
                  <a:lnTo>
                    <a:pt x="34" y="491"/>
                  </a:lnTo>
                  <a:lnTo>
                    <a:pt x="34" y="486"/>
                  </a:lnTo>
                  <a:lnTo>
                    <a:pt x="25" y="487"/>
                  </a:lnTo>
                  <a:lnTo>
                    <a:pt x="6" y="493"/>
                  </a:lnTo>
                  <a:lnTo>
                    <a:pt x="7" y="487"/>
                  </a:lnTo>
                  <a:lnTo>
                    <a:pt x="2" y="491"/>
                  </a:lnTo>
                  <a:lnTo>
                    <a:pt x="0" y="493"/>
                  </a:lnTo>
                  <a:lnTo>
                    <a:pt x="0" y="487"/>
                  </a:lnTo>
                  <a:lnTo>
                    <a:pt x="0" y="482"/>
                  </a:lnTo>
                  <a:lnTo>
                    <a:pt x="6" y="476"/>
                  </a:lnTo>
                  <a:lnTo>
                    <a:pt x="22" y="476"/>
                  </a:lnTo>
                  <a:lnTo>
                    <a:pt x="20" y="478"/>
                  </a:lnTo>
                  <a:lnTo>
                    <a:pt x="22" y="482"/>
                  </a:lnTo>
                  <a:lnTo>
                    <a:pt x="25" y="478"/>
                  </a:lnTo>
                  <a:lnTo>
                    <a:pt x="29" y="482"/>
                  </a:lnTo>
                  <a:lnTo>
                    <a:pt x="29" y="473"/>
                  </a:lnTo>
                  <a:lnTo>
                    <a:pt x="38" y="464"/>
                  </a:lnTo>
                  <a:lnTo>
                    <a:pt x="57" y="453"/>
                  </a:lnTo>
                  <a:lnTo>
                    <a:pt x="66" y="455"/>
                  </a:lnTo>
                  <a:lnTo>
                    <a:pt x="71" y="444"/>
                  </a:lnTo>
                  <a:lnTo>
                    <a:pt x="89" y="435"/>
                  </a:lnTo>
                  <a:lnTo>
                    <a:pt x="91" y="435"/>
                  </a:lnTo>
                  <a:lnTo>
                    <a:pt x="91" y="433"/>
                  </a:lnTo>
                  <a:lnTo>
                    <a:pt x="100" y="415"/>
                  </a:lnTo>
                  <a:lnTo>
                    <a:pt x="105" y="410"/>
                  </a:lnTo>
                  <a:lnTo>
                    <a:pt x="123" y="392"/>
                  </a:lnTo>
                  <a:lnTo>
                    <a:pt x="97" y="397"/>
                  </a:lnTo>
                  <a:lnTo>
                    <a:pt x="104" y="383"/>
                  </a:lnTo>
                  <a:lnTo>
                    <a:pt x="86" y="403"/>
                  </a:lnTo>
                  <a:lnTo>
                    <a:pt x="82" y="386"/>
                  </a:lnTo>
                  <a:lnTo>
                    <a:pt x="80" y="388"/>
                  </a:lnTo>
                  <a:lnTo>
                    <a:pt x="77" y="379"/>
                  </a:lnTo>
                  <a:lnTo>
                    <a:pt x="57" y="388"/>
                  </a:lnTo>
                  <a:lnTo>
                    <a:pt x="48" y="386"/>
                  </a:lnTo>
                  <a:lnTo>
                    <a:pt x="54" y="383"/>
                  </a:lnTo>
                  <a:lnTo>
                    <a:pt x="57" y="372"/>
                  </a:lnTo>
                  <a:lnTo>
                    <a:pt x="66" y="363"/>
                  </a:lnTo>
                  <a:lnTo>
                    <a:pt x="75" y="330"/>
                  </a:lnTo>
                  <a:lnTo>
                    <a:pt x="66" y="345"/>
                  </a:lnTo>
                  <a:lnTo>
                    <a:pt x="54" y="345"/>
                  </a:lnTo>
                  <a:lnTo>
                    <a:pt x="43" y="341"/>
                  </a:lnTo>
                  <a:lnTo>
                    <a:pt x="43" y="327"/>
                  </a:lnTo>
                  <a:lnTo>
                    <a:pt x="38" y="316"/>
                  </a:lnTo>
                  <a:lnTo>
                    <a:pt x="48" y="307"/>
                  </a:lnTo>
                  <a:lnTo>
                    <a:pt x="59" y="316"/>
                  </a:lnTo>
                  <a:lnTo>
                    <a:pt x="59" y="321"/>
                  </a:lnTo>
                  <a:lnTo>
                    <a:pt x="68" y="312"/>
                  </a:lnTo>
                  <a:lnTo>
                    <a:pt x="71" y="298"/>
                  </a:lnTo>
                  <a:lnTo>
                    <a:pt x="63" y="303"/>
                  </a:lnTo>
                  <a:lnTo>
                    <a:pt x="57" y="307"/>
                  </a:lnTo>
                  <a:lnTo>
                    <a:pt x="48" y="301"/>
                  </a:lnTo>
                  <a:lnTo>
                    <a:pt x="45" y="287"/>
                  </a:lnTo>
                  <a:lnTo>
                    <a:pt x="48" y="278"/>
                  </a:lnTo>
                  <a:lnTo>
                    <a:pt x="52" y="273"/>
                  </a:lnTo>
                  <a:lnTo>
                    <a:pt x="57" y="273"/>
                  </a:lnTo>
                  <a:lnTo>
                    <a:pt x="63" y="260"/>
                  </a:lnTo>
                  <a:lnTo>
                    <a:pt x="77" y="249"/>
                  </a:lnTo>
                  <a:lnTo>
                    <a:pt x="91" y="244"/>
                  </a:lnTo>
                  <a:lnTo>
                    <a:pt x="86" y="244"/>
                  </a:lnTo>
                  <a:lnTo>
                    <a:pt x="97" y="231"/>
                  </a:lnTo>
                  <a:lnTo>
                    <a:pt x="109" y="227"/>
                  </a:lnTo>
                  <a:lnTo>
                    <a:pt x="105" y="236"/>
                  </a:lnTo>
                  <a:lnTo>
                    <a:pt x="118" y="236"/>
                  </a:lnTo>
                  <a:lnTo>
                    <a:pt x="134" y="226"/>
                  </a:lnTo>
                  <a:lnTo>
                    <a:pt x="141" y="227"/>
                  </a:lnTo>
                  <a:lnTo>
                    <a:pt x="161" y="220"/>
                  </a:lnTo>
                  <a:lnTo>
                    <a:pt x="166" y="206"/>
                  </a:lnTo>
                  <a:lnTo>
                    <a:pt x="166" y="197"/>
                  </a:lnTo>
                  <a:lnTo>
                    <a:pt x="179" y="189"/>
                  </a:lnTo>
                  <a:lnTo>
                    <a:pt x="180" y="182"/>
                  </a:lnTo>
                  <a:lnTo>
                    <a:pt x="171" y="184"/>
                  </a:lnTo>
                  <a:lnTo>
                    <a:pt x="150" y="193"/>
                  </a:lnTo>
                  <a:lnTo>
                    <a:pt x="143" y="188"/>
                  </a:lnTo>
                  <a:lnTo>
                    <a:pt x="138" y="182"/>
                  </a:lnTo>
                  <a:lnTo>
                    <a:pt x="123" y="182"/>
                  </a:lnTo>
                  <a:lnTo>
                    <a:pt x="109" y="169"/>
                  </a:lnTo>
                  <a:lnTo>
                    <a:pt x="115" y="159"/>
                  </a:lnTo>
                  <a:lnTo>
                    <a:pt x="115" y="144"/>
                  </a:lnTo>
                  <a:lnTo>
                    <a:pt x="120" y="150"/>
                  </a:lnTo>
                  <a:lnTo>
                    <a:pt x="127" y="155"/>
                  </a:lnTo>
                  <a:lnTo>
                    <a:pt x="134" y="152"/>
                  </a:lnTo>
                  <a:lnTo>
                    <a:pt x="127" y="150"/>
                  </a:lnTo>
                  <a:lnTo>
                    <a:pt x="115" y="137"/>
                  </a:lnTo>
                  <a:lnTo>
                    <a:pt x="109" y="132"/>
                  </a:lnTo>
                  <a:lnTo>
                    <a:pt x="113" y="122"/>
                  </a:lnTo>
                  <a:lnTo>
                    <a:pt x="115" y="122"/>
                  </a:lnTo>
                  <a:lnTo>
                    <a:pt x="147" y="114"/>
                  </a:lnTo>
                  <a:lnTo>
                    <a:pt x="147" y="117"/>
                  </a:lnTo>
                  <a:lnTo>
                    <a:pt x="155" y="117"/>
                  </a:lnTo>
                  <a:lnTo>
                    <a:pt x="155" y="114"/>
                  </a:lnTo>
                  <a:lnTo>
                    <a:pt x="175" y="106"/>
                  </a:lnTo>
                  <a:lnTo>
                    <a:pt x="188" y="108"/>
                  </a:lnTo>
                  <a:lnTo>
                    <a:pt x="179" y="117"/>
                  </a:lnTo>
                  <a:lnTo>
                    <a:pt x="175" y="126"/>
                  </a:lnTo>
                  <a:lnTo>
                    <a:pt x="198" y="137"/>
                  </a:lnTo>
                  <a:lnTo>
                    <a:pt x="209" y="132"/>
                  </a:lnTo>
                  <a:lnTo>
                    <a:pt x="207" y="141"/>
                  </a:lnTo>
                  <a:lnTo>
                    <a:pt x="212" y="132"/>
                  </a:lnTo>
                  <a:lnTo>
                    <a:pt x="209" y="126"/>
                  </a:lnTo>
                  <a:lnTo>
                    <a:pt x="204" y="126"/>
                  </a:lnTo>
                  <a:lnTo>
                    <a:pt x="209" y="106"/>
                  </a:lnTo>
                  <a:lnTo>
                    <a:pt x="212" y="106"/>
                  </a:lnTo>
                  <a:lnTo>
                    <a:pt x="212" y="121"/>
                  </a:lnTo>
                  <a:lnTo>
                    <a:pt x="218" y="128"/>
                  </a:lnTo>
                  <a:lnTo>
                    <a:pt x="231" y="132"/>
                  </a:lnTo>
                  <a:lnTo>
                    <a:pt x="239" y="122"/>
                  </a:lnTo>
                  <a:lnTo>
                    <a:pt x="218" y="117"/>
                  </a:lnTo>
                  <a:lnTo>
                    <a:pt x="216" y="114"/>
                  </a:lnTo>
                  <a:lnTo>
                    <a:pt x="225" y="106"/>
                  </a:lnTo>
                  <a:lnTo>
                    <a:pt x="202" y="94"/>
                  </a:lnTo>
                  <a:lnTo>
                    <a:pt x="207" y="74"/>
                  </a:lnTo>
                  <a:lnTo>
                    <a:pt x="198" y="45"/>
                  </a:lnTo>
                  <a:lnTo>
                    <a:pt x="207" y="45"/>
                  </a:lnTo>
                  <a:lnTo>
                    <a:pt x="221" y="31"/>
                  </a:lnTo>
                  <a:lnTo>
                    <a:pt x="227" y="36"/>
                  </a:lnTo>
                  <a:lnTo>
                    <a:pt x="246" y="38"/>
                  </a:lnTo>
                  <a:lnTo>
                    <a:pt x="268" y="32"/>
                  </a:lnTo>
                  <a:lnTo>
                    <a:pt x="282" y="22"/>
                  </a:lnTo>
                  <a:lnTo>
                    <a:pt x="311" y="9"/>
                  </a:lnTo>
                  <a:lnTo>
                    <a:pt x="339" y="7"/>
                  </a:lnTo>
                  <a:lnTo>
                    <a:pt x="334" y="18"/>
                  </a:lnTo>
                  <a:lnTo>
                    <a:pt x="345" y="12"/>
                  </a:lnTo>
                  <a:lnTo>
                    <a:pt x="345" y="7"/>
                  </a:lnTo>
                  <a:lnTo>
                    <a:pt x="361" y="0"/>
                  </a:lnTo>
                  <a:lnTo>
                    <a:pt x="376" y="9"/>
                  </a:lnTo>
                  <a:lnTo>
                    <a:pt x="405" y="0"/>
                  </a:lnTo>
                  <a:lnTo>
                    <a:pt x="409" y="9"/>
                  </a:lnTo>
                  <a:lnTo>
                    <a:pt x="391" y="18"/>
                  </a:lnTo>
                  <a:lnTo>
                    <a:pt x="414" y="14"/>
                  </a:lnTo>
                  <a:lnTo>
                    <a:pt x="412" y="27"/>
                  </a:lnTo>
                  <a:lnTo>
                    <a:pt x="419" y="23"/>
                  </a:lnTo>
                  <a:lnTo>
                    <a:pt x="428" y="27"/>
                  </a:lnTo>
                  <a:lnTo>
                    <a:pt x="437" y="36"/>
                  </a:lnTo>
                  <a:lnTo>
                    <a:pt x="428" y="38"/>
                  </a:lnTo>
                  <a:lnTo>
                    <a:pt x="436" y="45"/>
                  </a:lnTo>
                  <a:lnTo>
                    <a:pt x="428" y="45"/>
                  </a:lnTo>
                  <a:lnTo>
                    <a:pt x="441" y="50"/>
                  </a:lnTo>
                  <a:lnTo>
                    <a:pt x="432" y="61"/>
                  </a:lnTo>
                  <a:lnTo>
                    <a:pt x="455" y="50"/>
                  </a:lnTo>
                  <a:lnTo>
                    <a:pt x="464" y="52"/>
                  </a:lnTo>
                  <a:lnTo>
                    <a:pt x="469" y="56"/>
                  </a:lnTo>
                  <a:lnTo>
                    <a:pt x="475" y="68"/>
                  </a:lnTo>
                  <a:lnTo>
                    <a:pt x="475" y="74"/>
                  </a:lnTo>
                  <a:lnTo>
                    <a:pt x="489" y="74"/>
                  </a:lnTo>
                  <a:lnTo>
                    <a:pt x="498" y="85"/>
                  </a:lnTo>
                  <a:lnTo>
                    <a:pt x="517" y="88"/>
                  </a:lnTo>
                  <a:lnTo>
                    <a:pt x="539" y="112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95" name="Freeform 2267"/>
            <p:cNvSpPr>
              <a:spLocks/>
            </p:cNvSpPr>
            <p:nvPr/>
          </p:nvSpPr>
          <p:spPr bwMode="auto">
            <a:xfrm>
              <a:off x="1695" y="2684"/>
              <a:ext cx="49" cy="65"/>
            </a:xfrm>
            <a:custGeom>
              <a:avLst/>
              <a:gdLst>
                <a:gd name="T0" fmla="*/ 488 w 42"/>
                <a:gd name="T1" fmla="*/ 0 h 60"/>
                <a:gd name="T2" fmla="*/ 1210 w 42"/>
                <a:gd name="T3" fmla="*/ 54 h 60"/>
                <a:gd name="T4" fmla="*/ 1879 w 42"/>
                <a:gd name="T5" fmla="*/ 143 h 60"/>
                <a:gd name="T6" fmla="*/ 1993 w 42"/>
                <a:gd name="T7" fmla="*/ 210 h 60"/>
                <a:gd name="T8" fmla="*/ 1723 w 42"/>
                <a:gd name="T9" fmla="*/ 312 h 60"/>
                <a:gd name="T10" fmla="*/ 1381 w 42"/>
                <a:gd name="T11" fmla="*/ 428 h 60"/>
                <a:gd name="T12" fmla="*/ 488 w 42"/>
                <a:gd name="T13" fmla="*/ 440 h 60"/>
                <a:gd name="T14" fmla="*/ 0 w 42"/>
                <a:gd name="T15" fmla="*/ 395 h 60"/>
                <a:gd name="T16" fmla="*/ 479 w 42"/>
                <a:gd name="T17" fmla="*/ 286 h 60"/>
                <a:gd name="T18" fmla="*/ 259 w 42"/>
                <a:gd name="T19" fmla="*/ 230 h 60"/>
                <a:gd name="T20" fmla="*/ 2 w 42"/>
                <a:gd name="T21" fmla="*/ 75 h 60"/>
                <a:gd name="T22" fmla="*/ 488 w 42"/>
                <a:gd name="T23" fmla="*/ 0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0"/>
                <a:gd name="T38" fmla="*/ 42 w 42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0">
                  <a:moveTo>
                    <a:pt x="10" y="0"/>
                  </a:moveTo>
                  <a:lnTo>
                    <a:pt x="25" y="6"/>
                  </a:lnTo>
                  <a:lnTo>
                    <a:pt x="39" y="19"/>
                  </a:lnTo>
                  <a:lnTo>
                    <a:pt x="42" y="28"/>
                  </a:lnTo>
                  <a:lnTo>
                    <a:pt x="37" y="42"/>
                  </a:lnTo>
                  <a:lnTo>
                    <a:pt x="28" y="57"/>
                  </a:lnTo>
                  <a:lnTo>
                    <a:pt x="10" y="60"/>
                  </a:lnTo>
                  <a:lnTo>
                    <a:pt x="0" y="53"/>
                  </a:lnTo>
                  <a:lnTo>
                    <a:pt x="9" y="38"/>
                  </a:lnTo>
                  <a:lnTo>
                    <a:pt x="5" y="30"/>
                  </a:lnTo>
                  <a:lnTo>
                    <a:pt x="2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96" name="Freeform 2268"/>
            <p:cNvSpPr>
              <a:spLocks/>
            </p:cNvSpPr>
            <p:nvPr/>
          </p:nvSpPr>
          <p:spPr bwMode="auto">
            <a:xfrm>
              <a:off x="1486" y="2473"/>
              <a:ext cx="31" cy="12"/>
            </a:xfrm>
            <a:custGeom>
              <a:avLst/>
              <a:gdLst>
                <a:gd name="T0" fmla="*/ 708 w 27"/>
                <a:gd name="T1" fmla="*/ 89 h 11"/>
                <a:gd name="T2" fmla="*/ 0 w 27"/>
                <a:gd name="T3" fmla="*/ 63 h 11"/>
                <a:gd name="T4" fmla="*/ 137 w 27"/>
                <a:gd name="T5" fmla="*/ 0 h 11"/>
                <a:gd name="T6" fmla="*/ 571 w 27"/>
                <a:gd name="T7" fmla="*/ 2 h 11"/>
                <a:gd name="T8" fmla="*/ 857 w 27"/>
                <a:gd name="T9" fmla="*/ 5 h 11"/>
                <a:gd name="T10" fmla="*/ 708 w 27"/>
                <a:gd name="T11" fmla="*/ 89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22" y="11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8" y="2"/>
                  </a:lnTo>
                  <a:lnTo>
                    <a:pt x="27" y="5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97" name="Freeform 2270"/>
            <p:cNvSpPr>
              <a:spLocks/>
            </p:cNvSpPr>
            <p:nvPr/>
          </p:nvSpPr>
          <p:spPr bwMode="auto">
            <a:xfrm>
              <a:off x="4602" y="3005"/>
              <a:ext cx="696" cy="611"/>
            </a:xfrm>
            <a:custGeom>
              <a:avLst/>
              <a:gdLst>
                <a:gd name="T0" fmla="*/ 1119 w 609"/>
                <a:gd name="T1" fmla="*/ 1010 h 558"/>
                <a:gd name="T2" fmla="*/ 1082 w 609"/>
                <a:gd name="T3" fmla="*/ 1000 h 558"/>
                <a:gd name="T4" fmla="*/ 993 w 609"/>
                <a:gd name="T5" fmla="*/ 1014 h 558"/>
                <a:gd name="T6" fmla="*/ 927 w 609"/>
                <a:gd name="T7" fmla="*/ 981 h 558"/>
                <a:gd name="T8" fmla="*/ 920 w 609"/>
                <a:gd name="T9" fmla="*/ 886 h 558"/>
                <a:gd name="T10" fmla="*/ 893 w 609"/>
                <a:gd name="T11" fmla="*/ 858 h 558"/>
                <a:gd name="T12" fmla="*/ 833 w 609"/>
                <a:gd name="T13" fmla="*/ 873 h 558"/>
                <a:gd name="T14" fmla="*/ 890 w 609"/>
                <a:gd name="T15" fmla="*/ 793 h 558"/>
                <a:gd name="T16" fmla="*/ 858 w 609"/>
                <a:gd name="T17" fmla="*/ 803 h 558"/>
                <a:gd name="T18" fmla="*/ 786 w 609"/>
                <a:gd name="T19" fmla="*/ 856 h 558"/>
                <a:gd name="T20" fmla="*/ 765 w 609"/>
                <a:gd name="T21" fmla="*/ 786 h 558"/>
                <a:gd name="T22" fmla="*/ 751 w 609"/>
                <a:gd name="T23" fmla="*/ 748 h 558"/>
                <a:gd name="T24" fmla="*/ 656 w 609"/>
                <a:gd name="T25" fmla="*/ 711 h 558"/>
                <a:gd name="T26" fmla="*/ 393 w 609"/>
                <a:gd name="T27" fmla="*/ 748 h 558"/>
                <a:gd name="T28" fmla="*/ 318 w 609"/>
                <a:gd name="T29" fmla="*/ 793 h 558"/>
                <a:gd name="T30" fmla="*/ 202 w 609"/>
                <a:gd name="T31" fmla="*/ 786 h 558"/>
                <a:gd name="T32" fmla="*/ 93 w 609"/>
                <a:gd name="T33" fmla="*/ 829 h 558"/>
                <a:gd name="T34" fmla="*/ 11 w 609"/>
                <a:gd name="T35" fmla="*/ 774 h 558"/>
                <a:gd name="T36" fmla="*/ 61 w 609"/>
                <a:gd name="T37" fmla="*/ 711 h 558"/>
                <a:gd name="T38" fmla="*/ 22 w 609"/>
                <a:gd name="T39" fmla="*/ 574 h 558"/>
                <a:gd name="T40" fmla="*/ 15 w 609"/>
                <a:gd name="T41" fmla="*/ 514 h 558"/>
                <a:gd name="T42" fmla="*/ 22 w 609"/>
                <a:gd name="T43" fmla="*/ 496 h 558"/>
                <a:gd name="T44" fmla="*/ 22 w 609"/>
                <a:gd name="T45" fmla="*/ 437 h 558"/>
                <a:gd name="T46" fmla="*/ 70 w 609"/>
                <a:gd name="T47" fmla="*/ 346 h 558"/>
                <a:gd name="T48" fmla="*/ 131 w 609"/>
                <a:gd name="T49" fmla="*/ 331 h 558"/>
                <a:gd name="T50" fmla="*/ 264 w 609"/>
                <a:gd name="T51" fmla="*/ 301 h 558"/>
                <a:gd name="T52" fmla="*/ 394 w 609"/>
                <a:gd name="T53" fmla="*/ 229 h 558"/>
                <a:gd name="T54" fmla="*/ 440 w 609"/>
                <a:gd name="T55" fmla="*/ 185 h 558"/>
                <a:gd name="T56" fmla="*/ 456 w 609"/>
                <a:gd name="T57" fmla="*/ 169 h 558"/>
                <a:gd name="T58" fmla="*/ 502 w 609"/>
                <a:gd name="T59" fmla="*/ 177 h 558"/>
                <a:gd name="T60" fmla="*/ 514 w 609"/>
                <a:gd name="T61" fmla="*/ 150 h 558"/>
                <a:gd name="T62" fmla="*/ 546 w 609"/>
                <a:gd name="T63" fmla="*/ 112 h 558"/>
                <a:gd name="T64" fmla="*/ 606 w 609"/>
                <a:gd name="T65" fmla="*/ 88 h 558"/>
                <a:gd name="T66" fmla="*/ 656 w 609"/>
                <a:gd name="T67" fmla="*/ 127 h 558"/>
                <a:gd name="T68" fmla="*/ 701 w 609"/>
                <a:gd name="T69" fmla="*/ 134 h 558"/>
                <a:gd name="T70" fmla="*/ 728 w 609"/>
                <a:gd name="T71" fmla="*/ 85 h 558"/>
                <a:gd name="T72" fmla="*/ 765 w 609"/>
                <a:gd name="T73" fmla="*/ 43 h 558"/>
                <a:gd name="T74" fmla="*/ 801 w 609"/>
                <a:gd name="T75" fmla="*/ 14 h 558"/>
                <a:gd name="T76" fmla="*/ 877 w 609"/>
                <a:gd name="T77" fmla="*/ 33 h 558"/>
                <a:gd name="T78" fmla="*/ 954 w 609"/>
                <a:gd name="T79" fmla="*/ 43 h 558"/>
                <a:gd name="T80" fmla="*/ 984 w 609"/>
                <a:gd name="T81" fmla="*/ 43 h 558"/>
                <a:gd name="T82" fmla="*/ 971 w 609"/>
                <a:gd name="T83" fmla="*/ 71 h 558"/>
                <a:gd name="T84" fmla="*/ 927 w 609"/>
                <a:gd name="T85" fmla="*/ 134 h 558"/>
                <a:gd name="T86" fmla="*/ 1014 w 609"/>
                <a:gd name="T87" fmla="*/ 195 h 558"/>
                <a:gd name="T88" fmla="*/ 1122 w 609"/>
                <a:gd name="T89" fmla="*/ 220 h 558"/>
                <a:gd name="T90" fmla="*/ 1170 w 609"/>
                <a:gd name="T91" fmla="*/ 78 h 558"/>
                <a:gd name="T92" fmla="*/ 1199 w 609"/>
                <a:gd name="T93" fmla="*/ 14 h 558"/>
                <a:gd name="T94" fmla="*/ 1237 w 609"/>
                <a:gd name="T95" fmla="*/ 39 h 558"/>
                <a:gd name="T96" fmla="*/ 1251 w 609"/>
                <a:gd name="T97" fmla="*/ 97 h 558"/>
                <a:gd name="T98" fmla="*/ 1309 w 609"/>
                <a:gd name="T99" fmla="*/ 139 h 558"/>
                <a:gd name="T100" fmla="*/ 1334 w 609"/>
                <a:gd name="T101" fmla="*/ 251 h 558"/>
                <a:gd name="T102" fmla="*/ 1378 w 609"/>
                <a:gd name="T103" fmla="*/ 302 h 558"/>
                <a:gd name="T104" fmla="*/ 1408 w 609"/>
                <a:gd name="T105" fmla="*/ 337 h 558"/>
                <a:gd name="T106" fmla="*/ 1455 w 609"/>
                <a:gd name="T107" fmla="*/ 410 h 558"/>
                <a:gd name="T108" fmla="*/ 1483 w 609"/>
                <a:gd name="T109" fmla="*/ 437 h 558"/>
                <a:gd name="T110" fmla="*/ 1525 w 609"/>
                <a:gd name="T111" fmla="*/ 487 h 558"/>
                <a:gd name="T112" fmla="*/ 1534 w 609"/>
                <a:gd name="T113" fmla="*/ 590 h 558"/>
                <a:gd name="T114" fmla="*/ 1464 w 609"/>
                <a:gd name="T115" fmla="*/ 774 h 558"/>
                <a:gd name="T116" fmla="*/ 1407 w 609"/>
                <a:gd name="T117" fmla="*/ 843 h 558"/>
                <a:gd name="T118" fmla="*/ 1264 w 609"/>
                <a:gd name="T119" fmla="*/ 1000 h 558"/>
                <a:gd name="T120" fmla="*/ 1142 w 609"/>
                <a:gd name="T121" fmla="*/ 1053 h 5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9"/>
                <a:gd name="T184" fmla="*/ 0 h 558"/>
                <a:gd name="T185" fmla="*/ 609 w 609"/>
                <a:gd name="T186" fmla="*/ 558 h 5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9" h="558">
                  <a:moveTo>
                    <a:pt x="448" y="558"/>
                  </a:moveTo>
                  <a:lnTo>
                    <a:pt x="441" y="547"/>
                  </a:lnTo>
                  <a:lnTo>
                    <a:pt x="439" y="543"/>
                  </a:lnTo>
                  <a:lnTo>
                    <a:pt x="439" y="540"/>
                  </a:lnTo>
                  <a:lnTo>
                    <a:pt x="439" y="534"/>
                  </a:lnTo>
                  <a:lnTo>
                    <a:pt x="430" y="540"/>
                  </a:lnTo>
                  <a:lnTo>
                    <a:pt x="427" y="540"/>
                  </a:lnTo>
                  <a:lnTo>
                    <a:pt x="434" y="534"/>
                  </a:lnTo>
                  <a:lnTo>
                    <a:pt x="434" y="528"/>
                  </a:lnTo>
                  <a:lnTo>
                    <a:pt x="425" y="531"/>
                  </a:lnTo>
                  <a:lnTo>
                    <a:pt x="427" y="531"/>
                  </a:lnTo>
                  <a:lnTo>
                    <a:pt x="427" y="538"/>
                  </a:lnTo>
                  <a:lnTo>
                    <a:pt x="407" y="549"/>
                  </a:lnTo>
                  <a:lnTo>
                    <a:pt x="398" y="540"/>
                  </a:lnTo>
                  <a:lnTo>
                    <a:pt x="389" y="538"/>
                  </a:lnTo>
                  <a:lnTo>
                    <a:pt x="384" y="531"/>
                  </a:lnTo>
                  <a:lnTo>
                    <a:pt x="382" y="534"/>
                  </a:lnTo>
                  <a:lnTo>
                    <a:pt x="373" y="528"/>
                  </a:lnTo>
                  <a:lnTo>
                    <a:pt x="366" y="525"/>
                  </a:lnTo>
                  <a:lnTo>
                    <a:pt x="364" y="520"/>
                  </a:lnTo>
                  <a:lnTo>
                    <a:pt x="359" y="511"/>
                  </a:lnTo>
                  <a:lnTo>
                    <a:pt x="359" y="502"/>
                  </a:lnTo>
                  <a:lnTo>
                    <a:pt x="364" y="491"/>
                  </a:lnTo>
                  <a:lnTo>
                    <a:pt x="355" y="473"/>
                  </a:lnTo>
                  <a:lnTo>
                    <a:pt x="361" y="469"/>
                  </a:lnTo>
                  <a:lnTo>
                    <a:pt x="361" y="467"/>
                  </a:lnTo>
                  <a:lnTo>
                    <a:pt x="351" y="467"/>
                  </a:lnTo>
                  <a:lnTo>
                    <a:pt x="345" y="469"/>
                  </a:lnTo>
                  <a:lnTo>
                    <a:pt x="350" y="464"/>
                  </a:lnTo>
                  <a:lnTo>
                    <a:pt x="351" y="455"/>
                  </a:lnTo>
                  <a:lnTo>
                    <a:pt x="350" y="438"/>
                  </a:lnTo>
                  <a:lnTo>
                    <a:pt x="345" y="444"/>
                  </a:lnTo>
                  <a:lnTo>
                    <a:pt x="337" y="459"/>
                  </a:lnTo>
                  <a:lnTo>
                    <a:pt x="332" y="459"/>
                  </a:lnTo>
                  <a:lnTo>
                    <a:pt x="327" y="462"/>
                  </a:lnTo>
                  <a:lnTo>
                    <a:pt x="328" y="455"/>
                  </a:lnTo>
                  <a:lnTo>
                    <a:pt x="336" y="455"/>
                  </a:lnTo>
                  <a:lnTo>
                    <a:pt x="337" y="440"/>
                  </a:lnTo>
                  <a:lnTo>
                    <a:pt x="346" y="429"/>
                  </a:lnTo>
                  <a:lnTo>
                    <a:pt x="350" y="420"/>
                  </a:lnTo>
                  <a:lnTo>
                    <a:pt x="351" y="417"/>
                  </a:lnTo>
                  <a:lnTo>
                    <a:pt x="351" y="402"/>
                  </a:lnTo>
                  <a:lnTo>
                    <a:pt x="350" y="415"/>
                  </a:lnTo>
                  <a:lnTo>
                    <a:pt x="346" y="415"/>
                  </a:lnTo>
                  <a:lnTo>
                    <a:pt x="337" y="426"/>
                  </a:lnTo>
                  <a:lnTo>
                    <a:pt x="328" y="431"/>
                  </a:lnTo>
                  <a:lnTo>
                    <a:pt x="318" y="440"/>
                  </a:lnTo>
                  <a:lnTo>
                    <a:pt x="312" y="447"/>
                  </a:lnTo>
                  <a:lnTo>
                    <a:pt x="314" y="453"/>
                  </a:lnTo>
                  <a:lnTo>
                    <a:pt x="309" y="453"/>
                  </a:lnTo>
                  <a:lnTo>
                    <a:pt x="307" y="447"/>
                  </a:lnTo>
                  <a:lnTo>
                    <a:pt x="307" y="444"/>
                  </a:lnTo>
                  <a:lnTo>
                    <a:pt x="307" y="435"/>
                  </a:lnTo>
                  <a:lnTo>
                    <a:pt x="304" y="426"/>
                  </a:lnTo>
                  <a:lnTo>
                    <a:pt x="300" y="417"/>
                  </a:lnTo>
                  <a:lnTo>
                    <a:pt x="295" y="415"/>
                  </a:lnTo>
                  <a:lnTo>
                    <a:pt x="295" y="406"/>
                  </a:lnTo>
                  <a:lnTo>
                    <a:pt x="298" y="402"/>
                  </a:lnTo>
                  <a:lnTo>
                    <a:pt x="291" y="401"/>
                  </a:lnTo>
                  <a:lnTo>
                    <a:pt x="295" y="397"/>
                  </a:lnTo>
                  <a:lnTo>
                    <a:pt x="289" y="392"/>
                  </a:lnTo>
                  <a:lnTo>
                    <a:pt x="284" y="393"/>
                  </a:lnTo>
                  <a:lnTo>
                    <a:pt x="277" y="388"/>
                  </a:lnTo>
                  <a:lnTo>
                    <a:pt x="271" y="388"/>
                  </a:lnTo>
                  <a:lnTo>
                    <a:pt x="257" y="377"/>
                  </a:lnTo>
                  <a:lnTo>
                    <a:pt x="243" y="379"/>
                  </a:lnTo>
                  <a:lnTo>
                    <a:pt x="216" y="382"/>
                  </a:lnTo>
                  <a:lnTo>
                    <a:pt x="191" y="392"/>
                  </a:lnTo>
                  <a:lnTo>
                    <a:pt x="177" y="388"/>
                  </a:lnTo>
                  <a:lnTo>
                    <a:pt x="154" y="397"/>
                  </a:lnTo>
                  <a:lnTo>
                    <a:pt x="145" y="402"/>
                  </a:lnTo>
                  <a:lnTo>
                    <a:pt x="140" y="411"/>
                  </a:lnTo>
                  <a:lnTo>
                    <a:pt x="136" y="417"/>
                  </a:lnTo>
                  <a:lnTo>
                    <a:pt x="127" y="420"/>
                  </a:lnTo>
                  <a:lnTo>
                    <a:pt x="125" y="420"/>
                  </a:lnTo>
                  <a:lnTo>
                    <a:pt x="116" y="420"/>
                  </a:lnTo>
                  <a:lnTo>
                    <a:pt x="111" y="424"/>
                  </a:lnTo>
                  <a:lnTo>
                    <a:pt x="107" y="417"/>
                  </a:lnTo>
                  <a:lnTo>
                    <a:pt x="89" y="415"/>
                  </a:lnTo>
                  <a:lnTo>
                    <a:pt x="80" y="417"/>
                  </a:lnTo>
                  <a:lnTo>
                    <a:pt x="66" y="424"/>
                  </a:lnTo>
                  <a:lnTo>
                    <a:pt x="64" y="426"/>
                  </a:lnTo>
                  <a:lnTo>
                    <a:pt x="56" y="429"/>
                  </a:lnTo>
                  <a:lnTo>
                    <a:pt x="43" y="435"/>
                  </a:lnTo>
                  <a:lnTo>
                    <a:pt x="36" y="438"/>
                  </a:lnTo>
                  <a:lnTo>
                    <a:pt x="24" y="438"/>
                  </a:lnTo>
                  <a:lnTo>
                    <a:pt x="14" y="431"/>
                  </a:lnTo>
                  <a:lnTo>
                    <a:pt x="9" y="424"/>
                  </a:lnTo>
                  <a:lnTo>
                    <a:pt x="0" y="420"/>
                  </a:lnTo>
                  <a:lnTo>
                    <a:pt x="4" y="410"/>
                  </a:lnTo>
                  <a:lnTo>
                    <a:pt x="6" y="410"/>
                  </a:lnTo>
                  <a:lnTo>
                    <a:pt x="13" y="406"/>
                  </a:lnTo>
                  <a:lnTo>
                    <a:pt x="14" y="392"/>
                  </a:lnTo>
                  <a:lnTo>
                    <a:pt x="18" y="392"/>
                  </a:lnTo>
                  <a:lnTo>
                    <a:pt x="24" y="377"/>
                  </a:lnTo>
                  <a:lnTo>
                    <a:pt x="22" y="365"/>
                  </a:lnTo>
                  <a:lnTo>
                    <a:pt x="14" y="341"/>
                  </a:lnTo>
                  <a:lnTo>
                    <a:pt x="18" y="321"/>
                  </a:lnTo>
                  <a:lnTo>
                    <a:pt x="14" y="310"/>
                  </a:lnTo>
                  <a:lnTo>
                    <a:pt x="9" y="303"/>
                  </a:lnTo>
                  <a:lnTo>
                    <a:pt x="13" y="292"/>
                  </a:lnTo>
                  <a:lnTo>
                    <a:pt x="6" y="280"/>
                  </a:lnTo>
                  <a:lnTo>
                    <a:pt x="0" y="263"/>
                  </a:lnTo>
                  <a:lnTo>
                    <a:pt x="4" y="263"/>
                  </a:lnTo>
                  <a:lnTo>
                    <a:pt x="6" y="272"/>
                  </a:lnTo>
                  <a:lnTo>
                    <a:pt x="9" y="272"/>
                  </a:lnTo>
                  <a:lnTo>
                    <a:pt x="6" y="263"/>
                  </a:lnTo>
                  <a:lnTo>
                    <a:pt x="6" y="254"/>
                  </a:lnTo>
                  <a:lnTo>
                    <a:pt x="9" y="258"/>
                  </a:lnTo>
                  <a:lnTo>
                    <a:pt x="9" y="263"/>
                  </a:lnTo>
                  <a:lnTo>
                    <a:pt x="13" y="263"/>
                  </a:lnTo>
                  <a:lnTo>
                    <a:pt x="14" y="269"/>
                  </a:lnTo>
                  <a:lnTo>
                    <a:pt x="14" y="258"/>
                  </a:lnTo>
                  <a:lnTo>
                    <a:pt x="13" y="250"/>
                  </a:lnTo>
                  <a:lnTo>
                    <a:pt x="9" y="231"/>
                  </a:lnTo>
                  <a:lnTo>
                    <a:pt x="9" y="225"/>
                  </a:lnTo>
                  <a:lnTo>
                    <a:pt x="14" y="213"/>
                  </a:lnTo>
                  <a:lnTo>
                    <a:pt x="18" y="202"/>
                  </a:lnTo>
                  <a:lnTo>
                    <a:pt x="22" y="193"/>
                  </a:lnTo>
                  <a:lnTo>
                    <a:pt x="27" y="184"/>
                  </a:lnTo>
                  <a:lnTo>
                    <a:pt x="24" y="196"/>
                  </a:lnTo>
                  <a:lnTo>
                    <a:pt x="27" y="196"/>
                  </a:lnTo>
                  <a:lnTo>
                    <a:pt x="32" y="184"/>
                  </a:lnTo>
                  <a:lnTo>
                    <a:pt x="41" y="182"/>
                  </a:lnTo>
                  <a:lnTo>
                    <a:pt x="52" y="175"/>
                  </a:lnTo>
                  <a:lnTo>
                    <a:pt x="70" y="166"/>
                  </a:lnTo>
                  <a:lnTo>
                    <a:pt x="79" y="166"/>
                  </a:lnTo>
                  <a:lnTo>
                    <a:pt x="88" y="160"/>
                  </a:lnTo>
                  <a:lnTo>
                    <a:pt x="97" y="160"/>
                  </a:lnTo>
                  <a:lnTo>
                    <a:pt x="104" y="159"/>
                  </a:lnTo>
                  <a:lnTo>
                    <a:pt x="113" y="155"/>
                  </a:lnTo>
                  <a:lnTo>
                    <a:pt x="140" y="144"/>
                  </a:lnTo>
                  <a:lnTo>
                    <a:pt x="148" y="128"/>
                  </a:lnTo>
                  <a:lnTo>
                    <a:pt x="155" y="126"/>
                  </a:lnTo>
                  <a:lnTo>
                    <a:pt x="155" y="121"/>
                  </a:lnTo>
                  <a:lnTo>
                    <a:pt x="155" y="112"/>
                  </a:lnTo>
                  <a:lnTo>
                    <a:pt x="164" y="99"/>
                  </a:lnTo>
                  <a:lnTo>
                    <a:pt x="168" y="93"/>
                  </a:lnTo>
                  <a:lnTo>
                    <a:pt x="171" y="93"/>
                  </a:lnTo>
                  <a:lnTo>
                    <a:pt x="173" y="99"/>
                  </a:lnTo>
                  <a:lnTo>
                    <a:pt x="179" y="112"/>
                  </a:lnTo>
                  <a:lnTo>
                    <a:pt x="179" y="103"/>
                  </a:lnTo>
                  <a:lnTo>
                    <a:pt x="185" y="106"/>
                  </a:lnTo>
                  <a:lnTo>
                    <a:pt x="182" y="99"/>
                  </a:lnTo>
                  <a:lnTo>
                    <a:pt x="179" y="90"/>
                  </a:lnTo>
                  <a:lnTo>
                    <a:pt x="182" y="88"/>
                  </a:lnTo>
                  <a:lnTo>
                    <a:pt x="185" y="93"/>
                  </a:lnTo>
                  <a:lnTo>
                    <a:pt x="188" y="90"/>
                  </a:lnTo>
                  <a:lnTo>
                    <a:pt x="191" y="93"/>
                  </a:lnTo>
                  <a:lnTo>
                    <a:pt x="197" y="93"/>
                  </a:lnTo>
                  <a:lnTo>
                    <a:pt x="193" y="93"/>
                  </a:lnTo>
                  <a:lnTo>
                    <a:pt x="193" y="88"/>
                  </a:lnTo>
                  <a:lnTo>
                    <a:pt x="193" y="83"/>
                  </a:lnTo>
                  <a:lnTo>
                    <a:pt x="200" y="75"/>
                  </a:lnTo>
                  <a:lnTo>
                    <a:pt x="202" y="79"/>
                  </a:lnTo>
                  <a:lnTo>
                    <a:pt x="202" y="74"/>
                  </a:lnTo>
                  <a:lnTo>
                    <a:pt x="205" y="70"/>
                  </a:lnTo>
                  <a:lnTo>
                    <a:pt x="211" y="74"/>
                  </a:lnTo>
                  <a:lnTo>
                    <a:pt x="205" y="65"/>
                  </a:lnTo>
                  <a:lnTo>
                    <a:pt x="214" y="59"/>
                  </a:lnTo>
                  <a:lnTo>
                    <a:pt x="216" y="65"/>
                  </a:lnTo>
                  <a:lnTo>
                    <a:pt x="225" y="52"/>
                  </a:lnTo>
                  <a:lnTo>
                    <a:pt x="228" y="50"/>
                  </a:lnTo>
                  <a:lnTo>
                    <a:pt x="230" y="56"/>
                  </a:lnTo>
                  <a:lnTo>
                    <a:pt x="238" y="47"/>
                  </a:lnTo>
                  <a:lnTo>
                    <a:pt x="240" y="52"/>
                  </a:lnTo>
                  <a:lnTo>
                    <a:pt x="254" y="65"/>
                  </a:lnTo>
                  <a:lnTo>
                    <a:pt x="248" y="70"/>
                  </a:lnTo>
                  <a:lnTo>
                    <a:pt x="252" y="75"/>
                  </a:lnTo>
                  <a:lnTo>
                    <a:pt x="257" y="68"/>
                  </a:lnTo>
                  <a:lnTo>
                    <a:pt x="262" y="70"/>
                  </a:lnTo>
                  <a:lnTo>
                    <a:pt x="268" y="74"/>
                  </a:lnTo>
                  <a:lnTo>
                    <a:pt x="271" y="70"/>
                  </a:lnTo>
                  <a:lnTo>
                    <a:pt x="277" y="75"/>
                  </a:lnTo>
                  <a:lnTo>
                    <a:pt x="275" y="70"/>
                  </a:lnTo>
                  <a:lnTo>
                    <a:pt x="277" y="70"/>
                  </a:lnTo>
                  <a:lnTo>
                    <a:pt x="271" y="59"/>
                  </a:lnTo>
                  <a:lnTo>
                    <a:pt x="277" y="52"/>
                  </a:lnTo>
                  <a:lnTo>
                    <a:pt x="281" y="45"/>
                  </a:lnTo>
                  <a:lnTo>
                    <a:pt x="285" y="45"/>
                  </a:lnTo>
                  <a:lnTo>
                    <a:pt x="284" y="36"/>
                  </a:lnTo>
                  <a:lnTo>
                    <a:pt x="291" y="30"/>
                  </a:lnTo>
                  <a:lnTo>
                    <a:pt x="298" y="30"/>
                  </a:lnTo>
                  <a:lnTo>
                    <a:pt x="298" y="27"/>
                  </a:lnTo>
                  <a:lnTo>
                    <a:pt x="300" y="23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1" y="13"/>
                  </a:lnTo>
                  <a:lnTo>
                    <a:pt x="318" y="13"/>
                  </a:lnTo>
                  <a:lnTo>
                    <a:pt x="314" y="7"/>
                  </a:lnTo>
                  <a:lnTo>
                    <a:pt x="321" y="7"/>
                  </a:lnTo>
                  <a:lnTo>
                    <a:pt x="327" y="9"/>
                  </a:lnTo>
                  <a:lnTo>
                    <a:pt x="328" y="9"/>
                  </a:lnTo>
                  <a:lnTo>
                    <a:pt x="332" y="14"/>
                  </a:lnTo>
                  <a:lnTo>
                    <a:pt x="345" y="17"/>
                  </a:lnTo>
                  <a:lnTo>
                    <a:pt x="346" y="21"/>
                  </a:lnTo>
                  <a:lnTo>
                    <a:pt x="355" y="21"/>
                  </a:lnTo>
                  <a:lnTo>
                    <a:pt x="361" y="23"/>
                  </a:lnTo>
                  <a:lnTo>
                    <a:pt x="369" y="21"/>
                  </a:lnTo>
                  <a:lnTo>
                    <a:pt x="375" y="23"/>
                  </a:lnTo>
                  <a:lnTo>
                    <a:pt x="378" y="27"/>
                  </a:lnTo>
                  <a:lnTo>
                    <a:pt x="382" y="30"/>
                  </a:lnTo>
                  <a:lnTo>
                    <a:pt x="378" y="23"/>
                  </a:lnTo>
                  <a:lnTo>
                    <a:pt x="384" y="21"/>
                  </a:lnTo>
                  <a:lnTo>
                    <a:pt x="387" y="23"/>
                  </a:lnTo>
                  <a:lnTo>
                    <a:pt x="389" y="27"/>
                  </a:lnTo>
                  <a:lnTo>
                    <a:pt x="384" y="32"/>
                  </a:lnTo>
                  <a:lnTo>
                    <a:pt x="384" y="36"/>
                  </a:lnTo>
                  <a:lnTo>
                    <a:pt x="382" y="41"/>
                  </a:lnTo>
                  <a:lnTo>
                    <a:pt x="382" y="37"/>
                  </a:lnTo>
                  <a:lnTo>
                    <a:pt x="375" y="41"/>
                  </a:lnTo>
                  <a:lnTo>
                    <a:pt x="373" y="47"/>
                  </a:lnTo>
                  <a:lnTo>
                    <a:pt x="373" y="50"/>
                  </a:lnTo>
                  <a:lnTo>
                    <a:pt x="373" y="56"/>
                  </a:lnTo>
                  <a:lnTo>
                    <a:pt x="364" y="70"/>
                  </a:lnTo>
                  <a:lnTo>
                    <a:pt x="373" y="79"/>
                  </a:lnTo>
                  <a:lnTo>
                    <a:pt x="375" y="83"/>
                  </a:lnTo>
                  <a:lnTo>
                    <a:pt x="382" y="84"/>
                  </a:lnTo>
                  <a:lnTo>
                    <a:pt x="384" y="90"/>
                  </a:lnTo>
                  <a:lnTo>
                    <a:pt x="398" y="103"/>
                  </a:lnTo>
                  <a:lnTo>
                    <a:pt x="416" y="106"/>
                  </a:lnTo>
                  <a:lnTo>
                    <a:pt x="416" y="113"/>
                  </a:lnTo>
                  <a:lnTo>
                    <a:pt x="430" y="121"/>
                  </a:lnTo>
                  <a:lnTo>
                    <a:pt x="436" y="121"/>
                  </a:lnTo>
                  <a:lnTo>
                    <a:pt x="441" y="117"/>
                  </a:lnTo>
                  <a:lnTo>
                    <a:pt x="450" y="99"/>
                  </a:lnTo>
                  <a:lnTo>
                    <a:pt x="459" y="68"/>
                  </a:lnTo>
                  <a:lnTo>
                    <a:pt x="459" y="52"/>
                  </a:lnTo>
                  <a:lnTo>
                    <a:pt x="462" y="47"/>
                  </a:lnTo>
                  <a:lnTo>
                    <a:pt x="459" y="41"/>
                  </a:lnTo>
                  <a:lnTo>
                    <a:pt x="464" y="32"/>
                  </a:lnTo>
                  <a:lnTo>
                    <a:pt x="462" y="30"/>
                  </a:lnTo>
                  <a:lnTo>
                    <a:pt x="464" y="23"/>
                  </a:lnTo>
                  <a:lnTo>
                    <a:pt x="468" y="23"/>
                  </a:lnTo>
                  <a:lnTo>
                    <a:pt x="471" y="7"/>
                  </a:lnTo>
                  <a:lnTo>
                    <a:pt x="478" y="0"/>
                  </a:lnTo>
                  <a:lnTo>
                    <a:pt x="478" y="3"/>
                  </a:lnTo>
                  <a:lnTo>
                    <a:pt x="482" y="9"/>
                  </a:lnTo>
                  <a:lnTo>
                    <a:pt x="482" y="21"/>
                  </a:lnTo>
                  <a:lnTo>
                    <a:pt x="486" y="21"/>
                  </a:lnTo>
                  <a:lnTo>
                    <a:pt x="486" y="27"/>
                  </a:lnTo>
                  <a:lnTo>
                    <a:pt x="487" y="30"/>
                  </a:lnTo>
                  <a:lnTo>
                    <a:pt x="487" y="37"/>
                  </a:lnTo>
                  <a:lnTo>
                    <a:pt x="491" y="37"/>
                  </a:lnTo>
                  <a:lnTo>
                    <a:pt x="491" y="52"/>
                  </a:lnTo>
                  <a:lnTo>
                    <a:pt x="494" y="68"/>
                  </a:lnTo>
                  <a:lnTo>
                    <a:pt x="496" y="65"/>
                  </a:lnTo>
                  <a:lnTo>
                    <a:pt x="502" y="59"/>
                  </a:lnTo>
                  <a:lnTo>
                    <a:pt x="505" y="68"/>
                  </a:lnTo>
                  <a:lnTo>
                    <a:pt x="514" y="74"/>
                  </a:lnTo>
                  <a:lnTo>
                    <a:pt x="514" y="93"/>
                  </a:lnTo>
                  <a:lnTo>
                    <a:pt x="514" y="99"/>
                  </a:lnTo>
                  <a:lnTo>
                    <a:pt x="519" y="108"/>
                  </a:lnTo>
                  <a:lnTo>
                    <a:pt x="523" y="122"/>
                  </a:lnTo>
                  <a:lnTo>
                    <a:pt x="523" y="132"/>
                  </a:lnTo>
                  <a:lnTo>
                    <a:pt x="523" y="137"/>
                  </a:lnTo>
                  <a:lnTo>
                    <a:pt x="525" y="144"/>
                  </a:lnTo>
                  <a:lnTo>
                    <a:pt x="532" y="151"/>
                  </a:lnTo>
                  <a:lnTo>
                    <a:pt x="539" y="151"/>
                  </a:lnTo>
                  <a:lnTo>
                    <a:pt x="542" y="160"/>
                  </a:lnTo>
                  <a:lnTo>
                    <a:pt x="546" y="160"/>
                  </a:lnTo>
                  <a:lnTo>
                    <a:pt x="553" y="166"/>
                  </a:lnTo>
                  <a:lnTo>
                    <a:pt x="557" y="173"/>
                  </a:lnTo>
                  <a:lnTo>
                    <a:pt x="561" y="175"/>
                  </a:lnTo>
                  <a:lnTo>
                    <a:pt x="553" y="179"/>
                  </a:lnTo>
                  <a:lnTo>
                    <a:pt x="557" y="184"/>
                  </a:lnTo>
                  <a:lnTo>
                    <a:pt x="562" y="193"/>
                  </a:lnTo>
                  <a:lnTo>
                    <a:pt x="562" y="196"/>
                  </a:lnTo>
                  <a:lnTo>
                    <a:pt x="569" y="213"/>
                  </a:lnTo>
                  <a:lnTo>
                    <a:pt x="571" y="216"/>
                  </a:lnTo>
                  <a:lnTo>
                    <a:pt x="571" y="204"/>
                  </a:lnTo>
                  <a:lnTo>
                    <a:pt x="580" y="213"/>
                  </a:lnTo>
                  <a:lnTo>
                    <a:pt x="580" y="211"/>
                  </a:lnTo>
                  <a:lnTo>
                    <a:pt x="583" y="216"/>
                  </a:lnTo>
                  <a:lnTo>
                    <a:pt x="583" y="231"/>
                  </a:lnTo>
                  <a:lnTo>
                    <a:pt x="577" y="231"/>
                  </a:lnTo>
                  <a:lnTo>
                    <a:pt x="580" y="236"/>
                  </a:lnTo>
                  <a:lnTo>
                    <a:pt x="589" y="242"/>
                  </a:lnTo>
                  <a:lnTo>
                    <a:pt x="595" y="249"/>
                  </a:lnTo>
                  <a:lnTo>
                    <a:pt x="598" y="258"/>
                  </a:lnTo>
                  <a:lnTo>
                    <a:pt x="603" y="263"/>
                  </a:lnTo>
                  <a:lnTo>
                    <a:pt x="607" y="269"/>
                  </a:lnTo>
                  <a:lnTo>
                    <a:pt x="603" y="278"/>
                  </a:lnTo>
                  <a:lnTo>
                    <a:pt x="609" y="289"/>
                  </a:lnTo>
                  <a:lnTo>
                    <a:pt x="603" y="312"/>
                  </a:lnTo>
                  <a:lnTo>
                    <a:pt x="607" y="325"/>
                  </a:lnTo>
                  <a:lnTo>
                    <a:pt x="603" y="345"/>
                  </a:lnTo>
                  <a:lnTo>
                    <a:pt x="595" y="365"/>
                  </a:lnTo>
                  <a:lnTo>
                    <a:pt x="589" y="386"/>
                  </a:lnTo>
                  <a:lnTo>
                    <a:pt x="575" y="410"/>
                  </a:lnTo>
                  <a:lnTo>
                    <a:pt x="575" y="411"/>
                  </a:lnTo>
                  <a:lnTo>
                    <a:pt x="575" y="415"/>
                  </a:lnTo>
                  <a:lnTo>
                    <a:pt x="557" y="429"/>
                  </a:lnTo>
                  <a:lnTo>
                    <a:pt x="553" y="438"/>
                  </a:lnTo>
                  <a:lnTo>
                    <a:pt x="552" y="447"/>
                  </a:lnTo>
                  <a:lnTo>
                    <a:pt x="539" y="462"/>
                  </a:lnTo>
                  <a:lnTo>
                    <a:pt x="533" y="473"/>
                  </a:lnTo>
                  <a:lnTo>
                    <a:pt x="519" y="500"/>
                  </a:lnTo>
                  <a:lnTo>
                    <a:pt x="511" y="523"/>
                  </a:lnTo>
                  <a:lnTo>
                    <a:pt x="496" y="531"/>
                  </a:lnTo>
                  <a:lnTo>
                    <a:pt x="473" y="531"/>
                  </a:lnTo>
                  <a:lnTo>
                    <a:pt x="464" y="540"/>
                  </a:lnTo>
                  <a:lnTo>
                    <a:pt x="448" y="549"/>
                  </a:lnTo>
                  <a:lnTo>
                    <a:pt x="450" y="552"/>
                  </a:lnTo>
                  <a:lnTo>
                    <a:pt x="448" y="558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98" name="Freeform 2272"/>
            <p:cNvSpPr>
              <a:spLocks/>
            </p:cNvSpPr>
            <p:nvPr/>
          </p:nvSpPr>
          <p:spPr bwMode="auto">
            <a:xfrm>
              <a:off x="5394" y="3693"/>
              <a:ext cx="151" cy="171"/>
            </a:xfrm>
            <a:custGeom>
              <a:avLst/>
              <a:gdLst>
                <a:gd name="T0" fmla="*/ 747 w 132"/>
                <a:gd name="T1" fmla="*/ 1299 h 157"/>
                <a:gd name="T2" fmla="*/ 555 w 132"/>
                <a:gd name="T3" fmla="*/ 1236 h 157"/>
                <a:gd name="T4" fmla="*/ 353 w 132"/>
                <a:gd name="T5" fmla="*/ 1169 h 157"/>
                <a:gd name="T6" fmla="*/ 0 w 132"/>
                <a:gd name="T7" fmla="*/ 1156 h 157"/>
                <a:gd name="T8" fmla="*/ 0 w 132"/>
                <a:gd name="T9" fmla="*/ 1100 h 157"/>
                <a:gd name="T10" fmla="*/ 144 w 132"/>
                <a:gd name="T11" fmla="*/ 1073 h 157"/>
                <a:gd name="T12" fmla="*/ 247 w 132"/>
                <a:gd name="T13" fmla="*/ 969 h 157"/>
                <a:gd name="T14" fmla="*/ 353 w 132"/>
                <a:gd name="T15" fmla="*/ 957 h 157"/>
                <a:gd name="T16" fmla="*/ 404 w 132"/>
                <a:gd name="T17" fmla="*/ 933 h 157"/>
                <a:gd name="T18" fmla="*/ 555 w 132"/>
                <a:gd name="T19" fmla="*/ 926 h 157"/>
                <a:gd name="T20" fmla="*/ 816 w 132"/>
                <a:gd name="T21" fmla="*/ 857 h 157"/>
                <a:gd name="T22" fmla="*/ 949 w 132"/>
                <a:gd name="T23" fmla="*/ 811 h 157"/>
                <a:gd name="T24" fmla="*/ 1067 w 132"/>
                <a:gd name="T25" fmla="*/ 757 h 157"/>
                <a:gd name="T26" fmla="*/ 1464 w 132"/>
                <a:gd name="T27" fmla="*/ 723 h 157"/>
                <a:gd name="T28" fmla="*/ 2246 w 132"/>
                <a:gd name="T29" fmla="*/ 570 h 157"/>
                <a:gd name="T30" fmla="*/ 2939 w 132"/>
                <a:gd name="T31" fmla="*/ 319 h 157"/>
                <a:gd name="T32" fmla="*/ 3047 w 132"/>
                <a:gd name="T33" fmla="*/ 247 h 157"/>
                <a:gd name="T34" fmla="*/ 3359 w 132"/>
                <a:gd name="T35" fmla="*/ 75 h 157"/>
                <a:gd name="T36" fmla="*/ 3602 w 132"/>
                <a:gd name="T37" fmla="*/ 2 h 157"/>
                <a:gd name="T38" fmla="*/ 3602 w 132"/>
                <a:gd name="T39" fmla="*/ 82 h 157"/>
                <a:gd name="T40" fmla="*/ 3602 w 132"/>
                <a:gd name="T41" fmla="*/ 191 h 157"/>
                <a:gd name="T42" fmla="*/ 3754 w 132"/>
                <a:gd name="T43" fmla="*/ 136 h 157"/>
                <a:gd name="T44" fmla="*/ 3829 w 132"/>
                <a:gd name="T45" fmla="*/ 191 h 157"/>
                <a:gd name="T46" fmla="*/ 3754 w 132"/>
                <a:gd name="T47" fmla="*/ 291 h 157"/>
                <a:gd name="T48" fmla="*/ 3486 w 132"/>
                <a:gd name="T49" fmla="*/ 454 h 157"/>
                <a:gd name="T50" fmla="*/ 3130 w 132"/>
                <a:gd name="T51" fmla="*/ 610 h 157"/>
                <a:gd name="T52" fmla="*/ 3130 w 132"/>
                <a:gd name="T53" fmla="*/ 729 h 157"/>
                <a:gd name="T54" fmla="*/ 2939 w 132"/>
                <a:gd name="T55" fmla="*/ 729 h 157"/>
                <a:gd name="T56" fmla="*/ 2799 w 132"/>
                <a:gd name="T57" fmla="*/ 729 h 157"/>
                <a:gd name="T58" fmla="*/ 2321 w 132"/>
                <a:gd name="T59" fmla="*/ 857 h 157"/>
                <a:gd name="T60" fmla="*/ 2036 w 132"/>
                <a:gd name="T61" fmla="*/ 1010 h 157"/>
                <a:gd name="T62" fmla="*/ 1728 w 132"/>
                <a:gd name="T63" fmla="*/ 1129 h 157"/>
                <a:gd name="T64" fmla="*/ 1728 w 132"/>
                <a:gd name="T65" fmla="*/ 1156 h 157"/>
                <a:gd name="T66" fmla="*/ 1356 w 132"/>
                <a:gd name="T67" fmla="*/ 1243 h 157"/>
                <a:gd name="T68" fmla="*/ 816 w 132"/>
                <a:gd name="T69" fmla="*/ 1326 h 1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"/>
                <a:gd name="T106" fmla="*/ 0 h 157"/>
                <a:gd name="T107" fmla="*/ 132 w 132"/>
                <a:gd name="T108" fmla="*/ 157 h 1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" h="157">
                  <a:moveTo>
                    <a:pt x="28" y="157"/>
                  </a:moveTo>
                  <a:lnTo>
                    <a:pt x="26" y="153"/>
                  </a:lnTo>
                  <a:lnTo>
                    <a:pt x="19" y="151"/>
                  </a:lnTo>
                  <a:lnTo>
                    <a:pt x="19" y="146"/>
                  </a:lnTo>
                  <a:lnTo>
                    <a:pt x="12" y="142"/>
                  </a:lnTo>
                  <a:lnTo>
                    <a:pt x="12" y="139"/>
                  </a:lnTo>
                  <a:lnTo>
                    <a:pt x="5" y="139"/>
                  </a:lnTo>
                  <a:lnTo>
                    <a:pt x="0" y="137"/>
                  </a:lnTo>
                  <a:lnTo>
                    <a:pt x="3" y="130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5" y="128"/>
                  </a:lnTo>
                  <a:lnTo>
                    <a:pt x="5" y="122"/>
                  </a:lnTo>
                  <a:lnTo>
                    <a:pt x="9" y="115"/>
                  </a:lnTo>
                  <a:lnTo>
                    <a:pt x="14" y="119"/>
                  </a:lnTo>
                  <a:lnTo>
                    <a:pt x="12" y="113"/>
                  </a:lnTo>
                  <a:lnTo>
                    <a:pt x="14" y="113"/>
                  </a:lnTo>
                  <a:lnTo>
                    <a:pt x="14" y="110"/>
                  </a:lnTo>
                  <a:lnTo>
                    <a:pt x="17" y="108"/>
                  </a:lnTo>
                  <a:lnTo>
                    <a:pt x="19" y="108"/>
                  </a:lnTo>
                  <a:lnTo>
                    <a:pt x="19" y="105"/>
                  </a:lnTo>
                  <a:lnTo>
                    <a:pt x="28" y="101"/>
                  </a:lnTo>
                  <a:lnTo>
                    <a:pt x="33" y="92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37" y="90"/>
                  </a:lnTo>
                  <a:lnTo>
                    <a:pt x="42" y="85"/>
                  </a:lnTo>
                  <a:lnTo>
                    <a:pt x="51" y="85"/>
                  </a:lnTo>
                  <a:lnTo>
                    <a:pt x="60" y="77"/>
                  </a:lnTo>
                  <a:lnTo>
                    <a:pt x="78" y="67"/>
                  </a:lnTo>
                  <a:lnTo>
                    <a:pt x="92" y="54"/>
                  </a:lnTo>
                  <a:lnTo>
                    <a:pt x="102" y="38"/>
                  </a:lnTo>
                  <a:lnTo>
                    <a:pt x="103" y="32"/>
                  </a:lnTo>
                  <a:lnTo>
                    <a:pt x="106" y="29"/>
                  </a:lnTo>
                  <a:lnTo>
                    <a:pt x="112" y="20"/>
                  </a:lnTo>
                  <a:lnTo>
                    <a:pt x="116" y="9"/>
                  </a:lnTo>
                  <a:lnTo>
                    <a:pt x="121" y="0"/>
                  </a:lnTo>
                  <a:lnTo>
                    <a:pt x="125" y="2"/>
                  </a:lnTo>
                  <a:lnTo>
                    <a:pt x="125" y="9"/>
                  </a:lnTo>
                  <a:lnTo>
                    <a:pt x="125" y="10"/>
                  </a:lnTo>
                  <a:lnTo>
                    <a:pt x="125" y="16"/>
                  </a:lnTo>
                  <a:lnTo>
                    <a:pt x="125" y="23"/>
                  </a:lnTo>
                  <a:lnTo>
                    <a:pt x="125" y="20"/>
                  </a:lnTo>
                  <a:lnTo>
                    <a:pt x="130" y="16"/>
                  </a:lnTo>
                  <a:lnTo>
                    <a:pt x="130" y="20"/>
                  </a:lnTo>
                  <a:lnTo>
                    <a:pt x="132" y="23"/>
                  </a:lnTo>
                  <a:lnTo>
                    <a:pt x="130" y="25"/>
                  </a:lnTo>
                  <a:lnTo>
                    <a:pt x="130" y="34"/>
                  </a:lnTo>
                  <a:lnTo>
                    <a:pt x="126" y="43"/>
                  </a:lnTo>
                  <a:lnTo>
                    <a:pt x="121" y="54"/>
                  </a:lnTo>
                  <a:lnTo>
                    <a:pt x="116" y="63"/>
                  </a:lnTo>
                  <a:lnTo>
                    <a:pt x="108" y="72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3" y="85"/>
                  </a:lnTo>
                  <a:lnTo>
                    <a:pt x="102" y="86"/>
                  </a:lnTo>
                  <a:lnTo>
                    <a:pt x="98" y="85"/>
                  </a:lnTo>
                  <a:lnTo>
                    <a:pt x="98" y="86"/>
                  </a:lnTo>
                  <a:lnTo>
                    <a:pt x="89" y="92"/>
                  </a:lnTo>
                  <a:lnTo>
                    <a:pt x="80" y="101"/>
                  </a:lnTo>
                  <a:lnTo>
                    <a:pt x="78" y="113"/>
                  </a:lnTo>
                  <a:lnTo>
                    <a:pt x="71" y="119"/>
                  </a:lnTo>
                  <a:lnTo>
                    <a:pt x="66" y="128"/>
                  </a:lnTo>
                  <a:lnTo>
                    <a:pt x="60" y="133"/>
                  </a:lnTo>
                  <a:lnTo>
                    <a:pt x="64" y="137"/>
                  </a:lnTo>
                  <a:lnTo>
                    <a:pt x="60" y="137"/>
                  </a:lnTo>
                  <a:lnTo>
                    <a:pt x="55" y="142"/>
                  </a:lnTo>
                  <a:lnTo>
                    <a:pt x="46" y="147"/>
                  </a:lnTo>
                  <a:lnTo>
                    <a:pt x="42" y="153"/>
                  </a:lnTo>
                  <a:lnTo>
                    <a:pt x="28" y="157"/>
                  </a:lnTo>
                  <a:close/>
                </a:path>
              </a:pathLst>
            </a:custGeom>
            <a:solidFill>
              <a:srgbClr val="E06E2B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99" name="Freeform 2273"/>
            <p:cNvSpPr>
              <a:spLocks/>
            </p:cNvSpPr>
            <p:nvPr/>
          </p:nvSpPr>
          <p:spPr bwMode="auto">
            <a:xfrm>
              <a:off x="5549" y="3531"/>
              <a:ext cx="98" cy="199"/>
            </a:xfrm>
            <a:custGeom>
              <a:avLst/>
              <a:gdLst>
                <a:gd name="T0" fmla="*/ 3 w 86"/>
                <a:gd name="T1" fmla="*/ 1936 h 181"/>
                <a:gd name="T2" fmla="*/ 3 w 86"/>
                <a:gd name="T3" fmla="*/ 1847 h 181"/>
                <a:gd name="T4" fmla="*/ 0 w 86"/>
                <a:gd name="T5" fmla="*/ 1886 h 181"/>
                <a:gd name="T6" fmla="*/ 0 w 86"/>
                <a:gd name="T7" fmla="*/ 1822 h 181"/>
                <a:gd name="T8" fmla="*/ 3 w 86"/>
                <a:gd name="T9" fmla="*/ 1754 h 181"/>
                <a:gd name="T10" fmla="*/ 231 w 86"/>
                <a:gd name="T11" fmla="*/ 1595 h 181"/>
                <a:gd name="T12" fmla="*/ 231 w 86"/>
                <a:gd name="T13" fmla="*/ 1472 h 181"/>
                <a:gd name="T14" fmla="*/ 156 w 86"/>
                <a:gd name="T15" fmla="*/ 1407 h 181"/>
                <a:gd name="T16" fmla="*/ 3 w 86"/>
                <a:gd name="T17" fmla="*/ 1339 h 181"/>
                <a:gd name="T18" fmla="*/ 0 w 86"/>
                <a:gd name="T19" fmla="*/ 1280 h 181"/>
                <a:gd name="T20" fmla="*/ 3 w 86"/>
                <a:gd name="T21" fmla="*/ 1218 h 181"/>
                <a:gd name="T22" fmla="*/ 231 w 86"/>
                <a:gd name="T23" fmla="*/ 1178 h 181"/>
                <a:gd name="T24" fmla="*/ 367 w 86"/>
                <a:gd name="T25" fmla="*/ 972 h 181"/>
                <a:gd name="T26" fmla="*/ 476 w 86"/>
                <a:gd name="T27" fmla="*/ 1008 h 181"/>
                <a:gd name="T28" fmla="*/ 476 w 86"/>
                <a:gd name="T29" fmla="*/ 876 h 181"/>
                <a:gd name="T30" fmla="*/ 476 w 86"/>
                <a:gd name="T31" fmla="*/ 722 h 181"/>
                <a:gd name="T32" fmla="*/ 521 w 86"/>
                <a:gd name="T33" fmla="*/ 722 h 181"/>
                <a:gd name="T34" fmla="*/ 594 w 86"/>
                <a:gd name="T35" fmla="*/ 659 h 181"/>
                <a:gd name="T36" fmla="*/ 476 w 86"/>
                <a:gd name="T37" fmla="*/ 659 h 181"/>
                <a:gd name="T38" fmla="*/ 476 w 86"/>
                <a:gd name="T39" fmla="*/ 562 h 181"/>
                <a:gd name="T40" fmla="*/ 476 w 86"/>
                <a:gd name="T41" fmla="*/ 519 h 181"/>
                <a:gd name="T42" fmla="*/ 521 w 86"/>
                <a:gd name="T43" fmla="*/ 562 h 181"/>
                <a:gd name="T44" fmla="*/ 521 w 86"/>
                <a:gd name="T45" fmla="*/ 519 h 181"/>
                <a:gd name="T46" fmla="*/ 521 w 86"/>
                <a:gd name="T47" fmla="*/ 465 h 181"/>
                <a:gd name="T48" fmla="*/ 476 w 86"/>
                <a:gd name="T49" fmla="*/ 465 h 181"/>
                <a:gd name="T50" fmla="*/ 367 w 86"/>
                <a:gd name="T51" fmla="*/ 502 h 181"/>
                <a:gd name="T52" fmla="*/ 300 w 86"/>
                <a:gd name="T53" fmla="*/ 159 h 181"/>
                <a:gd name="T54" fmla="*/ 231 w 86"/>
                <a:gd name="T55" fmla="*/ 0 h 181"/>
                <a:gd name="T56" fmla="*/ 300 w 86"/>
                <a:gd name="T57" fmla="*/ 0 h 181"/>
                <a:gd name="T58" fmla="*/ 300 w 86"/>
                <a:gd name="T59" fmla="*/ 4 h 181"/>
                <a:gd name="T60" fmla="*/ 300 w 86"/>
                <a:gd name="T61" fmla="*/ 99 h 181"/>
                <a:gd name="T62" fmla="*/ 367 w 86"/>
                <a:gd name="T63" fmla="*/ 109 h 181"/>
                <a:gd name="T64" fmla="*/ 521 w 86"/>
                <a:gd name="T65" fmla="*/ 159 h 181"/>
                <a:gd name="T66" fmla="*/ 594 w 86"/>
                <a:gd name="T67" fmla="*/ 217 h 181"/>
                <a:gd name="T68" fmla="*/ 704 w 86"/>
                <a:gd name="T69" fmla="*/ 217 h 181"/>
                <a:gd name="T70" fmla="*/ 704 w 86"/>
                <a:gd name="T71" fmla="*/ 350 h 181"/>
                <a:gd name="T72" fmla="*/ 594 w 86"/>
                <a:gd name="T73" fmla="*/ 373 h 181"/>
                <a:gd name="T74" fmla="*/ 704 w 86"/>
                <a:gd name="T75" fmla="*/ 451 h 181"/>
                <a:gd name="T76" fmla="*/ 704 w 86"/>
                <a:gd name="T77" fmla="*/ 519 h 181"/>
                <a:gd name="T78" fmla="*/ 766 w 86"/>
                <a:gd name="T79" fmla="*/ 618 h 181"/>
                <a:gd name="T80" fmla="*/ 855 w 86"/>
                <a:gd name="T81" fmla="*/ 722 h 181"/>
                <a:gd name="T82" fmla="*/ 977 w 86"/>
                <a:gd name="T83" fmla="*/ 722 h 181"/>
                <a:gd name="T84" fmla="*/ 1134 w 86"/>
                <a:gd name="T85" fmla="*/ 599 h 181"/>
                <a:gd name="T86" fmla="*/ 1134 w 86"/>
                <a:gd name="T87" fmla="*/ 562 h 181"/>
                <a:gd name="T88" fmla="*/ 1134 w 86"/>
                <a:gd name="T89" fmla="*/ 502 h 181"/>
                <a:gd name="T90" fmla="*/ 1353 w 86"/>
                <a:gd name="T91" fmla="*/ 502 h 181"/>
                <a:gd name="T92" fmla="*/ 1353 w 86"/>
                <a:gd name="T93" fmla="*/ 599 h 181"/>
                <a:gd name="T94" fmla="*/ 1634 w 86"/>
                <a:gd name="T95" fmla="*/ 717 h 181"/>
                <a:gd name="T96" fmla="*/ 1862 w 86"/>
                <a:gd name="T97" fmla="*/ 717 h 181"/>
                <a:gd name="T98" fmla="*/ 2067 w 86"/>
                <a:gd name="T99" fmla="*/ 599 h 181"/>
                <a:gd name="T100" fmla="*/ 2259 w 86"/>
                <a:gd name="T101" fmla="*/ 599 h 181"/>
                <a:gd name="T102" fmla="*/ 2259 w 86"/>
                <a:gd name="T103" fmla="*/ 717 h 181"/>
                <a:gd name="T104" fmla="*/ 2067 w 86"/>
                <a:gd name="T105" fmla="*/ 788 h 181"/>
                <a:gd name="T106" fmla="*/ 1353 w 86"/>
                <a:gd name="T107" fmla="*/ 1339 h 181"/>
                <a:gd name="T108" fmla="*/ 879 w 86"/>
                <a:gd name="T109" fmla="*/ 1529 h 181"/>
                <a:gd name="T110" fmla="*/ 594 w 86"/>
                <a:gd name="T111" fmla="*/ 1680 h 181"/>
                <a:gd name="T112" fmla="*/ 367 w 86"/>
                <a:gd name="T113" fmla="*/ 1788 h 181"/>
                <a:gd name="T114" fmla="*/ 3 w 86"/>
                <a:gd name="T115" fmla="*/ 1936 h 1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"/>
                <a:gd name="T175" fmla="*/ 0 h 181"/>
                <a:gd name="T176" fmla="*/ 86 w 86"/>
                <a:gd name="T177" fmla="*/ 181 h 1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" h="181">
                  <a:moveTo>
                    <a:pt x="3" y="181"/>
                  </a:moveTo>
                  <a:lnTo>
                    <a:pt x="3" y="172"/>
                  </a:lnTo>
                  <a:lnTo>
                    <a:pt x="0" y="176"/>
                  </a:lnTo>
                  <a:lnTo>
                    <a:pt x="0" y="170"/>
                  </a:lnTo>
                  <a:lnTo>
                    <a:pt x="3" y="163"/>
                  </a:lnTo>
                  <a:lnTo>
                    <a:pt x="9" y="148"/>
                  </a:lnTo>
                  <a:lnTo>
                    <a:pt x="9" y="137"/>
                  </a:lnTo>
                  <a:lnTo>
                    <a:pt x="6" y="132"/>
                  </a:lnTo>
                  <a:lnTo>
                    <a:pt x="3" y="125"/>
                  </a:lnTo>
                  <a:lnTo>
                    <a:pt x="0" y="120"/>
                  </a:lnTo>
                  <a:lnTo>
                    <a:pt x="3" y="114"/>
                  </a:lnTo>
                  <a:lnTo>
                    <a:pt x="9" y="111"/>
                  </a:lnTo>
                  <a:lnTo>
                    <a:pt x="14" y="91"/>
                  </a:lnTo>
                  <a:lnTo>
                    <a:pt x="18" y="95"/>
                  </a:lnTo>
                  <a:lnTo>
                    <a:pt x="18" y="82"/>
                  </a:lnTo>
                  <a:lnTo>
                    <a:pt x="18" y="67"/>
                  </a:lnTo>
                  <a:lnTo>
                    <a:pt x="20" y="67"/>
                  </a:lnTo>
                  <a:lnTo>
                    <a:pt x="23" y="62"/>
                  </a:lnTo>
                  <a:lnTo>
                    <a:pt x="18" y="62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20" y="53"/>
                  </a:lnTo>
                  <a:lnTo>
                    <a:pt x="20" y="49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4" y="47"/>
                  </a:lnTo>
                  <a:lnTo>
                    <a:pt x="11" y="15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1" y="10"/>
                  </a:lnTo>
                  <a:lnTo>
                    <a:pt x="14" y="11"/>
                  </a:lnTo>
                  <a:lnTo>
                    <a:pt x="20" y="15"/>
                  </a:lnTo>
                  <a:lnTo>
                    <a:pt x="23" y="21"/>
                  </a:lnTo>
                  <a:lnTo>
                    <a:pt x="27" y="21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27" y="42"/>
                  </a:lnTo>
                  <a:lnTo>
                    <a:pt x="27" y="49"/>
                  </a:lnTo>
                  <a:lnTo>
                    <a:pt x="29" y="58"/>
                  </a:lnTo>
                  <a:lnTo>
                    <a:pt x="32" y="67"/>
                  </a:lnTo>
                  <a:lnTo>
                    <a:pt x="37" y="67"/>
                  </a:lnTo>
                  <a:lnTo>
                    <a:pt x="43" y="56"/>
                  </a:lnTo>
                  <a:lnTo>
                    <a:pt x="43" y="53"/>
                  </a:lnTo>
                  <a:lnTo>
                    <a:pt x="43" y="47"/>
                  </a:lnTo>
                  <a:lnTo>
                    <a:pt x="52" y="47"/>
                  </a:lnTo>
                  <a:lnTo>
                    <a:pt x="52" y="56"/>
                  </a:lnTo>
                  <a:lnTo>
                    <a:pt x="61" y="66"/>
                  </a:lnTo>
                  <a:lnTo>
                    <a:pt x="70" y="66"/>
                  </a:lnTo>
                  <a:lnTo>
                    <a:pt x="79" y="56"/>
                  </a:lnTo>
                  <a:lnTo>
                    <a:pt x="86" y="56"/>
                  </a:lnTo>
                  <a:lnTo>
                    <a:pt x="86" y="66"/>
                  </a:lnTo>
                  <a:lnTo>
                    <a:pt x="79" y="73"/>
                  </a:lnTo>
                  <a:lnTo>
                    <a:pt x="52" y="125"/>
                  </a:lnTo>
                  <a:lnTo>
                    <a:pt x="34" y="143"/>
                  </a:lnTo>
                  <a:lnTo>
                    <a:pt x="23" y="156"/>
                  </a:lnTo>
                  <a:lnTo>
                    <a:pt x="14" y="167"/>
                  </a:lnTo>
                  <a:lnTo>
                    <a:pt x="3" y="181"/>
                  </a:lnTo>
                  <a:close/>
                </a:path>
              </a:pathLst>
            </a:custGeom>
            <a:solidFill>
              <a:srgbClr val="E06E2B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500" name="Freeform 2274"/>
            <p:cNvSpPr>
              <a:spLocks/>
            </p:cNvSpPr>
            <p:nvPr/>
          </p:nvSpPr>
          <p:spPr bwMode="auto">
            <a:xfrm>
              <a:off x="5125" y="2862"/>
              <a:ext cx="167" cy="143"/>
            </a:xfrm>
            <a:custGeom>
              <a:avLst/>
              <a:gdLst>
                <a:gd name="T0" fmla="*/ 0 w 146"/>
                <a:gd name="T1" fmla="*/ 1153 h 130"/>
                <a:gd name="T2" fmla="*/ 2 w 146"/>
                <a:gd name="T3" fmla="*/ 0 h 130"/>
                <a:gd name="T4" fmla="*/ 462 w 146"/>
                <a:gd name="T5" fmla="*/ 66 h 130"/>
                <a:gd name="T6" fmla="*/ 1063 w 146"/>
                <a:gd name="T7" fmla="*/ 119 h 130"/>
                <a:gd name="T8" fmla="*/ 1391 w 146"/>
                <a:gd name="T9" fmla="*/ 178 h 130"/>
                <a:gd name="T10" fmla="*/ 1498 w 146"/>
                <a:gd name="T11" fmla="*/ 178 h 130"/>
                <a:gd name="T12" fmla="*/ 1778 w 146"/>
                <a:gd name="T13" fmla="*/ 279 h 130"/>
                <a:gd name="T14" fmla="*/ 1959 w 146"/>
                <a:gd name="T15" fmla="*/ 279 h 130"/>
                <a:gd name="T16" fmla="*/ 2139 w 146"/>
                <a:gd name="T17" fmla="*/ 322 h 130"/>
                <a:gd name="T18" fmla="*/ 2139 w 146"/>
                <a:gd name="T19" fmla="*/ 464 h 130"/>
                <a:gd name="T20" fmla="*/ 2864 w 146"/>
                <a:gd name="T21" fmla="*/ 561 h 130"/>
                <a:gd name="T22" fmla="*/ 3031 w 146"/>
                <a:gd name="T23" fmla="*/ 679 h 130"/>
                <a:gd name="T24" fmla="*/ 2616 w 146"/>
                <a:gd name="T25" fmla="*/ 725 h 130"/>
                <a:gd name="T26" fmla="*/ 2782 w 146"/>
                <a:gd name="T27" fmla="*/ 835 h 130"/>
                <a:gd name="T28" fmla="*/ 3146 w 146"/>
                <a:gd name="T29" fmla="*/ 951 h 130"/>
                <a:gd name="T30" fmla="*/ 3202 w 146"/>
                <a:gd name="T31" fmla="*/ 977 h 130"/>
                <a:gd name="T32" fmla="*/ 3276 w 146"/>
                <a:gd name="T33" fmla="*/ 1048 h 130"/>
                <a:gd name="T34" fmla="*/ 3276 w 146"/>
                <a:gd name="T35" fmla="*/ 1153 h 130"/>
                <a:gd name="T36" fmla="*/ 3640 w 146"/>
                <a:gd name="T37" fmla="*/ 1153 h 130"/>
                <a:gd name="T38" fmla="*/ 3663 w 146"/>
                <a:gd name="T39" fmla="*/ 1162 h 130"/>
                <a:gd name="T40" fmla="*/ 3640 w 146"/>
                <a:gd name="T41" fmla="*/ 1201 h 130"/>
                <a:gd name="T42" fmla="*/ 3966 w 146"/>
                <a:gd name="T43" fmla="*/ 1223 h 130"/>
                <a:gd name="T44" fmla="*/ 3842 w 146"/>
                <a:gd name="T45" fmla="*/ 1287 h 130"/>
                <a:gd name="T46" fmla="*/ 4014 w 146"/>
                <a:gd name="T47" fmla="*/ 1322 h 130"/>
                <a:gd name="T48" fmla="*/ 4190 w 146"/>
                <a:gd name="T49" fmla="*/ 1345 h 130"/>
                <a:gd name="T50" fmla="*/ 4014 w 146"/>
                <a:gd name="T51" fmla="*/ 1395 h 130"/>
                <a:gd name="T52" fmla="*/ 4190 w 146"/>
                <a:gd name="T53" fmla="*/ 1395 h 130"/>
                <a:gd name="T54" fmla="*/ 4190 w 146"/>
                <a:gd name="T55" fmla="*/ 1409 h 130"/>
                <a:gd name="T56" fmla="*/ 3966 w 146"/>
                <a:gd name="T57" fmla="*/ 1409 h 130"/>
                <a:gd name="T58" fmla="*/ 3966 w 146"/>
                <a:gd name="T59" fmla="*/ 1395 h 130"/>
                <a:gd name="T60" fmla="*/ 3202 w 146"/>
                <a:gd name="T61" fmla="*/ 1322 h 130"/>
                <a:gd name="T62" fmla="*/ 3031 w 146"/>
                <a:gd name="T63" fmla="*/ 1322 h 130"/>
                <a:gd name="T64" fmla="*/ 2616 w 146"/>
                <a:gd name="T65" fmla="*/ 1201 h 130"/>
                <a:gd name="T66" fmla="*/ 2568 w 146"/>
                <a:gd name="T67" fmla="*/ 1153 h 130"/>
                <a:gd name="T68" fmla="*/ 2444 w 146"/>
                <a:gd name="T69" fmla="*/ 1153 h 130"/>
                <a:gd name="T70" fmla="*/ 2381 w 146"/>
                <a:gd name="T71" fmla="*/ 1075 h 130"/>
                <a:gd name="T72" fmla="*/ 2139 w 146"/>
                <a:gd name="T73" fmla="*/ 918 h 130"/>
                <a:gd name="T74" fmla="*/ 2034 w 146"/>
                <a:gd name="T75" fmla="*/ 918 h 130"/>
                <a:gd name="T76" fmla="*/ 1959 w 146"/>
                <a:gd name="T77" fmla="*/ 918 h 130"/>
                <a:gd name="T78" fmla="*/ 1713 w 146"/>
                <a:gd name="T79" fmla="*/ 918 h 130"/>
                <a:gd name="T80" fmla="*/ 1633 w 146"/>
                <a:gd name="T81" fmla="*/ 835 h 130"/>
                <a:gd name="T82" fmla="*/ 1548 w 146"/>
                <a:gd name="T83" fmla="*/ 835 h 130"/>
                <a:gd name="T84" fmla="*/ 1498 w 146"/>
                <a:gd name="T85" fmla="*/ 879 h 130"/>
                <a:gd name="T86" fmla="*/ 1391 w 146"/>
                <a:gd name="T87" fmla="*/ 879 h 130"/>
                <a:gd name="T88" fmla="*/ 1241 w 146"/>
                <a:gd name="T89" fmla="*/ 835 h 130"/>
                <a:gd name="T90" fmla="*/ 1248 w 146"/>
                <a:gd name="T91" fmla="*/ 951 h 130"/>
                <a:gd name="T92" fmla="*/ 1092 w 146"/>
                <a:gd name="T93" fmla="*/ 951 h 130"/>
                <a:gd name="T94" fmla="*/ 1092 w 146"/>
                <a:gd name="T95" fmla="*/ 977 h 130"/>
                <a:gd name="T96" fmla="*/ 726 w 146"/>
                <a:gd name="T97" fmla="*/ 977 h 130"/>
                <a:gd name="T98" fmla="*/ 835 w 146"/>
                <a:gd name="T99" fmla="*/ 994 h 130"/>
                <a:gd name="T100" fmla="*/ 1063 w 146"/>
                <a:gd name="T101" fmla="*/ 1093 h 130"/>
                <a:gd name="T102" fmla="*/ 726 w 146"/>
                <a:gd name="T103" fmla="*/ 1162 h 130"/>
                <a:gd name="T104" fmla="*/ 0 w 146"/>
                <a:gd name="T105" fmla="*/ 1153 h 1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6"/>
                <a:gd name="T160" fmla="*/ 0 h 130"/>
                <a:gd name="T161" fmla="*/ 146 w 146"/>
                <a:gd name="T162" fmla="*/ 130 h 1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6" h="130">
                  <a:moveTo>
                    <a:pt x="0" y="105"/>
                  </a:moveTo>
                  <a:lnTo>
                    <a:pt x="2" y="0"/>
                  </a:lnTo>
                  <a:lnTo>
                    <a:pt x="16" y="5"/>
                  </a:lnTo>
                  <a:lnTo>
                    <a:pt x="37" y="11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62" y="25"/>
                  </a:lnTo>
                  <a:lnTo>
                    <a:pt x="67" y="25"/>
                  </a:lnTo>
                  <a:lnTo>
                    <a:pt x="75" y="30"/>
                  </a:lnTo>
                  <a:lnTo>
                    <a:pt x="75" y="43"/>
                  </a:lnTo>
                  <a:lnTo>
                    <a:pt x="100" y="52"/>
                  </a:lnTo>
                  <a:lnTo>
                    <a:pt x="105" y="63"/>
                  </a:lnTo>
                  <a:lnTo>
                    <a:pt x="91" y="67"/>
                  </a:lnTo>
                  <a:lnTo>
                    <a:pt x="96" y="77"/>
                  </a:lnTo>
                  <a:lnTo>
                    <a:pt x="109" y="86"/>
                  </a:lnTo>
                  <a:lnTo>
                    <a:pt x="112" y="90"/>
                  </a:lnTo>
                  <a:lnTo>
                    <a:pt x="114" y="95"/>
                  </a:lnTo>
                  <a:lnTo>
                    <a:pt x="114" y="105"/>
                  </a:lnTo>
                  <a:lnTo>
                    <a:pt x="126" y="105"/>
                  </a:lnTo>
                  <a:lnTo>
                    <a:pt x="128" y="106"/>
                  </a:lnTo>
                  <a:lnTo>
                    <a:pt x="126" y="110"/>
                  </a:lnTo>
                  <a:lnTo>
                    <a:pt x="137" y="113"/>
                  </a:lnTo>
                  <a:lnTo>
                    <a:pt x="134" y="119"/>
                  </a:lnTo>
                  <a:lnTo>
                    <a:pt x="140" y="122"/>
                  </a:lnTo>
                  <a:lnTo>
                    <a:pt x="146" y="124"/>
                  </a:lnTo>
                  <a:lnTo>
                    <a:pt x="140" y="128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37" y="130"/>
                  </a:lnTo>
                  <a:lnTo>
                    <a:pt x="137" y="128"/>
                  </a:lnTo>
                  <a:lnTo>
                    <a:pt x="112" y="122"/>
                  </a:lnTo>
                  <a:lnTo>
                    <a:pt x="105" y="122"/>
                  </a:lnTo>
                  <a:lnTo>
                    <a:pt x="91" y="110"/>
                  </a:lnTo>
                  <a:lnTo>
                    <a:pt x="89" y="105"/>
                  </a:lnTo>
                  <a:lnTo>
                    <a:pt x="85" y="105"/>
                  </a:lnTo>
                  <a:lnTo>
                    <a:pt x="82" y="99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67" y="85"/>
                  </a:lnTo>
                  <a:lnTo>
                    <a:pt x="59" y="85"/>
                  </a:lnTo>
                  <a:lnTo>
                    <a:pt x="57" y="77"/>
                  </a:lnTo>
                  <a:lnTo>
                    <a:pt x="53" y="77"/>
                  </a:lnTo>
                  <a:lnTo>
                    <a:pt x="52" y="81"/>
                  </a:lnTo>
                  <a:lnTo>
                    <a:pt x="48" y="81"/>
                  </a:lnTo>
                  <a:lnTo>
                    <a:pt x="43" y="77"/>
                  </a:lnTo>
                  <a:lnTo>
                    <a:pt x="44" y="86"/>
                  </a:lnTo>
                  <a:lnTo>
                    <a:pt x="39" y="86"/>
                  </a:lnTo>
                  <a:lnTo>
                    <a:pt x="39" y="90"/>
                  </a:lnTo>
                  <a:lnTo>
                    <a:pt x="25" y="90"/>
                  </a:lnTo>
                  <a:lnTo>
                    <a:pt x="30" y="92"/>
                  </a:lnTo>
                  <a:lnTo>
                    <a:pt x="37" y="101"/>
                  </a:lnTo>
                  <a:lnTo>
                    <a:pt x="25" y="10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501" name="Freeform 2275"/>
            <p:cNvSpPr>
              <a:spLocks/>
            </p:cNvSpPr>
            <p:nvPr/>
          </p:nvSpPr>
          <p:spPr bwMode="auto">
            <a:xfrm>
              <a:off x="5254" y="2886"/>
              <a:ext cx="74" cy="37"/>
            </a:xfrm>
            <a:custGeom>
              <a:avLst/>
              <a:gdLst>
                <a:gd name="T0" fmla="*/ 1224 w 64"/>
                <a:gd name="T1" fmla="*/ 283 h 34"/>
                <a:gd name="T2" fmla="*/ 778 w 64"/>
                <a:gd name="T3" fmla="*/ 283 h 34"/>
                <a:gd name="T4" fmla="*/ 684 w 64"/>
                <a:gd name="T5" fmla="*/ 260 h 34"/>
                <a:gd name="T6" fmla="*/ 503 w 64"/>
                <a:gd name="T7" fmla="*/ 260 h 34"/>
                <a:gd name="T8" fmla="*/ 224 w 64"/>
                <a:gd name="T9" fmla="*/ 245 h 34"/>
                <a:gd name="T10" fmla="*/ 0 w 64"/>
                <a:gd name="T11" fmla="*/ 207 h 34"/>
                <a:gd name="T12" fmla="*/ 0 w 64"/>
                <a:gd name="T13" fmla="*/ 162 h 34"/>
                <a:gd name="T14" fmla="*/ 168 w 64"/>
                <a:gd name="T15" fmla="*/ 176 h 34"/>
                <a:gd name="T16" fmla="*/ 346 w 64"/>
                <a:gd name="T17" fmla="*/ 162 h 34"/>
                <a:gd name="T18" fmla="*/ 534 w 64"/>
                <a:gd name="T19" fmla="*/ 176 h 34"/>
                <a:gd name="T20" fmla="*/ 900 w 64"/>
                <a:gd name="T21" fmla="*/ 162 h 34"/>
                <a:gd name="T22" fmla="*/ 1041 w 64"/>
                <a:gd name="T23" fmla="*/ 115 h 34"/>
                <a:gd name="T24" fmla="*/ 1107 w 64"/>
                <a:gd name="T25" fmla="*/ 176 h 34"/>
                <a:gd name="T26" fmla="*/ 1224 w 64"/>
                <a:gd name="T27" fmla="*/ 162 h 34"/>
                <a:gd name="T28" fmla="*/ 1392 w 64"/>
                <a:gd name="T29" fmla="*/ 176 h 34"/>
                <a:gd name="T30" fmla="*/ 1511 w 64"/>
                <a:gd name="T31" fmla="*/ 162 h 34"/>
                <a:gd name="T32" fmla="*/ 1636 w 64"/>
                <a:gd name="T33" fmla="*/ 115 h 34"/>
                <a:gd name="T34" fmla="*/ 1892 w 64"/>
                <a:gd name="T35" fmla="*/ 115 h 34"/>
                <a:gd name="T36" fmla="*/ 1978 w 64"/>
                <a:gd name="T37" fmla="*/ 89 h 34"/>
                <a:gd name="T38" fmla="*/ 1892 w 64"/>
                <a:gd name="T39" fmla="*/ 2 h 34"/>
                <a:gd name="T40" fmla="*/ 2333 w 64"/>
                <a:gd name="T41" fmla="*/ 0 h 34"/>
                <a:gd name="T42" fmla="*/ 2425 w 64"/>
                <a:gd name="T43" fmla="*/ 2 h 34"/>
                <a:gd name="T44" fmla="*/ 2425 w 64"/>
                <a:gd name="T45" fmla="*/ 89 h 34"/>
                <a:gd name="T46" fmla="*/ 2206 w 64"/>
                <a:gd name="T47" fmla="*/ 115 h 34"/>
                <a:gd name="T48" fmla="*/ 2206 w 64"/>
                <a:gd name="T49" fmla="*/ 162 h 34"/>
                <a:gd name="T50" fmla="*/ 1978 w 64"/>
                <a:gd name="T51" fmla="*/ 176 h 34"/>
                <a:gd name="T52" fmla="*/ 1892 w 64"/>
                <a:gd name="T53" fmla="*/ 176 h 34"/>
                <a:gd name="T54" fmla="*/ 1747 w 64"/>
                <a:gd name="T55" fmla="*/ 207 h 34"/>
                <a:gd name="T56" fmla="*/ 1224 w 64"/>
                <a:gd name="T57" fmla="*/ 283 h 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4"/>
                <a:gd name="T88" fmla="*/ 0 h 34"/>
                <a:gd name="T89" fmla="*/ 64 w 64"/>
                <a:gd name="T90" fmla="*/ 34 h 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4" h="34">
                  <a:moveTo>
                    <a:pt x="32" y="34"/>
                  </a:moveTo>
                  <a:lnTo>
                    <a:pt x="20" y="34"/>
                  </a:lnTo>
                  <a:lnTo>
                    <a:pt x="18" y="31"/>
                  </a:lnTo>
                  <a:lnTo>
                    <a:pt x="13" y="31"/>
                  </a:lnTo>
                  <a:lnTo>
                    <a:pt x="6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4" y="22"/>
                  </a:lnTo>
                  <a:lnTo>
                    <a:pt x="9" y="20"/>
                  </a:lnTo>
                  <a:lnTo>
                    <a:pt x="14" y="22"/>
                  </a:lnTo>
                  <a:lnTo>
                    <a:pt x="23" y="20"/>
                  </a:lnTo>
                  <a:lnTo>
                    <a:pt x="27" y="14"/>
                  </a:lnTo>
                  <a:lnTo>
                    <a:pt x="29" y="22"/>
                  </a:lnTo>
                  <a:lnTo>
                    <a:pt x="32" y="20"/>
                  </a:lnTo>
                  <a:lnTo>
                    <a:pt x="36" y="22"/>
                  </a:lnTo>
                  <a:lnTo>
                    <a:pt x="41" y="20"/>
                  </a:lnTo>
                  <a:lnTo>
                    <a:pt x="43" y="14"/>
                  </a:lnTo>
                  <a:lnTo>
                    <a:pt x="50" y="14"/>
                  </a:lnTo>
                  <a:lnTo>
                    <a:pt x="52" y="11"/>
                  </a:lnTo>
                  <a:lnTo>
                    <a:pt x="50" y="2"/>
                  </a:lnTo>
                  <a:lnTo>
                    <a:pt x="61" y="0"/>
                  </a:lnTo>
                  <a:lnTo>
                    <a:pt x="64" y="2"/>
                  </a:lnTo>
                  <a:lnTo>
                    <a:pt x="64" y="11"/>
                  </a:lnTo>
                  <a:lnTo>
                    <a:pt x="59" y="14"/>
                  </a:lnTo>
                  <a:lnTo>
                    <a:pt x="59" y="20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47" y="25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502" name="Freeform 2276"/>
            <p:cNvSpPr>
              <a:spLocks/>
            </p:cNvSpPr>
            <p:nvPr/>
          </p:nvSpPr>
          <p:spPr bwMode="auto">
            <a:xfrm>
              <a:off x="5298" y="2858"/>
              <a:ext cx="40" cy="41"/>
            </a:xfrm>
            <a:custGeom>
              <a:avLst/>
              <a:gdLst>
                <a:gd name="T0" fmla="*/ 905 w 35"/>
                <a:gd name="T1" fmla="*/ 252 h 38"/>
                <a:gd name="T2" fmla="*/ 905 w 35"/>
                <a:gd name="T3" fmla="*/ 217 h 38"/>
                <a:gd name="T4" fmla="*/ 808 w 35"/>
                <a:gd name="T5" fmla="*/ 159 h 38"/>
                <a:gd name="T6" fmla="*/ 587 w 35"/>
                <a:gd name="T7" fmla="*/ 98 h 38"/>
                <a:gd name="T8" fmla="*/ 143 w 35"/>
                <a:gd name="T9" fmla="*/ 6 h 38"/>
                <a:gd name="T10" fmla="*/ 0 w 35"/>
                <a:gd name="T11" fmla="*/ 4 h 38"/>
                <a:gd name="T12" fmla="*/ 0 w 35"/>
                <a:gd name="T13" fmla="*/ 0 h 38"/>
                <a:gd name="T14" fmla="*/ 637 w 35"/>
                <a:gd name="T15" fmla="*/ 71 h 38"/>
                <a:gd name="T16" fmla="*/ 905 w 35"/>
                <a:gd name="T17" fmla="*/ 136 h 38"/>
                <a:gd name="T18" fmla="*/ 905 w 35"/>
                <a:gd name="T19" fmla="*/ 159 h 38"/>
                <a:gd name="T20" fmla="*/ 1002 w 35"/>
                <a:gd name="T21" fmla="*/ 217 h 38"/>
                <a:gd name="T22" fmla="*/ 905 w 35"/>
                <a:gd name="T23" fmla="*/ 252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38"/>
                <a:gd name="T38" fmla="*/ 35 w 35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38">
                  <a:moveTo>
                    <a:pt x="32" y="38"/>
                  </a:moveTo>
                  <a:lnTo>
                    <a:pt x="32" y="32"/>
                  </a:lnTo>
                  <a:lnTo>
                    <a:pt x="29" y="24"/>
                  </a:lnTo>
                  <a:lnTo>
                    <a:pt x="21" y="15"/>
                  </a:lnTo>
                  <a:lnTo>
                    <a:pt x="5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3" y="11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35" y="32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503" name="Freeform 2277"/>
            <p:cNvSpPr>
              <a:spLocks/>
            </p:cNvSpPr>
            <p:nvPr/>
          </p:nvSpPr>
          <p:spPr bwMode="auto">
            <a:xfrm>
              <a:off x="5367" y="2905"/>
              <a:ext cx="22" cy="31"/>
            </a:xfrm>
            <a:custGeom>
              <a:avLst/>
              <a:gdLst>
                <a:gd name="T0" fmla="*/ 729 w 19"/>
                <a:gd name="T1" fmla="*/ 153 h 29"/>
                <a:gd name="T2" fmla="*/ 406 w 19"/>
                <a:gd name="T3" fmla="*/ 153 h 29"/>
                <a:gd name="T4" fmla="*/ 226 w 19"/>
                <a:gd name="T5" fmla="*/ 96 h 29"/>
                <a:gd name="T6" fmla="*/ 1 w 19"/>
                <a:gd name="T7" fmla="*/ 79 h 29"/>
                <a:gd name="T8" fmla="*/ 1 w 19"/>
                <a:gd name="T9" fmla="*/ 7 h 29"/>
                <a:gd name="T10" fmla="*/ 0 w 19"/>
                <a:gd name="T11" fmla="*/ 5 h 29"/>
                <a:gd name="T12" fmla="*/ 0 w 19"/>
                <a:gd name="T13" fmla="*/ 0 h 29"/>
                <a:gd name="T14" fmla="*/ 1 w 19"/>
                <a:gd name="T15" fmla="*/ 5 h 29"/>
                <a:gd name="T16" fmla="*/ 195 w 19"/>
                <a:gd name="T17" fmla="*/ 7 h 29"/>
                <a:gd name="T18" fmla="*/ 406 w 19"/>
                <a:gd name="T19" fmla="*/ 53 h 29"/>
                <a:gd name="T20" fmla="*/ 544 w 19"/>
                <a:gd name="T21" fmla="*/ 79 h 29"/>
                <a:gd name="T22" fmla="*/ 594 w 19"/>
                <a:gd name="T23" fmla="*/ 96 h 29"/>
                <a:gd name="T24" fmla="*/ 729 w 19"/>
                <a:gd name="T25" fmla="*/ 134 h 29"/>
                <a:gd name="T26" fmla="*/ 729 w 19"/>
                <a:gd name="T27" fmla="*/ 153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29"/>
                <a:gd name="T44" fmla="*/ 19 w 19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29">
                  <a:moveTo>
                    <a:pt x="19" y="29"/>
                  </a:moveTo>
                  <a:lnTo>
                    <a:pt x="10" y="29"/>
                  </a:lnTo>
                  <a:lnTo>
                    <a:pt x="6" y="19"/>
                  </a:lnTo>
                  <a:lnTo>
                    <a:pt x="1" y="16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1" y="5"/>
                  </a:lnTo>
                  <a:lnTo>
                    <a:pt x="5" y="7"/>
                  </a:lnTo>
                  <a:lnTo>
                    <a:pt x="10" y="10"/>
                  </a:lnTo>
                  <a:lnTo>
                    <a:pt x="14" y="16"/>
                  </a:lnTo>
                  <a:lnTo>
                    <a:pt x="15" y="19"/>
                  </a:lnTo>
                  <a:lnTo>
                    <a:pt x="19" y="25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504" name="Freeform 2278"/>
            <p:cNvSpPr>
              <a:spLocks/>
            </p:cNvSpPr>
            <p:nvPr/>
          </p:nvSpPr>
          <p:spPr bwMode="auto">
            <a:xfrm>
              <a:off x="5470" y="2963"/>
              <a:ext cx="13" cy="30"/>
            </a:xfrm>
            <a:custGeom>
              <a:avLst/>
              <a:gdLst>
                <a:gd name="T0" fmla="*/ 87 w 12"/>
                <a:gd name="T1" fmla="*/ 380 h 27"/>
                <a:gd name="T2" fmla="*/ 68 w 12"/>
                <a:gd name="T3" fmla="*/ 249 h 27"/>
                <a:gd name="T4" fmla="*/ 0 w 12"/>
                <a:gd name="T5" fmla="*/ 182 h 27"/>
                <a:gd name="T6" fmla="*/ 0 w 12"/>
                <a:gd name="T7" fmla="*/ 0 h 27"/>
                <a:gd name="T8" fmla="*/ 3 w 12"/>
                <a:gd name="T9" fmla="*/ 0 h 27"/>
                <a:gd name="T10" fmla="*/ 5 w 12"/>
                <a:gd name="T11" fmla="*/ 97 h 27"/>
                <a:gd name="T12" fmla="*/ 68 w 12"/>
                <a:gd name="T13" fmla="*/ 120 h 27"/>
                <a:gd name="T14" fmla="*/ 87 w 12"/>
                <a:gd name="T15" fmla="*/ 249 h 27"/>
                <a:gd name="T16" fmla="*/ 87 w 12"/>
                <a:gd name="T17" fmla="*/ 38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7"/>
                <a:gd name="T29" fmla="*/ 12 w 12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7">
                  <a:moveTo>
                    <a:pt x="12" y="27"/>
                  </a:moveTo>
                  <a:lnTo>
                    <a:pt x="9" y="1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9" y="9"/>
                  </a:lnTo>
                  <a:lnTo>
                    <a:pt x="12" y="18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505" name="Freeform 2279"/>
            <p:cNvSpPr>
              <a:spLocks/>
            </p:cNvSpPr>
            <p:nvPr/>
          </p:nvSpPr>
          <p:spPr bwMode="auto">
            <a:xfrm>
              <a:off x="5433" y="2952"/>
              <a:ext cx="24" cy="15"/>
            </a:xfrm>
            <a:custGeom>
              <a:avLst/>
              <a:gdLst>
                <a:gd name="T0" fmla="*/ 192 w 22"/>
                <a:gd name="T1" fmla="*/ 76 h 14"/>
                <a:gd name="T2" fmla="*/ 152 w 22"/>
                <a:gd name="T3" fmla="*/ 62 h 14"/>
                <a:gd name="T4" fmla="*/ 69 w 22"/>
                <a:gd name="T5" fmla="*/ 5 h 14"/>
                <a:gd name="T6" fmla="*/ 0 w 22"/>
                <a:gd name="T7" fmla="*/ 0 h 14"/>
                <a:gd name="T8" fmla="*/ 4 w 22"/>
                <a:gd name="T9" fmla="*/ 0 h 14"/>
                <a:gd name="T10" fmla="*/ 75 w 22"/>
                <a:gd name="T11" fmla="*/ 4 h 14"/>
                <a:gd name="T12" fmla="*/ 152 w 22"/>
                <a:gd name="T13" fmla="*/ 4 h 14"/>
                <a:gd name="T14" fmla="*/ 192 w 22"/>
                <a:gd name="T15" fmla="*/ 7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4"/>
                <a:gd name="T26" fmla="*/ 22 w 22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4">
                  <a:moveTo>
                    <a:pt x="22" y="14"/>
                  </a:moveTo>
                  <a:lnTo>
                    <a:pt x="17" y="11"/>
                  </a:lnTo>
                  <a:lnTo>
                    <a:pt x="8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4"/>
                  </a:lnTo>
                  <a:lnTo>
                    <a:pt x="17" y="4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506" name="Freeform 2281"/>
            <p:cNvSpPr>
              <a:spLocks/>
            </p:cNvSpPr>
            <p:nvPr/>
          </p:nvSpPr>
          <p:spPr bwMode="auto">
            <a:xfrm>
              <a:off x="5398" y="2932"/>
              <a:ext cx="15" cy="12"/>
            </a:xfrm>
            <a:custGeom>
              <a:avLst/>
              <a:gdLst>
                <a:gd name="T0" fmla="*/ 54 w 14"/>
                <a:gd name="T1" fmla="*/ 12 h 12"/>
                <a:gd name="T2" fmla="*/ 2 w 14"/>
                <a:gd name="T3" fmla="*/ 5 h 12"/>
                <a:gd name="T4" fmla="*/ 0 w 14"/>
                <a:gd name="T5" fmla="*/ 0 h 12"/>
                <a:gd name="T6" fmla="*/ 5 w 14"/>
                <a:gd name="T7" fmla="*/ 3 h 12"/>
                <a:gd name="T8" fmla="*/ 54 w 14"/>
                <a:gd name="T9" fmla="*/ 5 h 12"/>
                <a:gd name="T10" fmla="*/ 76 w 14"/>
                <a:gd name="T11" fmla="*/ 12 h 12"/>
                <a:gd name="T12" fmla="*/ 54 w 14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2"/>
                <a:gd name="T23" fmla="*/ 14 w 1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2">
                  <a:moveTo>
                    <a:pt x="9" y="12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4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507" name="Freeform 2283"/>
            <p:cNvSpPr>
              <a:spLocks/>
            </p:cNvSpPr>
            <p:nvPr/>
          </p:nvSpPr>
          <p:spPr bwMode="auto">
            <a:xfrm>
              <a:off x="1571" y="2613"/>
              <a:ext cx="18" cy="7"/>
            </a:xfrm>
            <a:custGeom>
              <a:avLst/>
              <a:gdLst>
                <a:gd name="T0" fmla="*/ 253 w 16"/>
                <a:gd name="T1" fmla="*/ 7 h 7"/>
                <a:gd name="T2" fmla="*/ 0 w 16"/>
                <a:gd name="T3" fmla="*/ 7 h 7"/>
                <a:gd name="T4" fmla="*/ 139 w 16"/>
                <a:gd name="T5" fmla="*/ 6 h 7"/>
                <a:gd name="T6" fmla="*/ 139 w 16"/>
                <a:gd name="T7" fmla="*/ 0 h 7"/>
                <a:gd name="T8" fmla="*/ 321 w 16"/>
                <a:gd name="T9" fmla="*/ 0 h 7"/>
                <a:gd name="T10" fmla="*/ 253 w 16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7"/>
                <a:gd name="T20" fmla="*/ 16 w 1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7">
                  <a:moveTo>
                    <a:pt x="12" y="7"/>
                  </a:moveTo>
                  <a:lnTo>
                    <a:pt x="0" y="7"/>
                  </a:lnTo>
                  <a:lnTo>
                    <a:pt x="7" y="6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508" name="Freeform 2301"/>
            <p:cNvSpPr>
              <a:spLocks/>
            </p:cNvSpPr>
            <p:nvPr/>
          </p:nvSpPr>
          <p:spPr bwMode="auto">
            <a:xfrm>
              <a:off x="4564" y="2743"/>
              <a:ext cx="177" cy="142"/>
            </a:xfrm>
            <a:custGeom>
              <a:avLst/>
              <a:gdLst>
                <a:gd name="T0" fmla="*/ 513 w 155"/>
                <a:gd name="T1" fmla="*/ 476 h 129"/>
                <a:gd name="T2" fmla="*/ 1176 w 155"/>
                <a:gd name="T3" fmla="*/ 543 h 129"/>
                <a:gd name="T4" fmla="*/ 2105 w 155"/>
                <a:gd name="T5" fmla="*/ 515 h 129"/>
                <a:gd name="T6" fmla="*/ 2609 w 155"/>
                <a:gd name="T7" fmla="*/ 217 h 129"/>
                <a:gd name="T8" fmla="*/ 2999 w 155"/>
                <a:gd name="T9" fmla="*/ 0 h 129"/>
                <a:gd name="T10" fmla="*/ 3751 w 155"/>
                <a:gd name="T11" fmla="*/ 74 h 129"/>
                <a:gd name="T12" fmla="*/ 3630 w 155"/>
                <a:gd name="T13" fmla="*/ 119 h 129"/>
                <a:gd name="T14" fmla="*/ 3610 w 155"/>
                <a:gd name="T15" fmla="*/ 175 h 129"/>
                <a:gd name="T16" fmla="*/ 3812 w 155"/>
                <a:gd name="T17" fmla="*/ 263 h 129"/>
                <a:gd name="T18" fmla="*/ 3751 w 155"/>
                <a:gd name="T19" fmla="*/ 356 h 129"/>
                <a:gd name="T20" fmla="*/ 4122 w 155"/>
                <a:gd name="T21" fmla="*/ 476 h 129"/>
                <a:gd name="T22" fmla="*/ 4217 w 155"/>
                <a:gd name="T23" fmla="*/ 543 h 129"/>
                <a:gd name="T24" fmla="*/ 3630 w 155"/>
                <a:gd name="T25" fmla="*/ 624 h 129"/>
                <a:gd name="T26" fmla="*/ 3630 w 155"/>
                <a:gd name="T27" fmla="*/ 832 h 129"/>
                <a:gd name="T28" fmla="*/ 3104 w 155"/>
                <a:gd name="T29" fmla="*/ 1005 h 129"/>
                <a:gd name="T30" fmla="*/ 3104 w 155"/>
                <a:gd name="T31" fmla="*/ 1205 h 129"/>
                <a:gd name="T32" fmla="*/ 2374 w 155"/>
                <a:gd name="T33" fmla="*/ 1417 h 129"/>
                <a:gd name="T34" fmla="*/ 2105 w 155"/>
                <a:gd name="T35" fmla="*/ 1286 h 129"/>
                <a:gd name="T36" fmla="*/ 1994 w 155"/>
                <a:gd name="T37" fmla="*/ 1217 h 129"/>
                <a:gd name="T38" fmla="*/ 1699 w 155"/>
                <a:gd name="T39" fmla="*/ 1217 h 129"/>
                <a:gd name="T40" fmla="*/ 1534 w 155"/>
                <a:gd name="T41" fmla="*/ 1286 h 129"/>
                <a:gd name="T42" fmla="*/ 1303 w 155"/>
                <a:gd name="T43" fmla="*/ 1326 h 129"/>
                <a:gd name="T44" fmla="*/ 1030 w 155"/>
                <a:gd name="T45" fmla="*/ 1205 h 129"/>
                <a:gd name="T46" fmla="*/ 692 w 155"/>
                <a:gd name="T47" fmla="*/ 1205 h 129"/>
                <a:gd name="T48" fmla="*/ 552 w 155"/>
                <a:gd name="T49" fmla="*/ 1106 h 129"/>
                <a:gd name="T50" fmla="*/ 513 w 155"/>
                <a:gd name="T51" fmla="*/ 904 h 129"/>
                <a:gd name="T52" fmla="*/ 160 w 155"/>
                <a:gd name="T53" fmla="*/ 832 h 129"/>
                <a:gd name="T54" fmla="*/ 2 w 155"/>
                <a:gd name="T55" fmla="*/ 796 h 129"/>
                <a:gd name="T56" fmla="*/ 0 w 155"/>
                <a:gd name="T57" fmla="*/ 635 h 129"/>
                <a:gd name="T58" fmla="*/ 2 w 155"/>
                <a:gd name="T59" fmla="*/ 432 h 129"/>
                <a:gd name="T60" fmla="*/ 239 w 155"/>
                <a:gd name="T61" fmla="*/ 356 h 129"/>
                <a:gd name="T62" fmla="*/ 393 w 155"/>
                <a:gd name="T63" fmla="*/ 386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5"/>
                <a:gd name="T97" fmla="*/ 0 h 129"/>
                <a:gd name="T98" fmla="*/ 155 w 155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5" h="129">
                  <a:moveTo>
                    <a:pt x="14" y="35"/>
                  </a:moveTo>
                  <a:lnTo>
                    <a:pt x="18" y="44"/>
                  </a:lnTo>
                  <a:lnTo>
                    <a:pt x="34" y="49"/>
                  </a:lnTo>
                  <a:lnTo>
                    <a:pt x="43" y="49"/>
                  </a:lnTo>
                  <a:lnTo>
                    <a:pt x="62" y="53"/>
                  </a:lnTo>
                  <a:lnTo>
                    <a:pt x="77" y="47"/>
                  </a:lnTo>
                  <a:lnTo>
                    <a:pt x="93" y="38"/>
                  </a:lnTo>
                  <a:lnTo>
                    <a:pt x="95" y="20"/>
                  </a:lnTo>
                  <a:lnTo>
                    <a:pt x="104" y="18"/>
                  </a:lnTo>
                  <a:lnTo>
                    <a:pt x="109" y="0"/>
                  </a:lnTo>
                  <a:lnTo>
                    <a:pt x="136" y="2"/>
                  </a:lnTo>
                  <a:lnTo>
                    <a:pt x="136" y="6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1" y="11"/>
                  </a:lnTo>
                  <a:lnTo>
                    <a:pt x="131" y="15"/>
                  </a:lnTo>
                  <a:lnTo>
                    <a:pt x="136" y="18"/>
                  </a:lnTo>
                  <a:lnTo>
                    <a:pt x="138" y="24"/>
                  </a:lnTo>
                  <a:lnTo>
                    <a:pt x="138" y="25"/>
                  </a:lnTo>
                  <a:lnTo>
                    <a:pt x="136" y="33"/>
                  </a:lnTo>
                  <a:lnTo>
                    <a:pt x="141" y="35"/>
                  </a:lnTo>
                  <a:lnTo>
                    <a:pt x="150" y="44"/>
                  </a:lnTo>
                  <a:lnTo>
                    <a:pt x="155" y="47"/>
                  </a:lnTo>
                  <a:lnTo>
                    <a:pt x="152" y="49"/>
                  </a:lnTo>
                  <a:lnTo>
                    <a:pt x="138" y="53"/>
                  </a:lnTo>
                  <a:lnTo>
                    <a:pt x="132" y="57"/>
                  </a:lnTo>
                  <a:lnTo>
                    <a:pt x="131" y="67"/>
                  </a:lnTo>
                  <a:lnTo>
                    <a:pt x="132" y="76"/>
                  </a:lnTo>
                  <a:lnTo>
                    <a:pt x="122" y="85"/>
                  </a:lnTo>
                  <a:lnTo>
                    <a:pt x="113" y="91"/>
                  </a:lnTo>
                  <a:lnTo>
                    <a:pt x="114" y="94"/>
                  </a:lnTo>
                  <a:lnTo>
                    <a:pt x="113" y="109"/>
                  </a:lnTo>
                  <a:lnTo>
                    <a:pt x="107" y="120"/>
                  </a:lnTo>
                  <a:lnTo>
                    <a:pt x="86" y="129"/>
                  </a:lnTo>
                  <a:lnTo>
                    <a:pt x="84" y="116"/>
                  </a:lnTo>
                  <a:lnTo>
                    <a:pt x="77" y="116"/>
                  </a:lnTo>
                  <a:lnTo>
                    <a:pt x="72" y="120"/>
                  </a:lnTo>
                  <a:lnTo>
                    <a:pt x="72" y="110"/>
                  </a:lnTo>
                  <a:lnTo>
                    <a:pt x="70" y="114"/>
                  </a:lnTo>
                  <a:lnTo>
                    <a:pt x="62" y="110"/>
                  </a:lnTo>
                  <a:lnTo>
                    <a:pt x="61" y="114"/>
                  </a:lnTo>
                  <a:lnTo>
                    <a:pt x="56" y="116"/>
                  </a:lnTo>
                  <a:lnTo>
                    <a:pt x="52" y="114"/>
                  </a:lnTo>
                  <a:lnTo>
                    <a:pt x="47" y="120"/>
                  </a:lnTo>
                  <a:lnTo>
                    <a:pt x="43" y="110"/>
                  </a:lnTo>
                  <a:lnTo>
                    <a:pt x="38" y="109"/>
                  </a:lnTo>
                  <a:lnTo>
                    <a:pt x="29" y="110"/>
                  </a:lnTo>
                  <a:lnTo>
                    <a:pt x="25" y="109"/>
                  </a:lnTo>
                  <a:lnTo>
                    <a:pt x="20" y="110"/>
                  </a:lnTo>
                  <a:lnTo>
                    <a:pt x="20" y="100"/>
                  </a:lnTo>
                  <a:lnTo>
                    <a:pt x="20" y="94"/>
                  </a:lnTo>
                  <a:lnTo>
                    <a:pt x="18" y="82"/>
                  </a:lnTo>
                  <a:lnTo>
                    <a:pt x="11" y="76"/>
                  </a:lnTo>
                  <a:lnTo>
                    <a:pt x="6" y="76"/>
                  </a:lnTo>
                  <a:lnTo>
                    <a:pt x="9" y="72"/>
                  </a:lnTo>
                  <a:lnTo>
                    <a:pt x="2" y="71"/>
                  </a:lnTo>
                  <a:lnTo>
                    <a:pt x="6" y="64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2" y="40"/>
                  </a:lnTo>
                  <a:lnTo>
                    <a:pt x="6" y="35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C40070"/>
            </a:solidFill>
            <a:ln w="3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509" name="Freeform 2302"/>
            <p:cNvSpPr>
              <a:spLocks/>
            </p:cNvSpPr>
            <p:nvPr/>
          </p:nvSpPr>
          <p:spPr bwMode="auto">
            <a:xfrm>
              <a:off x="2817" y="2760"/>
              <a:ext cx="36" cy="24"/>
            </a:xfrm>
            <a:custGeom>
              <a:avLst/>
              <a:gdLst>
                <a:gd name="T0" fmla="*/ 139 w 32"/>
                <a:gd name="T1" fmla="*/ 0 h 23"/>
                <a:gd name="T2" fmla="*/ 254 w 32"/>
                <a:gd name="T3" fmla="*/ 3 h 23"/>
                <a:gd name="T4" fmla="*/ 618 w 32"/>
                <a:gd name="T5" fmla="*/ 5 h 23"/>
                <a:gd name="T6" fmla="*/ 618 w 32"/>
                <a:gd name="T7" fmla="*/ 62 h 23"/>
                <a:gd name="T8" fmla="*/ 457 w 32"/>
                <a:gd name="T9" fmla="*/ 62 h 23"/>
                <a:gd name="T10" fmla="*/ 285 w 32"/>
                <a:gd name="T11" fmla="*/ 62 h 23"/>
                <a:gd name="T12" fmla="*/ 96 w 32"/>
                <a:gd name="T13" fmla="*/ 62 h 23"/>
                <a:gd name="T14" fmla="*/ 0 w 32"/>
                <a:gd name="T15" fmla="*/ 53 h 23"/>
                <a:gd name="T16" fmla="*/ 139 w 32"/>
                <a:gd name="T17" fmla="*/ 9 h 23"/>
                <a:gd name="T18" fmla="*/ 139 w 32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23"/>
                <a:gd name="T32" fmla="*/ 32 w 32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23">
                  <a:moveTo>
                    <a:pt x="7" y="0"/>
                  </a:moveTo>
                  <a:lnTo>
                    <a:pt x="13" y="3"/>
                  </a:lnTo>
                  <a:lnTo>
                    <a:pt x="32" y="5"/>
                  </a:lnTo>
                  <a:lnTo>
                    <a:pt x="32" y="23"/>
                  </a:lnTo>
                  <a:lnTo>
                    <a:pt x="23" y="23"/>
                  </a:lnTo>
                  <a:lnTo>
                    <a:pt x="14" y="23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7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510" name="Freeform 2305"/>
            <p:cNvSpPr>
              <a:spLocks/>
            </p:cNvSpPr>
            <p:nvPr/>
          </p:nvSpPr>
          <p:spPr bwMode="auto">
            <a:xfrm>
              <a:off x="1269" y="1067"/>
              <a:ext cx="33" cy="32"/>
            </a:xfrm>
            <a:custGeom>
              <a:avLst/>
              <a:gdLst>
                <a:gd name="T0" fmla="*/ 22 w 29"/>
                <a:gd name="T1" fmla="*/ 47 h 30"/>
                <a:gd name="T2" fmla="*/ 13 w 29"/>
                <a:gd name="T3" fmla="*/ 19 h 30"/>
                <a:gd name="T4" fmla="*/ 0 w 29"/>
                <a:gd name="T5" fmla="*/ 7 h 30"/>
                <a:gd name="T6" fmla="*/ 30 w 29"/>
                <a:gd name="T7" fmla="*/ 0 h 30"/>
                <a:gd name="T8" fmla="*/ 57 w 29"/>
                <a:gd name="T9" fmla="*/ 3 h 30"/>
                <a:gd name="T10" fmla="*/ 73 w 29"/>
                <a:gd name="T11" fmla="*/ 19 h 30"/>
                <a:gd name="T12" fmla="*/ 67 w 29"/>
                <a:gd name="T13" fmla="*/ 33 h 30"/>
                <a:gd name="T14" fmla="*/ 44 w 29"/>
                <a:gd name="T15" fmla="*/ 42 h 30"/>
                <a:gd name="T16" fmla="*/ 22 w 29"/>
                <a:gd name="T17" fmla="*/ 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0"/>
                <a:gd name="T29" fmla="*/ 29 w 29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0">
                  <a:moveTo>
                    <a:pt x="9" y="30"/>
                  </a:moveTo>
                  <a:lnTo>
                    <a:pt x="5" y="12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3" y="3"/>
                  </a:lnTo>
                  <a:lnTo>
                    <a:pt x="29" y="12"/>
                  </a:lnTo>
                  <a:lnTo>
                    <a:pt x="27" y="21"/>
                  </a:lnTo>
                  <a:lnTo>
                    <a:pt x="18" y="27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336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1271" name="Oval 419"/>
          <p:cNvSpPr>
            <a:spLocks noChangeArrowheads="1"/>
          </p:cNvSpPr>
          <p:nvPr/>
        </p:nvSpPr>
        <p:spPr bwMode="auto">
          <a:xfrm>
            <a:off x="7351713" y="3819525"/>
            <a:ext cx="34925" cy="33338"/>
          </a:xfrm>
          <a:prstGeom prst="ellipse">
            <a:avLst/>
          </a:prstGeom>
          <a:solidFill>
            <a:srgbClr val="03365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1272" name="Oval 419"/>
          <p:cNvSpPr>
            <a:spLocks noChangeArrowheads="1"/>
          </p:cNvSpPr>
          <p:nvPr/>
        </p:nvSpPr>
        <p:spPr bwMode="auto">
          <a:xfrm>
            <a:off x="7100888" y="4421188"/>
            <a:ext cx="34925" cy="33337"/>
          </a:xfrm>
          <a:prstGeom prst="ellipse">
            <a:avLst/>
          </a:prstGeom>
          <a:solidFill>
            <a:srgbClr val="03365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1273" name="Freeform 2116"/>
          <p:cNvSpPr>
            <a:spLocks/>
          </p:cNvSpPr>
          <p:nvPr/>
        </p:nvSpPr>
        <p:spPr bwMode="auto">
          <a:xfrm>
            <a:off x="5791200" y="5006975"/>
            <a:ext cx="11113" cy="22225"/>
          </a:xfrm>
          <a:custGeom>
            <a:avLst/>
            <a:gdLst>
              <a:gd name="T0" fmla="*/ 2147483647 w 6"/>
              <a:gd name="T1" fmla="*/ 2147483647 h 12"/>
              <a:gd name="T2" fmla="*/ 0 w 6"/>
              <a:gd name="T3" fmla="*/ 2147483647 h 12"/>
              <a:gd name="T4" fmla="*/ 0 w 6"/>
              <a:gd name="T5" fmla="*/ 2147483647 h 12"/>
              <a:gd name="T6" fmla="*/ 2147483647 w 6"/>
              <a:gd name="T7" fmla="*/ 0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2"/>
              <a:gd name="T20" fmla="*/ 6 w 6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2">
                <a:moveTo>
                  <a:pt x="2" y="12"/>
                </a:moveTo>
                <a:lnTo>
                  <a:pt x="0" y="9"/>
                </a:lnTo>
                <a:lnTo>
                  <a:pt x="0" y="7"/>
                </a:lnTo>
                <a:lnTo>
                  <a:pt x="2" y="0"/>
                </a:lnTo>
                <a:lnTo>
                  <a:pt x="6" y="7"/>
                </a:lnTo>
                <a:lnTo>
                  <a:pt x="2" y="12"/>
                </a:ln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11274" name="Freeform 2286"/>
          <p:cNvSpPr>
            <a:spLocks/>
          </p:cNvSpPr>
          <p:nvPr/>
        </p:nvSpPr>
        <p:spPr bwMode="auto">
          <a:xfrm>
            <a:off x="8043863" y="5799138"/>
            <a:ext cx="101600" cy="122237"/>
          </a:xfrm>
          <a:custGeom>
            <a:avLst/>
            <a:gdLst>
              <a:gd name="T0" fmla="*/ 2147483647 w 55"/>
              <a:gd name="T1" fmla="*/ 2147483647 h 70"/>
              <a:gd name="T2" fmla="*/ 2147483647 w 55"/>
              <a:gd name="T3" fmla="*/ 2147483647 h 70"/>
              <a:gd name="T4" fmla="*/ 2147483647 w 55"/>
              <a:gd name="T5" fmla="*/ 2147483647 h 70"/>
              <a:gd name="T6" fmla="*/ 2147483647 w 55"/>
              <a:gd name="T7" fmla="*/ 2147483647 h 70"/>
              <a:gd name="T8" fmla="*/ 2147483647 w 55"/>
              <a:gd name="T9" fmla="*/ 2147483647 h 70"/>
              <a:gd name="T10" fmla="*/ 2147483647 w 55"/>
              <a:gd name="T11" fmla="*/ 2147483647 h 70"/>
              <a:gd name="T12" fmla="*/ 0 w 55"/>
              <a:gd name="T13" fmla="*/ 2147483647 h 70"/>
              <a:gd name="T14" fmla="*/ 2147483647 w 55"/>
              <a:gd name="T15" fmla="*/ 2147483647 h 70"/>
              <a:gd name="T16" fmla="*/ 2147483647 w 55"/>
              <a:gd name="T17" fmla="*/ 2147483647 h 70"/>
              <a:gd name="T18" fmla="*/ 2147483647 w 55"/>
              <a:gd name="T19" fmla="*/ 2147483647 h 70"/>
              <a:gd name="T20" fmla="*/ 2147483647 w 55"/>
              <a:gd name="T21" fmla="*/ 2147483647 h 70"/>
              <a:gd name="T22" fmla="*/ 2147483647 w 55"/>
              <a:gd name="T23" fmla="*/ 0 h 70"/>
              <a:gd name="T24" fmla="*/ 2147483647 w 55"/>
              <a:gd name="T25" fmla="*/ 0 h 70"/>
              <a:gd name="T26" fmla="*/ 2147483647 w 55"/>
              <a:gd name="T27" fmla="*/ 2147483647 h 70"/>
              <a:gd name="T28" fmla="*/ 2147483647 w 55"/>
              <a:gd name="T29" fmla="*/ 2147483647 h 70"/>
              <a:gd name="T30" fmla="*/ 2147483647 w 55"/>
              <a:gd name="T31" fmla="*/ 2147483647 h 70"/>
              <a:gd name="T32" fmla="*/ 2147483647 w 55"/>
              <a:gd name="T33" fmla="*/ 2147483647 h 70"/>
              <a:gd name="T34" fmla="*/ 2147483647 w 55"/>
              <a:gd name="T35" fmla="*/ 2147483647 h 70"/>
              <a:gd name="T36" fmla="*/ 2147483647 w 55"/>
              <a:gd name="T37" fmla="*/ 2147483647 h 70"/>
              <a:gd name="T38" fmla="*/ 2147483647 w 55"/>
              <a:gd name="T39" fmla="*/ 2147483647 h 70"/>
              <a:gd name="T40" fmla="*/ 2147483647 w 55"/>
              <a:gd name="T41" fmla="*/ 2147483647 h 70"/>
              <a:gd name="T42" fmla="*/ 2147483647 w 55"/>
              <a:gd name="T43" fmla="*/ 2147483647 h 70"/>
              <a:gd name="T44" fmla="*/ 2147483647 w 55"/>
              <a:gd name="T45" fmla="*/ 2147483647 h 70"/>
              <a:gd name="T46" fmla="*/ 2147483647 w 55"/>
              <a:gd name="T47" fmla="*/ 2147483647 h 70"/>
              <a:gd name="T48" fmla="*/ 2147483647 w 55"/>
              <a:gd name="T49" fmla="*/ 2147483647 h 70"/>
              <a:gd name="T50" fmla="*/ 2147483647 w 55"/>
              <a:gd name="T51" fmla="*/ 2147483647 h 70"/>
              <a:gd name="T52" fmla="*/ 2147483647 w 55"/>
              <a:gd name="T53" fmla="*/ 2147483647 h 70"/>
              <a:gd name="T54" fmla="*/ 2147483647 w 55"/>
              <a:gd name="T55" fmla="*/ 2147483647 h 70"/>
              <a:gd name="T56" fmla="*/ 2147483647 w 55"/>
              <a:gd name="T57" fmla="*/ 2147483647 h 70"/>
              <a:gd name="T58" fmla="*/ 2147483647 w 55"/>
              <a:gd name="T59" fmla="*/ 2147483647 h 70"/>
              <a:gd name="T60" fmla="*/ 2147483647 w 55"/>
              <a:gd name="T61" fmla="*/ 2147483647 h 70"/>
              <a:gd name="T62" fmla="*/ 2147483647 w 55"/>
              <a:gd name="T63" fmla="*/ 2147483647 h 70"/>
              <a:gd name="T64" fmla="*/ 2147483647 w 55"/>
              <a:gd name="T65" fmla="*/ 2147483647 h 70"/>
              <a:gd name="T66" fmla="*/ 2147483647 w 55"/>
              <a:gd name="T67" fmla="*/ 2147483647 h 70"/>
              <a:gd name="T68" fmla="*/ 2147483647 w 55"/>
              <a:gd name="T69" fmla="*/ 2147483647 h 70"/>
              <a:gd name="T70" fmla="*/ 2147483647 w 55"/>
              <a:gd name="T71" fmla="*/ 2147483647 h 7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5"/>
              <a:gd name="T109" fmla="*/ 0 h 70"/>
              <a:gd name="T110" fmla="*/ 55 w 55"/>
              <a:gd name="T111" fmla="*/ 70 h 7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5" h="70">
                <a:moveTo>
                  <a:pt x="15" y="70"/>
                </a:moveTo>
                <a:lnTo>
                  <a:pt x="9" y="68"/>
                </a:lnTo>
                <a:lnTo>
                  <a:pt x="5" y="65"/>
                </a:lnTo>
                <a:lnTo>
                  <a:pt x="9" y="65"/>
                </a:lnTo>
                <a:lnTo>
                  <a:pt x="9" y="61"/>
                </a:lnTo>
                <a:lnTo>
                  <a:pt x="4" y="60"/>
                </a:lnTo>
                <a:lnTo>
                  <a:pt x="0" y="51"/>
                </a:lnTo>
                <a:lnTo>
                  <a:pt x="4" y="38"/>
                </a:lnTo>
                <a:lnTo>
                  <a:pt x="5" y="41"/>
                </a:lnTo>
                <a:lnTo>
                  <a:pt x="5" y="38"/>
                </a:lnTo>
                <a:lnTo>
                  <a:pt x="4" y="7"/>
                </a:lnTo>
                <a:lnTo>
                  <a:pt x="5" y="0"/>
                </a:lnTo>
                <a:lnTo>
                  <a:pt x="9" y="0"/>
                </a:lnTo>
                <a:lnTo>
                  <a:pt x="13" y="3"/>
                </a:lnTo>
                <a:lnTo>
                  <a:pt x="20" y="9"/>
                </a:lnTo>
                <a:lnTo>
                  <a:pt x="34" y="13"/>
                </a:lnTo>
                <a:lnTo>
                  <a:pt x="43" y="9"/>
                </a:lnTo>
                <a:lnTo>
                  <a:pt x="47" y="9"/>
                </a:lnTo>
                <a:lnTo>
                  <a:pt x="55" y="7"/>
                </a:lnTo>
                <a:lnTo>
                  <a:pt x="55" y="9"/>
                </a:lnTo>
                <a:lnTo>
                  <a:pt x="50" y="41"/>
                </a:lnTo>
                <a:lnTo>
                  <a:pt x="47" y="41"/>
                </a:lnTo>
                <a:lnTo>
                  <a:pt x="47" y="38"/>
                </a:lnTo>
                <a:lnTo>
                  <a:pt x="43" y="41"/>
                </a:lnTo>
                <a:lnTo>
                  <a:pt x="43" y="47"/>
                </a:lnTo>
                <a:lnTo>
                  <a:pt x="41" y="52"/>
                </a:lnTo>
                <a:lnTo>
                  <a:pt x="37" y="61"/>
                </a:lnTo>
                <a:lnTo>
                  <a:pt x="32" y="65"/>
                </a:lnTo>
                <a:lnTo>
                  <a:pt x="32" y="60"/>
                </a:lnTo>
                <a:lnTo>
                  <a:pt x="34" y="60"/>
                </a:lnTo>
                <a:lnTo>
                  <a:pt x="34" y="52"/>
                </a:lnTo>
                <a:lnTo>
                  <a:pt x="32" y="52"/>
                </a:lnTo>
                <a:lnTo>
                  <a:pt x="27" y="61"/>
                </a:lnTo>
                <a:lnTo>
                  <a:pt x="23" y="61"/>
                </a:lnTo>
                <a:lnTo>
                  <a:pt x="20" y="70"/>
                </a:lnTo>
                <a:lnTo>
                  <a:pt x="15" y="70"/>
                </a:lnTo>
                <a:close/>
              </a:path>
            </a:pathLst>
          </a:custGeom>
          <a:solidFill>
            <a:srgbClr val="03365F"/>
          </a:solidFill>
          <a:ln w="3175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11275" name="Rectangle 231"/>
          <p:cNvSpPr>
            <a:spLocks noChangeArrowheads="1"/>
          </p:cNvSpPr>
          <p:nvPr/>
        </p:nvSpPr>
        <p:spPr bwMode="ltGray">
          <a:xfrm>
            <a:off x="5589588" y="3711575"/>
            <a:ext cx="4762" cy="9525"/>
          </a:xfrm>
          <a:prstGeom prst="rect">
            <a:avLst/>
          </a:prstGeom>
          <a:solidFill>
            <a:srgbClr val="C4007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276" name="Freeform 350"/>
          <p:cNvSpPr>
            <a:spLocks/>
          </p:cNvSpPr>
          <p:nvPr/>
        </p:nvSpPr>
        <p:spPr bwMode="ltGray">
          <a:xfrm>
            <a:off x="3748088" y="4065588"/>
            <a:ext cx="79375" cy="22225"/>
          </a:xfrm>
          <a:custGeom>
            <a:avLst/>
            <a:gdLst>
              <a:gd name="T0" fmla="*/ 0 w 24"/>
              <a:gd name="T1" fmla="*/ 2147483647 h 7"/>
              <a:gd name="T2" fmla="*/ 2147483647 w 24"/>
              <a:gd name="T3" fmla="*/ 2147483647 h 7"/>
              <a:gd name="T4" fmla="*/ 2147483647 w 24"/>
              <a:gd name="T5" fmla="*/ 2147483647 h 7"/>
              <a:gd name="T6" fmla="*/ 2147483647 w 24"/>
              <a:gd name="T7" fmla="*/ 2147483647 h 7"/>
              <a:gd name="T8" fmla="*/ 2147483647 w 24"/>
              <a:gd name="T9" fmla="*/ 2147483647 h 7"/>
              <a:gd name="T10" fmla="*/ 2147483647 w 24"/>
              <a:gd name="T11" fmla="*/ 2147483647 h 7"/>
              <a:gd name="T12" fmla="*/ 2147483647 w 24"/>
              <a:gd name="T13" fmla="*/ 2147483647 h 7"/>
              <a:gd name="T14" fmla="*/ 2147483647 w 24"/>
              <a:gd name="T15" fmla="*/ 2147483647 h 7"/>
              <a:gd name="T16" fmla="*/ 2147483647 w 24"/>
              <a:gd name="T17" fmla="*/ 2147483647 h 7"/>
              <a:gd name="T18" fmla="*/ 2147483647 w 24"/>
              <a:gd name="T19" fmla="*/ 2147483647 h 7"/>
              <a:gd name="T20" fmla="*/ 2147483647 w 24"/>
              <a:gd name="T21" fmla="*/ 2147483647 h 7"/>
              <a:gd name="T22" fmla="*/ 2147483647 w 24"/>
              <a:gd name="T23" fmla="*/ 2147483647 h 7"/>
              <a:gd name="T24" fmla="*/ 2147483647 w 24"/>
              <a:gd name="T25" fmla="*/ 2147483647 h 7"/>
              <a:gd name="T26" fmla="*/ 2147483647 w 24"/>
              <a:gd name="T27" fmla="*/ 2147483647 h 7"/>
              <a:gd name="T28" fmla="*/ 2147483647 w 24"/>
              <a:gd name="T29" fmla="*/ 2147483647 h 7"/>
              <a:gd name="T30" fmla="*/ 0 w 24"/>
              <a:gd name="T31" fmla="*/ 2147483647 h 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7"/>
              <a:gd name="T50" fmla="*/ 24 w 24"/>
              <a:gd name="T51" fmla="*/ 7 h 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7">
                <a:moveTo>
                  <a:pt x="0" y="7"/>
                </a:moveTo>
                <a:cubicBezTo>
                  <a:pt x="0" y="6"/>
                  <a:pt x="1" y="5"/>
                  <a:pt x="1" y="4"/>
                </a:cubicBezTo>
                <a:cubicBezTo>
                  <a:pt x="1" y="4"/>
                  <a:pt x="2" y="4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3" y="4"/>
                  <a:pt x="4" y="4"/>
                  <a:pt x="5" y="4"/>
                </a:cubicBezTo>
                <a:cubicBezTo>
                  <a:pt x="7" y="3"/>
                  <a:pt x="8" y="2"/>
                  <a:pt x="10" y="1"/>
                </a:cubicBezTo>
                <a:cubicBezTo>
                  <a:pt x="11" y="0"/>
                  <a:pt x="13" y="0"/>
                  <a:pt x="14" y="1"/>
                </a:cubicBezTo>
                <a:cubicBezTo>
                  <a:pt x="17" y="2"/>
                  <a:pt x="20" y="2"/>
                  <a:pt x="23" y="3"/>
                </a:cubicBezTo>
                <a:cubicBezTo>
                  <a:pt x="23" y="3"/>
                  <a:pt x="24" y="4"/>
                  <a:pt x="23" y="5"/>
                </a:cubicBezTo>
                <a:cubicBezTo>
                  <a:pt x="23" y="6"/>
                  <a:pt x="22" y="6"/>
                  <a:pt x="22" y="6"/>
                </a:cubicBezTo>
                <a:cubicBezTo>
                  <a:pt x="20" y="6"/>
                  <a:pt x="18" y="6"/>
                  <a:pt x="17" y="5"/>
                </a:cubicBezTo>
                <a:cubicBezTo>
                  <a:pt x="15" y="5"/>
                  <a:pt x="13" y="5"/>
                  <a:pt x="11" y="5"/>
                </a:cubicBezTo>
                <a:cubicBezTo>
                  <a:pt x="11" y="5"/>
                  <a:pt x="10" y="6"/>
                  <a:pt x="10" y="6"/>
                </a:cubicBezTo>
                <a:cubicBezTo>
                  <a:pt x="9" y="6"/>
                  <a:pt x="7" y="6"/>
                  <a:pt x="6" y="6"/>
                </a:cubicBezTo>
                <a:cubicBezTo>
                  <a:pt x="5" y="7"/>
                  <a:pt x="3" y="7"/>
                  <a:pt x="1" y="7"/>
                </a:cubicBezTo>
                <a:lnTo>
                  <a:pt x="0" y="7"/>
                </a:lnTo>
                <a:close/>
              </a:path>
            </a:pathLst>
          </a:custGeom>
          <a:solidFill>
            <a:srgbClr val="C4007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47" name="Slide Number Placeholder 2"/>
          <p:cNvSpPr txBox="1">
            <a:spLocks/>
          </p:cNvSpPr>
          <p:nvPr/>
        </p:nvSpPr>
        <p:spPr bwMode="gray">
          <a:xfrm>
            <a:off x="8172400" y="6237312"/>
            <a:ext cx="144016" cy="3204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b" anchorCtr="0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 cap="all" baseline="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fld id="{DE2E353E-C5D9-4FDF-A991-303D0721375D}" type="slidenum">
              <a:rPr lang="fr-FR" altLang="zh-TW" sz="800" smtClean="0">
                <a:solidFill>
                  <a:schemeClr val="tx1"/>
                </a:solidFill>
                <a:latin typeface="+mn-lt"/>
                <a:ea typeface="新細明體" charset="-120"/>
              </a:rPr>
              <a:pPr eaLnBrk="1" hangingPunct="1">
                <a:defRPr/>
              </a:pPr>
              <a:t>12</a:t>
            </a:fld>
            <a:endParaRPr lang="fr-FR" altLang="zh-TW" sz="800" dirty="0" smtClean="0">
              <a:solidFill>
                <a:schemeClr val="tx1"/>
              </a:solidFill>
              <a:latin typeface="+mn-lt"/>
              <a:ea typeface="新細明體" charset="-120"/>
            </a:endParaRPr>
          </a:p>
        </p:txBody>
      </p:sp>
      <p:graphicFrame>
        <p:nvGraphicFramePr>
          <p:cNvPr id="248" name="Group 2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4915"/>
              </p:ext>
            </p:extLst>
          </p:nvPr>
        </p:nvGraphicFramePr>
        <p:xfrm>
          <a:off x="266602" y="5360509"/>
          <a:ext cx="1740113" cy="944880"/>
        </p:xfrm>
        <a:graphic>
          <a:graphicData uri="http://schemas.openxmlformats.org/drawingml/2006/table">
            <a:tbl>
              <a:tblPr/>
              <a:tblGrid>
                <a:gridCol w="1740113"/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Direct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offer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Credit Alliance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1779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Partner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D4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3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467544" y="264319"/>
            <a:ext cx="7812088" cy="71640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IN" dirty="0" smtClean="0">
                <a:solidFill>
                  <a:schemeClr val="accent4"/>
                </a:solidFill>
              </a:rPr>
              <a:t>Country </a:t>
            </a:r>
            <a:r>
              <a:rPr lang="sk-SK" dirty="0" smtClean="0">
                <a:solidFill>
                  <a:schemeClr val="accent4"/>
                </a:solidFill>
              </a:rPr>
              <a:t>r</a:t>
            </a:r>
            <a:r>
              <a:rPr lang="en-IN" dirty="0" smtClean="0">
                <a:solidFill>
                  <a:schemeClr val="accent4"/>
                </a:solidFill>
              </a:rPr>
              <a:t>isk </a:t>
            </a:r>
            <a:r>
              <a:rPr lang="en-IN" dirty="0">
                <a:solidFill>
                  <a:schemeClr val="accent4"/>
                </a:solidFill>
              </a:rPr>
              <a:t>assessment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125538"/>
            <a:ext cx="7812088" cy="4589462"/>
          </a:xfrm>
        </p:spPr>
        <p:txBody>
          <a:bodyPr rtlCol="0" anchor="ctr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None/>
              <a:defRPr/>
            </a:pPr>
            <a:endParaRPr lang="sk-SK" sz="20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9460" name="Symbol zastępczy daty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Date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87FF1-1DF0-451F-B283-D6BD502E1209}" type="slidenum">
              <a:rPr lang="fr-FR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4"/>
                </a:solidFill>
              </a:rPr>
              <a:t>Analýza insolvencií, sektorov, rizík..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50850" y="1071546"/>
            <a:ext cx="8229600" cy="29335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k-SK" sz="1600" b="1" dirty="0" smtClean="0">
              <a:solidFill>
                <a:srgbClr val="61B57C"/>
              </a:solidFill>
            </a:endParaRPr>
          </a:p>
          <a:p>
            <a:endParaRPr lang="de-DE" sz="1400" b="1" dirty="0" smtClean="0">
              <a:solidFill>
                <a:srgbClr val="61B57C"/>
              </a:solidFill>
            </a:endParaRPr>
          </a:p>
          <a:p>
            <a:pPr marL="238125" indent="-238125">
              <a:spcAft>
                <a:spcPts val="1100"/>
              </a:spcAft>
              <a:buClr>
                <a:schemeClr val="accent4"/>
              </a:buClr>
              <a:buFontTx/>
              <a:buChar char="•"/>
            </a:pPr>
            <a:endParaRPr lang="sk-SK" dirty="0" smtClean="0">
              <a:solidFill>
                <a:schemeClr val="dk1"/>
              </a:solidFill>
            </a:endParaRPr>
          </a:p>
          <a:p>
            <a:endParaRPr lang="sk-SK" dirty="0" smtClean="0">
              <a:solidFill>
                <a:schemeClr val="dk1"/>
              </a:solidFill>
            </a:endParaRPr>
          </a:p>
          <a:p>
            <a:pPr marL="238125" marR="0" lvl="0" indent="-238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chemeClr val="accent4"/>
              </a:buClr>
              <a:buSzTx/>
              <a:tabLst/>
              <a:defRPr/>
            </a:pPr>
            <a:endParaRPr kumimoji="0" lang="de-A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66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3168000" y="3335520"/>
            <a:ext cx="5187600" cy="1173600"/>
          </a:xfrm>
        </p:spPr>
        <p:txBody>
          <a:bodyPr/>
          <a:lstStyle/>
          <a:p>
            <a:r>
              <a:rPr lang="en-US" dirty="0" smtClean="0"/>
              <a:t>Produkt</a:t>
            </a:r>
            <a:r>
              <a:rPr lang="sk-SK" dirty="0" smtClean="0"/>
              <a:t>y</a:t>
            </a:r>
            <a:r>
              <a:rPr lang="en-US" dirty="0" smtClean="0"/>
              <a:t> &amp; S</a:t>
            </a:r>
            <a:r>
              <a:rPr lang="sk-SK" dirty="0" smtClean="0"/>
              <a:t>lužby</a:t>
            </a:r>
            <a:endParaRPr lang="en-US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Title of presentation / 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1064008" cy="52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53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404813"/>
            <a:ext cx="8229600" cy="647700"/>
          </a:xfrm>
        </p:spPr>
        <p:txBody>
          <a:bodyPr/>
          <a:lstStyle/>
          <a:p>
            <a:pPr eaLnBrk="1" hangingPunct="1"/>
            <a:r>
              <a:rPr lang="sk-SK" dirty="0" smtClean="0"/>
              <a:t>Čo ako klient očakávate?</a:t>
            </a:r>
            <a:endParaRPr lang="de-AT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5229200"/>
            <a:ext cx="7850381" cy="10081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sk-SK" sz="2000" b="1" dirty="0" smtClean="0">
                <a:solidFill>
                  <a:srgbClr val="61B57C"/>
                </a:solidFill>
              </a:rPr>
              <a:t> </a:t>
            </a:r>
            <a:r>
              <a:rPr lang="de-DE" sz="2000" b="1" dirty="0" smtClean="0">
                <a:solidFill>
                  <a:srgbClr val="61B57C"/>
                </a:solidFill>
              </a:rPr>
              <a:t>Partners</a:t>
            </a:r>
            <a:r>
              <a:rPr lang="sk-SK" sz="2000" b="1" dirty="0" smtClean="0">
                <a:solidFill>
                  <a:srgbClr val="61B57C"/>
                </a:solidFill>
              </a:rPr>
              <a:t>tvo s</a:t>
            </a:r>
            <a:r>
              <a:rPr lang="de-DE" sz="2000" b="1" dirty="0" smtClean="0">
                <a:solidFill>
                  <a:srgbClr val="61B57C"/>
                </a:solidFill>
              </a:rPr>
              <a:t> </a:t>
            </a:r>
            <a:r>
              <a:rPr lang="en-PH" sz="2000" b="1" dirty="0" smtClean="0">
                <a:solidFill>
                  <a:srgbClr val="61B57C"/>
                </a:solidFill>
              </a:rPr>
              <a:t>Coface</a:t>
            </a:r>
            <a:r>
              <a:rPr lang="de-DE" sz="2000" b="1" dirty="0" smtClean="0">
                <a:solidFill>
                  <a:srgbClr val="61B57C"/>
                </a:solidFill>
              </a:rPr>
              <a:t> –</a:t>
            </a:r>
            <a:r>
              <a:rPr lang="sk-SK" sz="2000" b="1" dirty="0" smtClean="0">
                <a:solidFill>
                  <a:srgbClr val="61B57C"/>
                </a:solidFill>
              </a:rPr>
              <a:t> Robí Vaše podnikanie bezpečnejším!</a:t>
            </a:r>
            <a:endParaRPr lang="de-AT" sz="2000" b="1" dirty="0" smtClean="0">
              <a:solidFill>
                <a:srgbClr val="61B57C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585788" y="1124744"/>
            <a:ext cx="7956550" cy="36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rgbClr val="002060"/>
              </a:buClr>
              <a:buSzPct val="80000"/>
              <a:buFont typeface="Wingdings" pitchFamily="2" charset="2"/>
              <a:buChar char="Ø"/>
            </a:pPr>
            <a:r>
              <a:rPr lang="sk-SK" sz="1800" dirty="0" smtClean="0">
                <a:solidFill>
                  <a:srgbClr val="03365F"/>
                </a:solidFill>
              </a:rPr>
              <a:t> Ľahšiu orientáciu pri prieniku na zahraničné trhy, overenie si spoľahlivosti nových obchodných partnerov,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rgbClr val="002060"/>
              </a:buClr>
              <a:buSzPct val="80000"/>
              <a:buFont typeface="Wingdings" pitchFamily="2" charset="2"/>
              <a:buChar char="Ø"/>
            </a:pPr>
            <a:r>
              <a:rPr lang="sk-SK" sz="1800" dirty="0" smtClean="0">
                <a:solidFill>
                  <a:srgbClr val="03365F"/>
                </a:solidFill>
              </a:rPr>
              <a:t> Prevenciu a ochranu voči nedobytným pohľadávkam v súčasnom nestabil-nom ekonomickom prostredí,</a:t>
            </a:r>
          </a:p>
          <a:p>
            <a:pPr algn="just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rgbClr val="002060"/>
              </a:buClr>
              <a:buSzPct val="80000"/>
              <a:buFont typeface="Wingdings" pitchFamily="2" charset="2"/>
              <a:buChar char="Ø"/>
            </a:pPr>
            <a:r>
              <a:rPr lang="sk-SK" sz="1800" dirty="0" smtClean="0">
                <a:solidFill>
                  <a:srgbClr val="03365F"/>
                </a:solidFill>
                <a:latin typeface="Arial" pitchFamily="34" charset="0"/>
                <a:cs typeface="Arial" pitchFamily="34" charset="0"/>
              </a:rPr>
              <a:t> Zlepšovanie cash flow a minimalizáciu strát z podnikateľskej činnosti,</a:t>
            </a:r>
            <a:endParaRPr lang="de-DE" sz="1800" dirty="0" smtClean="0">
              <a:solidFill>
                <a:srgbClr val="03365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rgbClr val="002060"/>
              </a:buClr>
              <a:buSzPct val="80000"/>
              <a:buFont typeface="Wingdings" pitchFamily="2" charset="2"/>
              <a:buChar char="Ø"/>
            </a:pPr>
            <a:r>
              <a:rPr lang="sk-SK" sz="1800" dirty="0" smtClean="0">
                <a:solidFill>
                  <a:srgbClr val="03365F"/>
                </a:solidFill>
              </a:rPr>
              <a:t> Jednoduché a spoľahlivé riešenie prevencie a ochrany pred platobnou neschopnosťou a platobnou nevôľou Vašich odberateľov,</a:t>
            </a:r>
          </a:p>
          <a:p>
            <a:pPr algn="just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rgbClr val="002060"/>
              </a:buClr>
              <a:buSzPct val="80000"/>
              <a:buFont typeface="Wingdings" pitchFamily="2" charset="2"/>
              <a:buChar char="Ø"/>
            </a:pPr>
            <a:r>
              <a:rPr lang="sk-SK" sz="1800" dirty="0" smtClean="0">
                <a:solidFill>
                  <a:srgbClr val="03365F"/>
                </a:solidFill>
                <a:latin typeface="Arial" pitchFamily="34" charset="0"/>
                <a:cs typeface="Arial" pitchFamily="34" charset="0"/>
              </a:rPr>
              <a:t> Zachovanie korektných obchodných vzťahov s obchodnými partnermi.</a:t>
            </a:r>
            <a:endParaRPr lang="de-DE" sz="1800" dirty="0">
              <a:solidFill>
                <a:srgbClr val="0336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193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404813"/>
            <a:ext cx="8229600" cy="647700"/>
          </a:xfrm>
        </p:spPr>
        <p:txBody>
          <a:bodyPr/>
          <a:lstStyle/>
          <a:p>
            <a:pPr eaLnBrk="1" hangingPunct="1"/>
            <a:r>
              <a:rPr lang="sk-SK" dirty="0" smtClean="0"/>
              <a:t>Naše produkty</a:t>
            </a:r>
            <a:endParaRPr lang="de-AT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5004048" y="1501884"/>
            <a:ext cx="3528392" cy="3655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chemeClr val="accent4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8125" lvl="0" indent="-238125">
              <a:spcAft>
                <a:spcPts val="1100"/>
              </a:spcAft>
              <a:buClr>
                <a:schemeClr val="accent4"/>
              </a:buClr>
              <a:buFontTx/>
              <a:buChar char="•"/>
            </a:pPr>
            <a:r>
              <a:rPr lang="sk-SK" sz="2400" dirty="0" smtClean="0">
                <a:solidFill>
                  <a:schemeClr val="dk1"/>
                </a:solidFill>
              </a:rPr>
              <a:t>Poistenie pohľadávok</a:t>
            </a:r>
          </a:p>
          <a:p>
            <a:pPr marL="238125" lvl="0" indent="-238125">
              <a:spcAft>
                <a:spcPts val="1100"/>
              </a:spcAft>
              <a:buClr>
                <a:schemeClr val="accent4"/>
              </a:buClr>
              <a:buFontTx/>
              <a:buChar char="•"/>
            </a:pPr>
            <a:endParaRPr kumimoji="0" lang="ro-R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8125" lvl="0" indent="-238125">
              <a:spcAft>
                <a:spcPts val="1100"/>
              </a:spcAft>
              <a:buClr>
                <a:schemeClr val="accent4"/>
              </a:buClr>
              <a:buFontTx/>
              <a:buChar char="•"/>
            </a:pPr>
            <a:r>
              <a:rPr lang="sk-SK" sz="2400" dirty="0" smtClean="0">
                <a:solidFill>
                  <a:schemeClr val="dk1"/>
                </a:solidFill>
              </a:rPr>
              <a:t>Obchodné informácie </a:t>
            </a:r>
          </a:p>
          <a:p>
            <a:pPr marL="238125" lvl="0" indent="-238125">
              <a:spcAft>
                <a:spcPts val="1100"/>
              </a:spcAft>
              <a:buClr>
                <a:schemeClr val="accent4"/>
              </a:buClr>
              <a:buFontTx/>
              <a:buChar char="•"/>
            </a:pPr>
            <a:endParaRPr kumimoji="0" lang="ro-R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8125" lvl="0" indent="-238125">
              <a:spcAft>
                <a:spcPts val="1100"/>
              </a:spcAft>
              <a:buClr>
                <a:schemeClr val="accent4"/>
              </a:buClr>
              <a:buFontTx/>
              <a:buChar char="•"/>
            </a:pPr>
            <a:r>
              <a:rPr lang="sk-SK" sz="2400" dirty="0" smtClean="0">
                <a:solidFill>
                  <a:schemeClr val="dk1"/>
                </a:solidFill>
              </a:rPr>
              <a:t>Inkaso pohľadávok</a:t>
            </a: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ázok 4" descr="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597" y="1988840"/>
            <a:ext cx="3627403" cy="223224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0750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Nadväznosť produktov celým životom Vašej pohľadávky – </a:t>
            </a:r>
            <a:r>
              <a:rPr lang="sk-SK" sz="2000" dirty="0" smtClean="0"/>
              <a:t>eliminácia strát</a:t>
            </a:r>
            <a:endParaRPr lang="sk-SK" sz="20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11" name="Zástupný symbol obsahu 10" descr="Broken Euro wh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0580" y="2123604"/>
            <a:ext cx="3033588" cy="3033588"/>
          </a:xfrm>
        </p:spPr>
      </p:pic>
      <p:sp>
        <p:nvSpPr>
          <p:cNvPr id="13" name="BlokTextu 12"/>
          <p:cNvSpPr txBox="1"/>
          <p:nvPr/>
        </p:nvSpPr>
        <p:spPr>
          <a:xfrm>
            <a:off x="5119210" y="1559114"/>
            <a:ext cx="26548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03365F"/>
                </a:solidFill>
              </a:rPr>
              <a:t>Monitoring</a:t>
            </a:r>
          </a:p>
          <a:p>
            <a:pPr algn="ctr"/>
            <a:r>
              <a:rPr lang="sk-SK" sz="1600" dirty="0" smtClean="0">
                <a:solidFill>
                  <a:srgbClr val="6A7B9C"/>
                </a:solidFill>
              </a:rPr>
              <a:t>Monitorovanie partnera</a:t>
            </a:r>
          </a:p>
          <a:p>
            <a:pPr algn="ctr"/>
            <a:r>
              <a:rPr lang="sk-SK" sz="1600" dirty="0" smtClean="0">
                <a:solidFill>
                  <a:srgbClr val="6A7B9C"/>
                </a:solidFill>
              </a:rPr>
              <a:t>počas obchodného vzťahu.</a:t>
            </a:r>
            <a:endParaRPr lang="sk-SK" sz="1600" dirty="0">
              <a:solidFill>
                <a:srgbClr val="6A7B9C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868144" y="3789040"/>
            <a:ext cx="22979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03365F"/>
                </a:solidFill>
              </a:rPr>
              <a:t>Poistenie</a:t>
            </a:r>
          </a:p>
          <a:p>
            <a:pPr algn="ctr"/>
            <a:r>
              <a:rPr lang="sk-SK" sz="1600" dirty="0" smtClean="0">
                <a:solidFill>
                  <a:srgbClr val="6A7B9C"/>
                </a:solidFill>
              </a:rPr>
              <a:t>Poistenie odberateľa</a:t>
            </a:r>
          </a:p>
          <a:p>
            <a:pPr algn="ctr"/>
            <a:r>
              <a:rPr lang="sk-SK" sz="1600" dirty="0" smtClean="0">
                <a:solidFill>
                  <a:srgbClr val="6A7B9C"/>
                </a:solidFill>
              </a:rPr>
              <a:t>počas dodávok tovarov a služieb.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611560" y="1988840"/>
            <a:ext cx="2808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03365F"/>
                </a:solidFill>
              </a:rPr>
              <a:t>Obchodná informácia</a:t>
            </a:r>
          </a:p>
          <a:p>
            <a:pPr algn="ctr"/>
            <a:r>
              <a:rPr lang="sk-SK" sz="1600" dirty="0" smtClean="0">
                <a:solidFill>
                  <a:srgbClr val="6A7B9C"/>
                </a:solidFill>
              </a:rPr>
              <a:t>Preverenie partnera</a:t>
            </a:r>
          </a:p>
          <a:p>
            <a:pPr algn="ctr"/>
            <a:r>
              <a:rPr lang="sk-SK" sz="1600" dirty="0" smtClean="0">
                <a:solidFill>
                  <a:srgbClr val="6A7B9C"/>
                </a:solidFill>
              </a:rPr>
              <a:t>pred vznikom obchodného vzťahu.</a:t>
            </a:r>
            <a:endParaRPr lang="sk-SK" sz="1600" dirty="0">
              <a:solidFill>
                <a:srgbClr val="6A7B9C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539552" y="3861048"/>
            <a:ext cx="28083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03365F"/>
                </a:solidFill>
              </a:rPr>
              <a:t>Inkaso</a:t>
            </a:r>
          </a:p>
          <a:p>
            <a:pPr algn="ctr"/>
            <a:r>
              <a:rPr lang="sk-SK" sz="1600" dirty="0" smtClean="0">
                <a:solidFill>
                  <a:srgbClr val="6A7B9C"/>
                </a:solidFill>
              </a:rPr>
              <a:t>Vymáhanie pohľadávok</a:t>
            </a:r>
          </a:p>
          <a:p>
            <a:pPr algn="ctr"/>
            <a:r>
              <a:rPr lang="sk-SK" sz="1600" dirty="0" smtClean="0">
                <a:solidFill>
                  <a:srgbClr val="6A7B9C"/>
                </a:solidFill>
              </a:rPr>
              <a:t>po lehote splatnosti.</a:t>
            </a:r>
            <a:endParaRPr lang="sk-SK" sz="1600" dirty="0">
              <a:solidFill>
                <a:srgbClr val="6A7B9C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gray">
          <a:xfrm>
            <a:off x="611560" y="5589240"/>
            <a:ext cx="7850381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accent4"/>
              </a:buClr>
              <a:buSzTx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B5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Kombináciou našich produktov</a:t>
            </a:r>
            <a:r>
              <a:rPr kumimoji="0" lang="sk-SK" sz="2000" b="1" i="0" u="none" strike="noStrike" kern="1200" cap="none" spc="0" normalizeH="0" noProof="0" dirty="0" smtClean="0">
                <a:ln>
                  <a:noFill/>
                </a:ln>
                <a:solidFill>
                  <a:srgbClr val="61B5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 Vám k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B5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aždé Euro</a:t>
            </a:r>
            <a:r>
              <a:rPr kumimoji="0" lang="sk-SK" sz="2000" b="1" i="0" u="none" strike="noStrike" kern="1200" cap="none" spc="0" normalizeH="0" noProof="0" dirty="0" smtClean="0">
                <a:ln>
                  <a:noFill/>
                </a:ln>
                <a:solidFill>
                  <a:srgbClr val="61B5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vráti vcelku!</a:t>
            </a:r>
            <a:endParaRPr kumimoji="0" lang="de-AT" sz="2000" b="1" i="0" u="none" strike="noStrike" kern="1200" cap="none" spc="0" normalizeH="0" baseline="0" noProof="0" dirty="0" smtClean="0">
              <a:ln>
                <a:noFill/>
              </a:ln>
              <a:solidFill>
                <a:srgbClr val="61B57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2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Poistenie pohľadávok 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3168000" y="3335520"/>
            <a:ext cx="5187600" cy="1173600"/>
          </a:xfrm>
        </p:spPr>
        <p:txBody>
          <a:bodyPr/>
          <a:lstStyle/>
          <a:p>
            <a:r>
              <a:rPr lang="sk-SK" dirty="0" smtClean="0"/>
              <a:t>Nástroj na riadenie pohľadávok</a:t>
            </a:r>
            <a:endParaRPr lang="en-US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Title of presentation / 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1064008" cy="52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44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2483768" y="403200"/>
            <a:ext cx="5871832" cy="2462400"/>
          </a:xfrm>
        </p:spPr>
        <p:txBody>
          <a:bodyPr/>
          <a:lstStyle/>
          <a:p>
            <a:r>
              <a:rPr lang="sk-SK" dirty="0" smtClean="0"/>
              <a:t>Obsah prezentácie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979712" y="3335520"/>
            <a:ext cx="6912768" cy="1173600"/>
          </a:xfrm>
        </p:spPr>
        <p:txBody>
          <a:bodyPr/>
          <a:lstStyle/>
          <a:p>
            <a:r>
              <a:rPr lang="sk-SK" sz="1800" dirty="0" smtClean="0"/>
              <a:t>1. Prečo nás zaujíma platobná morálka?</a:t>
            </a:r>
          </a:p>
          <a:p>
            <a:r>
              <a:rPr lang="sk-SK" sz="1800" dirty="0" smtClean="0"/>
              <a:t>2. Faktory ovplyvňujúce chod firmy a zvyšujúce riziko nezaplatenia (prípadová štúdia Alpine)</a:t>
            </a:r>
          </a:p>
          <a:p>
            <a:r>
              <a:rPr lang="sk-SK" sz="1800" dirty="0" smtClean="0"/>
              <a:t>3. Proces managementu pohľadávok</a:t>
            </a:r>
          </a:p>
          <a:p>
            <a:r>
              <a:rPr lang="sk-SK" sz="1800" dirty="0" smtClean="0"/>
              <a:t>4. Coface riešenie (poistenie, obchodné informácie, inkaso)</a:t>
            </a:r>
          </a:p>
          <a:p>
            <a:endParaRPr lang="en-US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Title of presentation / 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1064008" cy="52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1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poistenie pohľadávok</a:t>
            </a:r>
            <a:endParaRPr lang="sk-SK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 flipV="1">
            <a:off x="3851275" y="4652963"/>
            <a:ext cx="1008063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Espace réservé du numéro de diapositive 6"/>
          <p:cNvSpPr txBox="1">
            <a:spLocks/>
          </p:cNvSpPr>
          <p:nvPr/>
        </p:nvSpPr>
        <p:spPr bwMode="gray">
          <a:xfrm>
            <a:off x="8096400" y="6238800"/>
            <a:ext cx="255600" cy="32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7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858401-1896-4F80-9B2B-186795E41C27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8" name="Obrázok 7" descr="way of insur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92697"/>
            <a:ext cx="6552728" cy="295232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530244" y="3933056"/>
            <a:ext cx="7858180" cy="2372844"/>
          </a:xfrm>
        </p:spPr>
        <p:txBody>
          <a:bodyPr/>
          <a:lstStyle/>
          <a:p>
            <a:r>
              <a:rPr lang="sk-SK" sz="2000" dirty="0" smtClean="0"/>
              <a:t>Predchádza rizikám spôsobených nezaplatením pohľadávok </a:t>
            </a:r>
            <a:br>
              <a:rPr lang="sk-SK" sz="2000" dirty="0" smtClean="0"/>
            </a:br>
            <a:r>
              <a:rPr lang="sk-SK" sz="2000" dirty="0" smtClean="0"/>
              <a:t>z obchodného styku.</a:t>
            </a:r>
          </a:p>
          <a:p>
            <a:endParaRPr lang="sk-SK" sz="2000" dirty="0" smtClean="0"/>
          </a:p>
          <a:p>
            <a:r>
              <a:rPr lang="sk-SK" sz="2000" dirty="0" smtClean="0"/>
              <a:t>Eliminuje straty klienta </a:t>
            </a:r>
            <a:r>
              <a:rPr lang="sk-SK" dirty="0" smtClean="0"/>
              <a:t>(veriteľa) </a:t>
            </a:r>
            <a:r>
              <a:rPr lang="sk-SK" sz="2000" dirty="0" smtClean="0"/>
              <a:t>spôsobené platobnou neschopnosťou alebo platobnou nevôľou odberateľa </a:t>
            </a:r>
            <a:r>
              <a:rPr lang="en-US" dirty="0" smtClean="0"/>
              <a:t>(</a:t>
            </a:r>
            <a:r>
              <a:rPr lang="sk-SK" dirty="0" smtClean="0"/>
              <a:t>dlžníka</a:t>
            </a:r>
            <a:r>
              <a:rPr lang="en-US" dirty="0" smtClean="0"/>
              <a:t>)</a:t>
            </a:r>
            <a:r>
              <a:rPr lang="sk-SK" dirty="0" smtClean="0"/>
              <a:t>.</a:t>
            </a:r>
            <a:endParaRPr lang="fr-FR" dirty="0" smtClean="0"/>
          </a:p>
        </p:txBody>
      </p:sp>
      <p:sp>
        <p:nvSpPr>
          <p:cNvPr id="13" name="Zaoblený obdĺžnik 12"/>
          <p:cNvSpPr/>
          <p:nvPr/>
        </p:nvSpPr>
        <p:spPr>
          <a:xfrm>
            <a:off x="1691680" y="1412776"/>
            <a:ext cx="2232248" cy="792088"/>
          </a:xfrm>
          <a:prstGeom prst="roundRect">
            <a:avLst>
              <a:gd name="adj" fmla="val 3400"/>
            </a:avLst>
          </a:prstGeom>
          <a:solidFill>
            <a:srgbClr val="46945E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Aharoni" pitchFamily="2" charset="-79"/>
                <a:cs typeface="Aharoni" pitchFamily="2" charset="-79"/>
              </a:rPr>
              <a:t>INSURANCE</a:t>
            </a:r>
          </a:p>
          <a:p>
            <a:pPr algn="ctr"/>
            <a:endParaRPr lang="sk-SK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Šípka nahor 13"/>
          <p:cNvSpPr/>
          <p:nvPr/>
        </p:nvSpPr>
        <p:spPr>
          <a:xfrm>
            <a:off x="2771800" y="1844824"/>
            <a:ext cx="168019" cy="261848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5" name="Zaoblený obdĺžnik 14"/>
          <p:cNvSpPr/>
          <p:nvPr/>
        </p:nvSpPr>
        <p:spPr>
          <a:xfrm>
            <a:off x="4788024" y="1412776"/>
            <a:ext cx="2160240" cy="720080"/>
          </a:xfrm>
          <a:prstGeom prst="roundRect">
            <a:avLst>
              <a:gd name="adj" fmla="val 0"/>
            </a:avLst>
          </a:prstGeom>
          <a:solidFill>
            <a:srgbClr val="46945E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Aharoni" pitchFamily="2" charset="-79"/>
                <a:cs typeface="Aharoni" pitchFamily="2" charset="-79"/>
              </a:rPr>
              <a:t>RISK</a:t>
            </a:r>
          </a:p>
          <a:p>
            <a:pPr algn="ctr"/>
            <a:endParaRPr lang="sk-SK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Ohnutá šípka 16"/>
          <p:cNvSpPr/>
          <p:nvPr/>
        </p:nvSpPr>
        <p:spPr>
          <a:xfrm>
            <a:off x="5724128" y="1844824"/>
            <a:ext cx="288032" cy="216024"/>
          </a:xfrm>
          <a:prstGeom prst="bentArrow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1800000" lon="0" rev="0"/>
            </a:camera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 w="12700">
                <a:solidFill>
                  <a:srgbClr val="EAEAEA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Poistené riziká</a:t>
            </a:r>
            <a:endParaRPr lang="sk-SK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322833" y="1700808"/>
            <a:ext cx="8641655" cy="4248472"/>
          </a:xfrm>
        </p:spPr>
        <p:txBody>
          <a:bodyPr/>
          <a:lstStyle/>
          <a:p>
            <a:r>
              <a:rPr lang="sk-SK" b="1" dirty="0" smtClean="0"/>
              <a:t>Obchodné riziká</a:t>
            </a:r>
            <a:r>
              <a:rPr lang="en-US" b="1" dirty="0" smtClean="0"/>
              <a:t>:</a:t>
            </a:r>
          </a:p>
          <a:p>
            <a:pPr lvl="1"/>
            <a:r>
              <a:rPr lang="sk-SK" sz="1800" dirty="0" smtClean="0"/>
              <a:t>Platobná neschopnosť </a:t>
            </a:r>
            <a:r>
              <a:rPr lang="sk-SK" dirty="0" smtClean="0"/>
              <a:t>(konkurz, reštrukturalizácia),</a:t>
            </a:r>
          </a:p>
          <a:p>
            <a:pPr lvl="1"/>
            <a:r>
              <a:rPr lang="sk-SK" sz="1800" dirty="0" smtClean="0"/>
              <a:t>Platobná nevôľa </a:t>
            </a:r>
            <a:r>
              <a:rPr lang="sk-SK" dirty="0" smtClean="0"/>
              <a:t>(druhotná platobná neschopnosť).</a:t>
            </a:r>
            <a:endParaRPr lang="en-US" dirty="0" smtClean="0"/>
          </a:p>
          <a:p>
            <a:pPr lvl="1">
              <a:buFont typeface="Wingdings 2" pitchFamily="18" charset="2"/>
              <a:buNone/>
            </a:pPr>
            <a:endParaRPr lang="en-US" sz="1800" b="1" dirty="0" smtClean="0"/>
          </a:p>
          <a:p>
            <a:r>
              <a:rPr lang="sk-SK" b="1" dirty="0" smtClean="0"/>
              <a:t>Poistenie iných rizík cez špecifické moduly:</a:t>
            </a:r>
            <a:endParaRPr lang="en-US" b="1" dirty="0" smtClean="0"/>
          </a:p>
          <a:p>
            <a:pPr lvl="1"/>
            <a:r>
              <a:rPr lang="sk-SK" sz="1800" dirty="0" smtClean="0"/>
              <a:t>Poistenie pohľadávok existujúcich pred podpísaním poistnej zmluvy,</a:t>
            </a:r>
            <a:endParaRPr lang="en-US" sz="1800" dirty="0" smtClean="0"/>
          </a:p>
          <a:p>
            <a:pPr lvl="1"/>
            <a:r>
              <a:rPr lang="sk-SK" sz="1800" dirty="0" smtClean="0"/>
              <a:t>Pripoistenie dcérskych spoločností v rámci EU,</a:t>
            </a:r>
          </a:p>
          <a:p>
            <a:pPr lvl="1"/>
            <a:r>
              <a:rPr lang="sk-SK" sz="1800" dirty="0" smtClean="0"/>
              <a:t>Doplnkové poistenie vyšších rizík na základe komerčného rozhodnutia klienta,</a:t>
            </a:r>
          </a:p>
          <a:p>
            <a:pPr lvl="1"/>
            <a:r>
              <a:rPr lang="sk-SK" sz="1800" dirty="0" smtClean="0"/>
              <a:t>Výrobné riziká.</a:t>
            </a:r>
          </a:p>
          <a:p>
            <a:pPr marL="238125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22" name="Espace réservé du numéro de diapositive 6"/>
          <p:cNvSpPr txBox="1">
            <a:spLocks/>
          </p:cNvSpPr>
          <p:nvPr/>
        </p:nvSpPr>
        <p:spPr bwMode="gray">
          <a:xfrm>
            <a:off x="8096400" y="6238800"/>
            <a:ext cx="255600" cy="32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7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858401-1896-4F80-9B2B-186795E41C27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6" name="Obrázok 5" descr="EU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2705" y="-99392"/>
            <a:ext cx="2489815" cy="223224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502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417600"/>
            <a:ext cx="7812000" cy="635136"/>
          </a:xfrm>
        </p:spPr>
        <p:txBody>
          <a:bodyPr/>
          <a:lstStyle/>
          <a:p>
            <a:r>
              <a:rPr lang="sk-SK" dirty="0" smtClean="0"/>
              <a:t>Príklad poistného krytia celého obratu klienta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1" name="Plechovka 10"/>
          <p:cNvSpPr/>
          <p:nvPr/>
        </p:nvSpPr>
        <p:spPr>
          <a:xfrm>
            <a:off x="2483768" y="2060848"/>
            <a:ext cx="3744416" cy="3888432"/>
          </a:xfrm>
          <a:prstGeom prst="can">
            <a:avLst>
              <a:gd name="adj" fmla="val 22469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336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5" name="Voľná forma 24"/>
          <p:cNvSpPr/>
          <p:nvPr/>
        </p:nvSpPr>
        <p:spPr>
          <a:xfrm>
            <a:off x="2481943" y="4176181"/>
            <a:ext cx="3751217" cy="404947"/>
          </a:xfrm>
          <a:custGeom>
            <a:avLst/>
            <a:gdLst>
              <a:gd name="connsiteX0" fmla="*/ 0 w 3751217"/>
              <a:gd name="connsiteY0" fmla="*/ 82730 h 404947"/>
              <a:gd name="connsiteX1" fmla="*/ 39188 w 3751217"/>
              <a:gd name="connsiteY1" fmla="*/ 121919 h 404947"/>
              <a:gd name="connsiteX2" fmla="*/ 195943 w 3751217"/>
              <a:gd name="connsiteY2" fmla="*/ 226422 h 404947"/>
              <a:gd name="connsiteX3" fmla="*/ 836023 w 3751217"/>
              <a:gd name="connsiteY3" fmla="*/ 343988 h 404947"/>
              <a:gd name="connsiteX4" fmla="*/ 1345474 w 3751217"/>
              <a:gd name="connsiteY4" fmla="*/ 396239 h 404947"/>
              <a:gd name="connsiteX5" fmla="*/ 1750423 w 3751217"/>
              <a:gd name="connsiteY5" fmla="*/ 396239 h 404947"/>
              <a:gd name="connsiteX6" fmla="*/ 2259874 w 3751217"/>
              <a:gd name="connsiteY6" fmla="*/ 396239 h 404947"/>
              <a:gd name="connsiteX7" fmla="*/ 2886891 w 3751217"/>
              <a:gd name="connsiteY7" fmla="*/ 343988 h 404947"/>
              <a:gd name="connsiteX8" fmla="*/ 3370217 w 3751217"/>
              <a:gd name="connsiteY8" fmla="*/ 252548 h 404947"/>
              <a:gd name="connsiteX9" fmla="*/ 3631474 w 3751217"/>
              <a:gd name="connsiteY9" fmla="*/ 148045 h 404947"/>
              <a:gd name="connsiteX10" fmla="*/ 3749040 w 3751217"/>
              <a:gd name="connsiteY10" fmla="*/ 69668 h 40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51217" h="404947">
                <a:moveTo>
                  <a:pt x="0" y="82730"/>
                </a:moveTo>
                <a:cubicBezTo>
                  <a:pt x="3265" y="90350"/>
                  <a:pt x="6531" y="97970"/>
                  <a:pt x="39188" y="121919"/>
                </a:cubicBezTo>
                <a:cubicBezTo>
                  <a:pt x="71845" y="145868"/>
                  <a:pt x="63137" y="189411"/>
                  <a:pt x="195943" y="226422"/>
                </a:cubicBezTo>
                <a:cubicBezTo>
                  <a:pt x="328749" y="263434"/>
                  <a:pt x="644435" y="315685"/>
                  <a:pt x="836023" y="343988"/>
                </a:cubicBezTo>
                <a:cubicBezTo>
                  <a:pt x="1027611" y="372291"/>
                  <a:pt x="1193074" y="387531"/>
                  <a:pt x="1345474" y="396239"/>
                </a:cubicBezTo>
                <a:cubicBezTo>
                  <a:pt x="1497874" y="404947"/>
                  <a:pt x="1750423" y="396239"/>
                  <a:pt x="1750423" y="396239"/>
                </a:cubicBezTo>
                <a:cubicBezTo>
                  <a:pt x="1902823" y="396239"/>
                  <a:pt x="2070463" y="404947"/>
                  <a:pt x="2259874" y="396239"/>
                </a:cubicBezTo>
                <a:cubicBezTo>
                  <a:pt x="2449285" y="387531"/>
                  <a:pt x="2701834" y="367936"/>
                  <a:pt x="2886891" y="343988"/>
                </a:cubicBezTo>
                <a:cubicBezTo>
                  <a:pt x="3071948" y="320040"/>
                  <a:pt x="3246120" y="285205"/>
                  <a:pt x="3370217" y="252548"/>
                </a:cubicBezTo>
                <a:cubicBezTo>
                  <a:pt x="3494314" y="219891"/>
                  <a:pt x="3568337" y="178525"/>
                  <a:pt x="3631474" y="148045"/>
                </a:cubicBezTo>
                <a:cubicBezTo>
                  <a:pt x="3694611" y="117565"/>
                  <a:pt x="3751217" y="0"/>
                  <a:pt x="3749040" y="6966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6" name="Voľná forma 25"/>
          <p:cNvSpPr/>
          <p:nvPr/>
        </p:nvSpPr>
        <p:spPr>
          <a:xfrm>
            <a:off x="2483768" y="5400317"/>
            <a:ext cx="3751217" cy="404947"/>
          </a:xfrm>
          <a:custGeom>
            <a:avLst/>
            <a:gdLst>
              <a:gd name="connsiteX0" fmla="*/ 0 w 3751217"/>
              <a:gd name="connsiteY0" fmla="*/ 82730 h 404947"/>
              <a:gd name="connsiteX1" fmla="*/ 39188 w 3751217"/>
              <a:gd name="connsiteY1" fmla="*/ 121919 h 404947"/>
              <a:gd name="connsiteX2" fmla="*/ 195943 w 3751217"/>
              <a:gd name="connsiteY2" fmla="*/ 226422 h 404947"/>
              <a:gd name="connsiteX3" fmla="*/ 836023 w 3751217"/>
              <a:gd name="connsiteY3" fmla="*/ 343988 h 404947"/>
              <a:gd name="connsiteX4" fmla="*/ 1345474 w 3751217"/>
              <a:gd name="connsiteY4" fmla="*/ 396239 h 404947"/>
              <a:gd name="connsiteX5" fmla="*/ 1750423 w 3751217"/>
              <a:gd name="connsiteY5" fmla="*/ 396239 h 404947"/>
              <a:gd name="connsiteX6" fmla="*/ 2259874 w 3751217"/>
              <a:gd name="connsiteY6" fmla="*/ 396239 h 404947"/>
              <a:gd name="connsiteX7" fmla="*/ 2886891 w 3751217"/>
              <a:gd name="connsiteY7" fmla="*/ 343988 h 404947"/>
              <a:gd name="connsiteX8" fmla="*/ 3370217 w 3751217"/>
              <a:gd name="connsiteY8" fmla="*/ 252548 h 404947"/>
              <a:gd name="connsiteX9" fmla="*/ 3631474 w 3751217"/>
              <a:gd name="connsiteY9" fmla="*/ 148045 h 404947"/>
              <a:gd name="connsiteX10" fmla="*/ 3749040 w 3751217"/>
              <a:gd name="connsiteY10" fmla="*/ 69668 h 40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51217" h="404947">
                <a:moveTo>
                  <a:pt x="0" y="82730"/>
                </a:moveTo>
                <a:cubicBezTo>
                  <a:pt x="3265" y="90350"/>
                  <a:pt x="6531" y="97970"/>
                  <a:pt x="39188" y="121919"/>
                </a:cubicBezTo>
                <a:cubicBezTo>
                  <a:pt x="71845" y="145868"/>
                  <a:pt x="63137" y="189411"/>
                  <a:pt x="195943" y="226422"/>
                </a:cubicBezTo>
                <a:cubicBezTo>
                  <a:pt x="328749" y="263434"/>
                  <a:pt x="644435" y="315685"/>
                  <a:pt x="836023" y="343988"/>
                </a:cubicBezTo>
                <a:cubicBezTo>
                  <a:pt x="1027611" y="372291"/>
                  <a:pt x="1193074" y="387531"/>
                  <a:pt x="1345474" y="396239"/>
                </a:cubicBezTo>
                <a:cubicBezTo>
                  <a:pt x="1497874" y="404947"/>
                  <a:pt x="1750423" y="396239"/>
                  <a:pt x="1750423" y="396239"/>
                </a:cubicBezTo>
                <a:cubicBezTo>
                  <a:pt x="1902823" y="396239"/>
                  <a:pt x="2070463" y="404947"/>
                  <a:pt x="2259874" y="396239"/>
                </a:cubicBezTo>
                <a:cubicBezTo>
                  <a:pt x="2449285" y="387531"/>
                  <a:pt x="2701834" y="367936"/>
                  <a:pt x="2886891" y="343988"/>
                </a:cubicBezTo>
                <a:cubicBezTo>
                  <a:pt x="3071948" y="320040"/>
                  <a:pt x="3246120" y="285205"/>
                  <a:pt x="3370217" y="252548"/>
                </a:cubicBezTo>
                <a:cubicBezTo>
                  <a:pt x="3494314" y="219891"/>
                  <a:pt x="3568337" y="178525"/>
                  <a:pt x="3631474" y="148045"/>
                </a:cubicBezTo>
                <a:cubicBezTo>
                  <a:pt x="3694611" y="117565"/>
                  <a:pt x="3751217" y="0"/>
                  <a:pt x="3749040" y="6966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907704" y="1196752"/>
            <a:ext cx="4824536" cy="80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sk-SK" b="1" dirty="0" smtClean="0">
                <a:cs typeface="Arial" charset="0"/>
              </a:rPr>
              <a:t>Celkový predpokladaný obrat spoločnosti</a:t>
            </a:r>
            <a:endParaRPr lang="sk-SK" dirty="0" smtClean="0">
              <a:cs typeface="Arial" charset="0"/>
            </a:endParaRPr>
          </a:p>
          <a:p>
            <a:pPr algn="ctr" eaLnBrk="0" hangingPunct="0"/>
            <a:r>
              <a:rPr lang="sk-SK" sz="1400" dirty="0" smtClean="0">
                <a:cs typeface="Arial" charset="0"/>
              </a:rPr>
              <a:t>(očistený o prepojené spoločnosti, verejný sektor, hotovostné platby)</a:t>
            </a:r>
            <a:endParaRPr lang="en-US" sz="1400" dirty="0">
              <a:cs typeface="Arial" charset="0"/>
            </a:endParaRPr>
          </a:p>
        </p:txBody>
      </p:sp>
      <p:cxnSp>
        <p:nvCxnSpPr>
          <p:cNvPr id="29" name="Rovná spojovacia šípka 28"/>
          <p:cNvCxnSpPr/>
          <p:nvPr/>
        </p:nvCxnSpPr>
        <p:spPr>
          <a:xfrm flipH="1">
            <a:off x="6300192" y="5445224"/>
            <a:ext cx="20162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6375598" y="5157192"/>
            <a:ext cx="222885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sk-SK" sz="1600" b="1" dirty="0" smtClean="0">
                <a:cs typeface="Arial" charset="0"/>
              </a:rPr>
              <a:t>500 EUR</a:t>
            </a:r>
            <a:endParaRPr lang="en-US" sz="1600" b="1" dirty="0">
              <a:cs typeface="Arial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300192" y="5445224"/>
            <a:ext cx="222885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sk-SK" sz="1400" dirty="0" smtClean="0">
                <a:cs typeface="Arial" charset="0"/>
              </a:rPr>
              <a:t>Nepatrné škody</a:t>
            </a:r>
            <a:endParaRPr lang="en-US" sz="1400" dirty="0">
              <a:cs typeface="Arial" charset="0"/>
            </a:endParaRPr>
          </a:p>
        </p:txBody>
      </p:sp>
      <p:cxnSp>
        <p:nvCxnSpPr>
          <p:cNvPr id="33" name="Rovná spojovacia šípka 32"/>
          <p:cNvCxnSpPr/>
          <p:nvPr/>
        </p:nvCxnSpPr>
        <p:spPr>
          <a:xfrm flipH="1">
            <a:off x="6300192" y="4221088"/>
            <a:ext cx="20162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6372200" y="3953900"/>
            <a:ext cx="222885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sk-SK" sz="1600" b="1" dirty="0" smtClean="0">
                <a:cs typeface="Arial" charset="0"/>
              </a:rPr>
              <a:t>3 000 EUR</a:t>
            </a:r>
            <a:endParaRPr lang="en-US" sz="1600" b="1" dirty="0">
              <a:cs typeface="Arial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6372200" y="4202442"/>
            <a:ext cx="222885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sk-SK" sz="1400" dirty="0" smtClean="0">
                <a:cs typeface="Arial" charset="0"/>
              </a:rPr>
              <a:t>Suma otvorených pohľadávok, nad ktorej hranicu treba žiadať </a:t>
            </a:r>
            <a:br>
              <a:rPr lang="sk-SK" sz="1400" dirty="0" smtClean="0">
                <a:cs typeface="Arial" charset="0"/>
              </a:rPr>
            </a:br>
            <a:r>
              <a:rPr lang="sk-SK" sz="1400" dirty="0" smtClean="0">
                <a:cs typeface="Arial" charset="0"/>
              </a:rPr>
              <a:t>o poistný limit</a:t>
            </a:r>
            <a:endParaRPr lang="en-US" sz="1400" dirty="0">
              <a:cs typeface="Arial" charset="0"/>
            </a:endParaRPr>
          </a:p>
        </p:txBody>
      </p:sp>
      <p:sp>
        <p:nvSpPr>
          <p:cNvPr id="38" name="Bublina v tvare šípky doprava 37"/>
          <p:cNvSpPr/>
          <p:nvPr/>
        </p:nvSpPr>
        <p:spPr>
          <a:xfrm>
            <a:off x="467544" y="2924944"/>
            <a:ext cx="2016224" cy="1080120"/>
          </a:xfrm>
          <a:prstGeom prst="rightArrowCallout">
            <a:avLst>
              <a:gd name="adj1" fmla="val 25000"/>
              <a:gd name="adj2" fmla="val 25000"/>
              <a:gd name="adj3" fmla="val 16534"/>
              <a:gd name="adj4" fmla="val 75343"/>
            </a:avLst>
          </a:prstGeom>
          <a:solidFill>
            <a:srgbClr val="61B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Poistné krytie 85%</a:t>
            </a:r>
          </a:p>
          <a:p>
            <a:pPr algn="ctr"/>
            <a:r>
              <a:rPr lang="sk-SK" sz="1400" dirty="0" smtClean="0"/>
              <a:t>(15% spoluúčasť)</a:t>
            </a:r>
            <a:endParaRPr lang="sk-SK" sz="1400" dirty="0"/>
          </a:p>
        </p:txBody>
      </p:sp>
      <p:sp>
        <p:nvSpPr>
          <p:cNvPr id="39" name="Bublina v tvare šípky doprava 38"/>
          <p:cNvSpPr/>
          <p:nvPr/>
        </p:nvSpPr>
        <p:spPr>
          <a:xfrm>
            <a:off x="467544" y="4077072"/>
            <a:ext cx="2016224" cy="1080120"/>
          </a:xfrm>
          <a:prstGeom prst="rightArrowCallout">
            <a:avLst>
              <a:gd name="adj1" fmla="val 25000"/>
              <a:gd name="adj2" fmla="val 25000"/>
              <a:gd name="adj3" fmla="val 16534"/>
              <a:gd name="adj4" fmla="val 75343"/>
            </a:avLst>
          </a:prstGeom>
          <a:solidFill>
            <a:srgbClr val="ED4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Poistné krytie 75%</a:t>
            </a:r>
          </a:p>
          <a:p>
            <a:pPr algn="ctr"/>
            <a:r>
              <a:rPr lang="sk-SK" sz="1400" dirty="0" smtClean="0"/>
              <a:t>(25% spoluúčasť)</a:t>
            </a:r>
            <a:endParaRPr lang="sk-SK" sz="1400" dirty="0"/>
          </a:p>
        </p:txBody>
      </p:sp>
      <p:sp>
        <p:nvSpPr>
          <p:cNvPr id="40" name="Bublina v tvare šípky doprava 39"/>
          <p:cNvSpPr/>
          <p:nvPr/>
        </p:nvSpPr>
        <p:spPr>
          <a:xfrm>
            <a:off x="467544" y="5229200"/>
            <a:ext cx="2016224" cy="576064"/>
          </a:xfrm>
          <a:prstGeom prst="rightArrowCallout">
            <a:avLst>
              <a:gd name="adj1" fmla="val 25000"/>
              <a:gd name="adj2" fmla="val 25000"/>
              <a:gd name="adj3" fmla="val 16534"/>
              <a:gd name="adj4" fmla="val 75343"/>
            </a:avLst>
          </a:prstGeom>
          <a:solidFill>
            <a:srgbClr val="6A7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nekryté</a:t>
            </a:r>
            <a:r>
              <a:rPr lang="sk-SK" dirty="0" smtClean="0"/>
              <a:t> </a:t>
            </a: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2987824" y="4747148"/>
            <a:ext cx="2808312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sk-SK" sz="1600" b="1" dirty="0" smtClean="0">
                <a:cs typeface="Arial" charset="0"/>
              </a:rPr>
              <a:t>Odberateľov overuje klient </a:t>
            </a:r>
            <a:r>
              <a:rPr lang="sk-SK" sz="1400" dirty="0" smtClean="0">
                <a:cs typeface="Arial" charset="0"/>
              </a:rPr>
              <a:t>(sám alebo cez obchodné informácie)</a:t>
            </a:r>
            <a:endParaRPr lang="en-US" sz="1400" dirty="0">
              <a:cs typeface="Arial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3068216" y="3212976"/>
            <a:ext cx="2808312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sk-SK" sz="1600" b="1" dirty="0" smtClean="0">
                <a:cs typeface="Arial" charset="0"/>
              </a:rPr>
              <a:t>Odberateľov monitoruje poisťovňa</a:t>
            </a:r>
          </a:p>
          <a:p>
            <a:pPr algn="ctr" eaLnBrk="0" hangingPunct="0"/>
            <a:r>
              <a:rPr lang="sk-SK" sz="1600" b="1" dirty="0" smtClean="0">
                <a:cs typeface="Arial" charset="0"/>
              </a:rPr>
              <a:t> </a:t>
            </a:r>
            <a:r>
              <a:rPr lang="sk-SK" sz="1400" dirty="0" smtClean="0">
                <a:cs typeface="Arial" charset="0"/>
              </a:rPr>
              <a:t>(vystavuje poistný limit)</a:t>
            </a:r>
            <a:endParaRPr lang="en-US" sz="1400" dirty="0">
              <a:cs typeface="Arial" charset="0"/>
            </a:endParaRPr>
          </a:p>
        </p:txBody>
      </p:sp>
      <p:cxnSp>
        <p:nvCxnSpPr>
          <p:cNvPr id="43" name="Rovná spojovacia šípka 42"/>
          <p:cNvCxnSpPr/>
          <p:nvPr/>
        </p:nvCxnSpPr>
        <p:spPr>
          <a:xfrm flipH="1">
            <a:off x="6300192" y="2430242"/>
            <a:ext cx="20162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6444208" y="1907478"/>
            <a:ext cx="222885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sk-SK" sz="1600" b="1" dirty="0" smtClean="0">
                <a:cs typeface="Arial" charset="0"/>
              </a:rPr>
              <a:t>35 x zaplateného poistného</a:t>
            </a:r>
            <a:endParaRPr lang="en-US" sz="1600" b="1" dirty="0">
              <a:cs typeface="Arial" charset="0"/>
            </a:endParaRP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6444208" y="2430242"/>
            <a:ext cx="222885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sk-SK" sz="1400" dirty="0" smtClean="0">
                <a:cs typeface="Arial" charset="0"/>
              </a:rPr>
              <a:t>Maximálne krytie</a:t>
            </a: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 flipV="1">
            <a:off x="3851275" y="4652963"/>
            <a:ext cx="1008063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1510" name="Gruppieren 6"/>
          <p:cNvGrpSpPr>
            <a:grpSpLocks/>
          </p:cNvGrpSpPr>
          <p:nvPr/>
        </p:nvGrpSpPr>
        <p:grpSpPr bwMode="auto">
          <a:xfrm>
            <a:off x="467544" y="1484784"/>
            <a:ext cx="8280920" cy="4203107"/>
            <a:chOff x="433064" y="2625044"/>
            <a:chExt cx="7677530" cy="3024825"/>
          </a:xfrm>
        </p:grpSpPr>
        <p:sp>
          <p:nvSpPr>
            <p:cNvPr id="21511" name="Rectangle 5"/>
            <p:cNvSpPr>
              <a:spLocks noChangeArrowheads="1"/>
            </p:cNvSpPr>
            <p:nvPr/>
          </p:nvSpPr>
          <p:spPr bwMode="auto">
            <a:xfrm flipV="1">
              <a:off x="3851275" y="4652963"/>
              <a:ext cx="1008063" cy="714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1222902" y="2625044"/>
              <a:ext cx="2186538" cy="515208"/>
            </a:xfrm>
            <a:prstGeom prst="rect">
              <a:avLst/>
            </a:prstGeom>
            <a:solidFill>
              <a:srgbClr val="03365F"/>
            </a:solidFill>
            <a:ln>
              <a:solidFill>
                <a:srgbClr val="03365F"/>
              </a:solidFill>
              <a:headEnd type="none" w="sm" len="sm"/>
              <a:tailEnd type="none" w="sm" len="sm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k-SK" b="1" dirty="0" smtClean="0">
                  <a:solidFill>
                    <a:schemeClr val="bg1"/>
                  </a:solidFill>
                  <a:latin typeface="Arial" charset="0"/>
                </a:rPr>
                <a:t>úverová poisťovňa</a:t>
              </a:r>
              <a:endParaRPr lang="de-DE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1437622" y="4653548"/>
              <a:ext cx="1874160" cy="746326"/>
            </a:xfrm>
            <a:prstGeom prst="rect">
              <a:avLst/>
            </a:prstGeom>
            <a:solidFill>
              <a:srgbClr val="61B57C"/>
            </a:solidFill>
            <a:ln>
              <a:solidFill>
                <a:srgbClr val="61B57C"/>
              </a:solidFill>
              <a:headEnd type="none" w="sm" len="sm"/>
              <a:tailEnd type="none" w="sm" len="sm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k-SK" sz="1700" b="1" dirty="0" smtClean="0">
                  <a:solidFill>
                    <a:schemeClr val="bg1"/>
                  </a:solidFill>
                  <a:latin typeface="Arial" charset="0"/>
                </a:rPr>
                <a:t>Poistník</a:t>
              </a:r>
              <a:endParaRPr lang="de-DE" sz="17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5904413" y="4698010"/>
              <a:ext cx="1796548" cy="747914"/>
            </a:xfrm>
            <a:prstGeom prst="rect">
              <a:avLst/>
            </a:prstGeom>
            <a:solidFill>
              <a:srgbClr val="61B57C"/>
            </a:solidFill>
            <a:ln>
              <a:solidFill>
                <a:srgbClr val="61B57C"/>
              </a:solidFill>
              <a:headEnd type="none" w="sm" len="sm"/>
              <a:tailEnd type="none" w="sm" len="sm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k-SK" sz="1700" b="1" dirty="0" smtClean="0">
                  <a:solidFill>
                    <a:schemeClr val="bg1"/>
                  </a:solidFill>
                  <a:latin typeface="Arial" charset="0"/>
                </a:rPr>
                <a:t>Odberateľ poistníka</a:t>
              </a:r>
              <a:endParaRPr lang="de-DE" sz="1700" b="1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21515" name="Form 11"/>
            <p:cNvCxnSpPr>
              <a:cxnSpLocks noChangeShapeType="1"/>
              <a:stCxn id="9" idx="3"/>
              <a:endCxn id="11" idx="0"/>
            </p:cNvCxnSpPr>
            <p:nvPr/>
          </p:nvCxnSpPr>
          <p:spPr bwMode="auto">
            <a:xfrm>
              <a:off x="3409441" y="2882648"/>
              <a:ext cx="3393246" cy="1815361"/>
            </a:xfrm>
            <a:prstGeom prst="curvedConnector2">
              <a:avLst/>
            </a:prstGeom>
            <a:noFill/>
            <a:ln w="19050" algn="ctr">
              <a:solidFill>
                <a:schemeClr val="tx1"/>
              </a:solidFill>
              <a:prstDash val="sys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6" name="Gerade Verbindung mit Pfeil 12"/>
            <p:cNvCxnSpPr>
              <a:cxnSpLocks noChangeShapeType="1"/>
            </p:cNvCxnSpPr>
            <p:nvPr/>
          </p:nvCxnSpPr>
          <p:spPr bwMode="auto">
            <a:xfrm rot="10800000">
              <a:off x="2509607" y="3248980"/>
              <a:ext cx="0" cy="1332148"/>
            </a:xfrm>
            <a:prstGeom prst="straightConnector1">
              <a:avLst/>
            </a:prstGeom>
            <a:noFill/>
            <a:ln w="28575" algn="ctr">
              <a:solidFill>
                <a:srgbClr val="03365F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7" name="Gerade Verbindung mit Pfeil 13"/>
            <p:cNvCxnSpPr>
              <a:cxnSpLocks noChangeShapeType="1"/>
            </p:cNvCxnSpPr>
            <p:nvPr/>
          </p:nvCxnSpPr>
          <p:spPr bwMode="auto">
            <a:xfrm rot="10800000" flipH="1" flipV="1">
              <a:off x="2163517" y="3249152"/>
              <a:ext cx="1" cy="1331976"/>
            </a:xfrm>
            <a:prstGeom prst="straightConnector1">
              <a:avLst/>
            </a:prstGeom>
            <a:noFill/>
            <a:ln w="28575" algn="ctr">
              <a:solidFill>
                <a:srgbClr val="6A7B9C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8" name="Gerade Verbindung mit Pfeil 14"/>
            <p:cNvCxnSpPr>
              <a:cxnSpLocks noChangeShapeType="1"/>
            </p:cNvCxnSpPr>
            <p:nvPr/>
          </p:nvCxnSpPr>
          <p:spPr bwMode="auto">
            <a:xfrm>
              <a:off x="3527190" y="4941168"/>
              <a:ext cx="2232942" cy="0"/>
            </a:xfrm>
            <a:prstGeom prst="straightConnector1">
              <a:avLst/>
            </a:prstGeom>
            <a:noFill/>
            <a:ln w="28575" algn="ctr">
              <a:solidFill>
                <a:srgbClr val="61B57C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9" name="Gerade Verbindung mit Pfeil 15"/>
            <p:cNvCxnSpPr>
              <a:cxnSpLocks noChangeShapeType="1"/>
            </p:cNvCxnSpPr>
            <p:nvPr/>
          </p:nvCxnSpPr>
          <p:spPr bwMode="auto">
            <a:xfrm rot="10800000">
              <a:off x="3491881" y="5157191"/>
              <a:ext cx="2232942" cy="0"/>
            </a:xfrm>
            <a:prstGeom prst="straightConnector1">
              <a:avLst/>
            </a:prstGeom>
            <a:noFill/>
            <a:ln w="28575" algn="ctr">
              <a:solidFill>
                <a:srgbClr val="61B57C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0" name="Textfeld 16"/>
            <p:cNvSpPr txBox="1">
              <a:spLocks noChangeArrowheads="1"/>
            </p:cNvSpPr>
            <p:nvPr/>
          </p:nvSpPr>
          <p:spPr bwMode="auto">
            <a:xfrm>
              <a:off x="5555201" y="2676866"/>
              <a:ext cx="2555393" cy="7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Arial" pitchFamily="34" charset="0"/>
                <a:buChar char="•"/>
              </a:pPr>
              <a:r>
                <a:rPr lang="sk-SK" sz="1200" dirty="0" smtClean="0"/>
                <a:t> Posúdenie odberateľa 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sk-SK" sz="1200" dirty="0" smtClean="0"/>
                <a:t> Stanovenie poistného limitu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sk-SK" sz="1200" dirty="0" smtClean="0"/>
                <a:t> Monitorovanie finančnej situácie 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sk-SK" sz="1200" dirty="0" smtClean="0"/>
                <a:t> Rating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sk-SK" sz="1200" dirty="0" smtClean="0"/>
                <a:t> Doplnkové poistenie až do 5 mil. Eur</a:t>
              </a:r>
              <a:endParaRPr lang="de-DE" sz="1200" dirty="0"/>
            </a:p>
          </p:txBody>
        </p:sp>
        <p:sp>
          <p:nvSpPr>
            <p:cNvPr id="21521" name="Textfeld 17"/>
            <p:cNvSpPr txBox="1">
              <a:spLocks noChangeArrowheads="1"/>
            </p:cNvSpPr>
            <p:nvPr/>
          </p:nvSpPr>
          <p:spPr bwMode="auto">
            <a:xfrm>
              <a:off x="433064" y="3489373"/>
              <a:ext cx="1732246" cy="7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sk-SK" sz="1200" dirty="0" smtClean="0"/>
                <a:t>V prípade platobnej neschopnosti odškodňuje 85%</a:t>
              </a:r>
            </a:p>
            <a:p>
              <a:pPr algn="ctr" eaLnBrk="1" hangingPunct="1"/>
              <a:r>
                <a:rPr lang="sk-SK" sz="1200" dirty="0" smtClean="0"/>
                <a:t>do 35 násobku  poistného</a:t>
              </a:r>
              <a:endParaRPr lang="de-DE" sz="1200" dirty="0"/>
            </a:p>
          </p:txBody>
        </p:sp>
        <p:sp>
          <p:nvSpPr>
            <p:cNvPr id="21522" name="Textfeld 18"/>
            <p:cNvSpPr txBox="1">
              <a:spLocks noChangeArrowheads="1"/>
            </p:cNvSpPr>
            <p:nvPr/>
          </p:nvSpPr>
          <p:spPr bwMode="auto">
            <a:xfrm>
              <a:off x="2578824" y="3477980"/>
              <a:ext cx="1476164" cy="756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sk-SK" sz="1200" dirty="0" smtClean="0"/>
                <a:t>Platí  poistné </a:t>
              </a:r>
            </a:p>
            <a:p>
              <a:pPr algn="ctr" eaLnBrk="1" hangingPunct="1"/>
              <a:r>
                <a:rPr lang="sk-SK" sz="1200" dirty="0" smtClean="0"/>
                <a:t>0,XX % z objemu  fakturovaného predaja poistených odberateľov</a:t>
              </a:r>
              <a:endParaRPr lang="de-DE" sz="1200" dirty="0"/>
            </a:p>
          </p:txBody>
        </p:sp>
        <p:sp>
          <p:nvSpPr>
            <p:cNvPr id="21523" name="Textfeld 19"/>
            <p:cNvSpPr txBox="1">
              <a:spLocks noChangeArrowheads="1"/>
            </p:cNvSpPr>
            <p:nvPr/>
          </p:nvSpPr>
          <p:spPr bwMode="auto">
            <a:xfrm>
              <a:off x="3311783" y="4450788"/>
              <a:ext cx="2592631" cy="48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sk-SK" sz="1200" dirty="0" smtClean="0"/>
                <a:t>Predáva výrobky alebo služby na faktúru so splatnosťou </a:t>
              </a:r>
            </a:p>
            <a:p>
              <a:pPr algn="ctr" eaLnBrk="1" hangingPunct="1"/>
              <a:r>
                <a:rPr lang="sk-SK" sz="1200" dirty="0" smtClean="0"/>
                <a:t>30/60/90/120 dní</a:t>
              </a:r>
              <a:endParaRPr lang="de-DE" sz="1200" dirty="0"/>
            </a:p>
          </p:txBody>
        </p:sp>
        <p:sp>
          <p:nvSpPr>
            <p:cNvPr id="21524" name="Textfeld 20"/>
            <p:cNvSpPr txBox="1">
              <a:spLocks noChangeArrowheads="1"/>
            </p:cNvSpPr>
            <p:nvPr/>
          </p:nvSpPr>
          <p:spPr bwMode="auto">
            <a:xfrm>
              <a:off x="3311783" y="5168225"/>
              <a:ext cx="2592631" cy="48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86A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sk-SK" sz="1200" dirty="0" smtClean="0"/>
                <a:t>Nakupuje výrobky alebo služby na faktúru so splatnosťou </a:t>
              </a:r>
            </a:p>
            <a:p>
              <a:pPr algn="ctr" eaLnBrk="1" hangingPunct="1"/>
              <a:r>
                <a:rPr lang="sk-SK" sz="1200" dirty="0" smtClean="0"/>
                <a:t>30/60/90/120 dní</a:t>
              </a:r>
              <a:endParaRPr lang="de-DE" sz="1200" dirty="0"/>
            </a:p>
          </p:txBody>
        </p:sp>
      </p:grpSp>
      <p:sp>
        <p:nvSpPr>
          <p:cNvPr id="22" name="Espace réservé du numéro de diapositive 6"/>
          <p:cNvSpPr txBox="1">
            <a:spLocks/>
          </p:cNvSpPr>
          <p:nvPr/>
        </p:nvSpPr>
        <p:spPr bwMode="gray">
          <a:xfrm>
            <a:off x="8096400" y="6238800"/>
            <a:ext cx="255600" cy="32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7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858401-1896-4F80-9B2B-186795E41C27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21" name="Nadpis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Schéma poistenia pohľadávok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398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6"/>
          <p:cNvSpPr>
            <a:spLocks noGrp="1" noChangeArrowheads="1"/>
          </p:cNvSpPr>
          <p:nvPr>
            <p:ph type="title"/>
          </p:nvPr>
        </p:nvSpPr>
        <p:spPr>
          <a:xfrm>
            <a:off x="395287" y="405160"/>
            <a:ext cx="8785225" cy="863600"/>
          </a:xfrm>
        </p:spPr>
        <p:txBody>
          <a:bodyPr/>
          <a:lstStyle/>
          <a:p>
            <a:pPr eaLnBrk="1" hangingPunct="1"/>
            <a:r>
              <a:rPr lang="sk-SK" sz="3000" dirty="0" smtClean="0"/>
              <a:t>Poistená pohľadávka – časová os</a:t>
            </a:r>
            <a:endParaRPr lang="de-AT" sz="3000" dirty="0" smtClean="0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E2D70-CB36-46B5-AF06-E20D6993ACD3}" type="slidenum">
              <a:rPr lang="fr-FR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H="1">
            <a:off x="2771800" y="2222930"/>
            <a:ext cx="0" cy="178213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sk-SK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732240" y="1502849"/>
            <a:ext cx="13335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sk-SK" sz="1400" b="1" dirty="0">
                <a:cs typeface="Arial" charset="0"/>
              </a:rPr>
              <a:t>Platobná nevôľa</a:t>
            </a:r>
            <a:endParaRPr lang="en-US" sz="1400" b="1" dirty="0">
              <a:cs typeface="Arial" charset="0"/>
            </a:endParaRPr>
          </a:p>
          <a:p>
            <a:pPr algn="ctr" eaLnBrk="0" hangingPunct="0"/>
            <a:endParaRPr lang="en-US" sz="1400" b="1" dirty="0">
              <a:cs typeface="Arial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39552" y="4509120"/>
            <a:ext cx="2232247" cy="446087"/>
          </a:xfrm>
          <a:prstGeom prst="rightArrow">
            <a:avLst>
              <a:gd name="adj1" fmla="val 75009"/>
              <a:gd name="adj2" fmla="val 93688"/>
            </a:avLst>
          </a:prstGeom>
          <a:solidFill>
            <a:schemeClr val="bg1"/>
          </a:solidFill>
          <a:ln w="12700">
            <a:solidFill>
              <a:srgbClr val="CCD1DD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sk-SK" sz="1400" dirty="0" smtClean="0">
                <a:cs typeface="Arial" charset="0"/>
              </a:rPr>
              <a:t>Bežná splatnosť faktúry</a:t>
            </a:r>
            <a:endParaRPr lang="en-US" sz="1400" dirty="0">
              <a:cs typeface="Arial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7380312" y="2150922"/>
            <a:ext cx="0" cy="187220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sk-SK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995936" y="1124744"/>
            <a:ext cx="1882473" cy="117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sk-SK" sz="1400" b="1" dirty="0">
                <a:cs typeface="Arial" charset="0"/>
              </a:rPr>
              <a:t>Hlásenie pohľadávky </a:t>
            </a:r>
            <a:endParaRPr lang="sk-SK" sz="1400" b="1" dirty="0" smtClean="0">
              <a:cs typeface="Arial" charset="0"/>
            </a:endParaRPr>
          </a:p>
          <a:p>
            <a:pPr algn="ctr" eaLnBrk="0" hangingPunct="0"/>
            <a:r>
              <a:rPr lang="sk-SK" sz="1400" b="1" dirty="0" smtClean="0">
                <a:cs typeface="Arial" charset="0"/>
              </a:rPr>
              <a:t>po splatnosti a zahájenie inkasa </a:t>
            </a:r>
            <a:r>
              <a:rPr lang="en-US" sz="1400" b="1" dirty="0">
                <a:cs typeface="Arial" charset="0"/>
              </a:rPr>
              <a:t/>
            </a:r>
            <a:br>
              <a:rPr lang="en-US" sz="1400" b="1" dirty="0">
                <a:cs typeface="Arial" charset="0"/>
              </a:rPr>
            </a:br>
            <a:endParaRPr lang="en-US" sz="1400" b="1" dirty="0">
              <a:cs typeface="Arial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979712" y="1503147"/>
            <a:ext cx="1720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sk-SK" sz="1400" b="1" dirty="0">
                <a:cs typeface="Arial" charset="0"/>
              </a:rPr>
              <a:t>Max. doba splatnosti</a:t>
            </a:r>
            <a:endParaRPr lang="en-US" sz="1400" b="1" dirty="0">
              <a:cs typeface="Arial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4860032" y="2150921"/>
            <a:ext cx="0" cy="187220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sk-SK" dirty="0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5496" y="1502849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k-SK" sz="1400" b="1" dirty="0">
                <a:cs typeface="Arial" charset="0"/>
              </a:rPr>
              <a:t>Vystavenie </a:t>
            </a:r>
            <a:r>
              <a:rPr lang="sk-SK" sz="1400" b="1" dirty="0" smtClean="0">
                <a:cs typeface="Arial" charset="0"/>
              </a:rPr>
              <a:t>faktúry</a:t>
            </a:r>
            <a:endParaRPr lang="en-US" sz="1400" b="1" dirty="0">
              <a:cs typeface="Arial" charset="0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467544" y="4005064"/>
            <a:ext cx="82089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sk-SK" dirty="0"/>
          </a:p>
        </p:txBody>
      </p:sp>
      <p:pic>
        <p:nvPicPr>
          <p:cNvPr id="21" name="Obrázok 20" descr="moeny cash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085184"/>
            <a:ext cx="1403648" cy="1041039"/>
          </a:xfrm>
          <a:prstGeom prst="rect">
            <a:avLst/>
          </a:prstGeom>
        </p:spPr>
      </p:pic>
      <p:sp>
        <p:nvSpPr>
          <p:cNvPr id="22" name="Line 3"/>
          <p:cNvSpPr>
            <a:spLocks noChangeShapeType="1"/>
          </p:cNvSpPr>
          <p:nvPr/>
        </p:nvSpPr>
        <p:spPr bwMode="auto">
          <a:xfrm flipH="1">
            <a:off x="539552" y="2222930"/>
            <a:ext cx="0" cy="18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sk-SK" dirty="0"/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2771800" y="4509120"/>
            <a:ext cx="2160240" cy="446087"/>
          </a:xfrm>
          <a:prstGeom prst="rightArrow">
            <a:avLst>
              <a:gd name="adj1" fmla="val 75009"/>
              <a:gd name="adj2" fmla="val 93689"/>
            </a:avLst>
          </a:prstGeom>
          <a:solidFill>
            <a:srgbClr val="C1A52A"/>
          </a:solidFill>
          <a:ln w="12700">
            <a:solidFill>
              <a:srgbClr val="C1A52A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sk-SK" sz="1400" dirty="0" smtClean="0">
                <a:cs typeface="Arial" charset="0"/>
              </a:rPr>
              <a:t>Tolerované omeškanie</a:t>
            </a:r>
            <a:endParaRPr lang="en-US" sz="1400" dirty="0">
              <a:cs typeface="Arial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4860032" y="2996952"/>
            <a:ext cx="3672408" cy="434330"/>
          </a:xfrm>
          <a:prstGeom prst="homePlate">
            <a:avLst>
              <a:gd name="adj" fmla="val 156700"/>
            </a:avLst>
          </a:prstGeom>
          <a:solidFill>
            <a:srgbClr val="ED4447"/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sk-SK" sz="1400" b="1" dirty="0" smtClean="0">
                <a:solidFill>
                  <a:schemeClr val="bg1"/>
                </a:solidFill>
                <a:cs typeface="Arial" charset="0"/>
              </a:rPr>
              <a:t>Zastavené krytie dodávok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4932040" y="4509120"/>
            <a:ext cx="2448272" cy="446087"/>
          </a:xfrm>
          <a:prstGeom prst="rightArrow">
            <a:avLst>
              <a:gd name="adj1" fmla="val 75009"/>
              <a:gd name="adj2" fmla="val 93689"/>
            </a:avLst>
          </a:prstGeom>
          <a:solidFill>
            <a:srgbClr val="61B57C"/>
          </a:solidFill>
          <a:ln w="12700">
            <a:solidFill>
              <a:srgbClr val="61B57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sk-SK" sz="1400" dirty="0" smtClean="0">
                <a:cs typeface="Arial" charset="0"/>
              </a:rPr>
              <a:t>Vymáhanie pohľadávky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8532440" y="2150921"/>
            <a:ext cx="0" cy="187220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sk-SK" dirty="0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7847012" y="1502849"/>
            <a:ext cx="1333500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sk-SK" sz="1400" b="1" dirty="0" smtClean="0">
                <a:cs typeface="Arial" charset="0"/>
              </a:rPr>
              <a:t>Poistné</a:t>
            </a:r>
          </a:p>
          <a:p>
            <a:pPr algn="ctr" eaLnBrk="0" hangingPunct="0"/>
            <a:r>
              <a:rPr lang="sk-SK" sz="1400" b="1" dirty="0" smtClean="0">
                <a:cs typeface="Arial" charset="0"/>
              </a:rPr>
              <a:t>plnenie</a:t>
            </a:r>
            <a:endParaRPr lang="en-US" sz="1400" b="1" dirty="0">
              <a:cs typeface="Arial" charset="0"/>
            </a:endParaRPr>
          </a:p>
          <a:p>
            <a:pPr algn="ctr" eaLnBrk="0" hangingPunct="0"/>
            <a:endParaRPr lang="en-US" sz="1400" b="1" dirty="0">
              <a:cs typeface="Arial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7380312" y="4509120"/>
            <a:ext cx="1224136" cy="446087"/>
          </a:xfrm>
          <a:prstGeom prst="rightArrow">
            <a:avLst>
              <a:gd name="adj1" fmla="val 75009"/>
              <a:gd name="adj2" fmla="val 61477"/>
            </a:avLst>
          </a:prstGeom>
          <a:solidFill>
            <a:schemeClr val="bg1"/>
          </a:solidFill>
          <a:ln w="12700">
            <a:solidFill>
              <a:srgbClr val="CCD1DD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sk-SK" sz="1400" dirty="0" smtClean="0">
                <a:cs typeface="Arial" charset="0"/>
              </a:rPr>
              <a:t>Šetrenie PÚ</a:t>
            </a:r>
            <a:endParaRPr lang="en-US" sz="1400" dirty="0">
              <a:cs typeface="Arial" charset="0"/>
            </a:endParaRPr>
          </a:p>
        </p:txBody>
      </p:sp>
      <p:pic>
        <p:nvPicPr>
          <p:cNvPr id="35" name="Obrázok 34" descr="shake hand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085184"/>
            <a:ext cx="1345881" cy="1008112"/>
          </a:xfrm>
          <a:prstGeom prst="rect">
            <a:avLst/>
          </a:prstGeom>
        </p:spPr>
      </p:pic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2987824" y="4056685"/>
            <a:ext cx="172085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sk-SK" sz="1400" b="1" dirty="0" smtClean="0">
                <a:cs typeface="Arial" charset="0"/>
              </a:rPr>
              <a:t>60 dní</a:t>
            </a:r>
            <a:endParaRPr lang="en-US" sz="1400" b="1" dirty="0">
              <a:cs typeface="Arial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5227414" y="4077072"/>
            <a:ext cx="172085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sk-SK" sz="1400" b="1" dirty="0" smtClean="0">
                <a:cs typeface="Arial" charset="0"/>
              </a:rPr>
              <a:t>5 mesiacov</a:t>
            </a:r>
            <a:endParaRPr lang="en-US" sz="1400" b="1" dirty="0">
              <a:cs typeface="Arial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7099622" y="4077072"/>
            <a:ext cx="172085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sk-SK" sz="1400" b="1" dirty="0" smtClean="0">
                <a:cs typeface="Arial" charset="0"/>
              </a:rPr>
              <a:t> max.30 dní</a:t>
            </a:r>
            <a:endParaRPr lang="en-US" sz="1400" b="1" dirty="0">
              <a:cs typeface="Arial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827584" y="4077072"/>
            <a:ext cx="172085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sk-SK" sz="1400" b="1" dirty="0" smtClean="0">
                <a:cs typeface="Arial" charset="0"/>
              </a:rPr>
              <a:t>30 – 120 dní</a:t>
            </a:r>
            <a:endParaRPr lang="en-US" sz="1400" b="1" dirty="0">
              <a:cs typeface="Arial" charset="0"/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539552" y="2996952"/>
            <a:ext cx="4320480" cy="434330"/>
          </a:xfrm>
          <a:prstGeom prst="homePlate">
            <a:avLst>
              <a:gd name="adj" fmla="val 156700"/>
            </a:avLst>
          </a:prstGeom>
          <a:solidFill>
            <a:srgbClr val="61B57C"/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sk-SK" sz="1400" b="1" dirty="0" smtClean="0">
                <a:solidFill>
                  <a:schemeClr val="bg1"/>
                </a:solidFill>
                <a:cs typeface="Arial" charset="0"/>
              </a:rPr>
              <a:t>Poistené všetky ďalšie dodávky (limit)</a:t>
            </a:r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2771800" y="2562622"/>
            <a:ext cx="2088232" cy="434330"/>
          </a:xfrm>
          <a:prstGeom prst="homePlate">
            <a:avLst>
              <a:gd name="adj" fmla="val 156700"/>
            </a:avLst>
          </a:prstGeom>
          <a:solidFill>
            <a:srgbClr val="C1A52A"/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sk-SK" sz="1400" b="1" dirty="0" smtClean="0">
                <a:solidFill>
                  <a:schemeClr val="bg1"/>
                </a:solidFill>
                <a:cs typeface="Arial" charset="0"/>
              </a:rPr>
              <a:t>Zvýšená opatrnosť</a:t>
            </a:r>
          </a:p>
        </p:txBody>
      </p:sp>
    </p:spTree>
    <p:extLst>
      <p:ext uri="{BB962C8B-B14F-4D97-AF65-F5344CB8AC3E}">
        <p14:creationId xmlns:p14="http://schemas.microsoft.com/office/powerpoint/2010/main" val="9226861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ĺžnik 28"/>
          <p:cNvSpPr/>
          <p:nvPr/>
        </p:nvSpPr>
        <p:spPr>
          <a:xfrm>
            <a:off x="467544" y="5013176"/>
            <a:ext cx="2016224" cy="720080"/>
          </a:xfrm>
          <a:prstGeom prst="rect">
            <a:avLst/>
          </a:prstGeom>
          <a:solidFill>
            <a:srgbClr val="6A7B9C"/>
          </a:solidFill>
          <a:ln w="3175">
            <a:solidFill>
              <a:schemeClr val="bg1"/>
            </a:solidFill>
          </a:ln>
          <a:effectLst>
            <a:outerShdw blurRad="254000" dir="6540000" sx="97000" sy="97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contourW="12700" prstMaterial="dkEdge">
            <a:bevelT w="127000" h="63500"/>
            <a:contourClr>
              <a:srgbClr val="03365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12000" cy="1242000"/>
          </a:xfrm>
        </p:spPr>
        <p:txBody>
          <a:bodyPr/>
          <a:lstStyle/>
          <a:p>
            <a:r>
              <a:rPr lang="sk-SK" dirty="0" smtClean="0"/>
              <a:t>Výhody poistenia pohľadávok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gray">
          <a:xfrm>
            <a:off x="2771800" y="1713407"/>
            <a:ext cx="7096125" cy="20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eaLnBrk="0" latin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C22E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sk-SK" sz="1800" b="1" dirty="0" smtClean="0">
                <a:solidFill>
                  <a:srgbClr val="03365F"/>
                </a:solidFill>
                <a:latin typeface="+mn-lt"/>
              </a:rPr>
              <a:t>Nepretržité monitorovanie dlžníka</a:t>
            </a:r>
            <a:endParaRPr lang="de-AT" sz="1800" b="1" dirty="0" smtClean="0">
              <a:solidFill>
                <a:srgbClr val="03365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C22E00"/>
              </a:buClr>
              <a:buSzPct val="80000"/>
              <a:buFont typeface="Wingdings" pitchFamily="2" charset="2"/>
              <a:buChar char="Ø"/>
            </a:pPr>
            <a:r>
              <a:rPr lang="sk-SK" sz="1800" b="1" dirty="0" smtClean="0">
                <a:solidFill>
                  <a:srgbClr val="03365F"/>
                </a:solidFill>
                <a:latin typeface="+mn-lt"/>
              </a:rPr>
              <a:t>Včasné varovanie v prípade zhoršenia jeho bonity</a:t>
            </a:r>
          </a:p>
          <a:p>
            <a:pPr marL="342900" lvl="0" indent="-342900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C22E00"/>
              </a:buClr>
              <a:buSzPct val="80000"/>
              <a:buFont typeface="Wingdings" pitchFamily="2" charset="2"/>
              <a:buChar char="Ø"/>
            </a:pPr>
            <a:r>
              <a:rPr lang="sk-SK" b="1" dirty="0" smtClean="0">
                <a:solidFill>
                  <a:srgbClr val="03365F"/>
                </a:solidFill>
              </a:rPr>
              <a:t>Ľahší vstup na nové zahraničné trhy</a:t>
            </a:r>
            <a:endParaRPr lang="de-AT" b="1" dirty="0" smtClean="0">
              <a:solidFill>
                <a:srgbClr val="03365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C22E00"/>
              </a:buClr>
              <a:buSzPct val="80000"/>
            </a:pPr>
            <a:endParaRPr lang="sk-SK" sz="1800" b="1" dirty="0" smtClean="0">
              <a:solidFill>
                <a:srgbClr val="03365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C22E00"/>
              </a:buClr>
              <a:buSzPct val="80000"/>
            </a:pPr>
            <a:endParaRPr lang="de-DE" sz="1800" b="1" dirty="0" smtClean="0">
              <a:solidFill>
                <a:srgbClr val="03365F"/>
              </a:solidFill>
              <a:latin typeface="+mn-lt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38125" y="3275360"/>
            <a:ext cx="5572125" cy="108946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1375" tIns="45689" rIns="91375" bIns="45689">
            <a:spAutoFit/>
          </a:bodyPr>
          <a:lstStyle/>
          <a:p>
            <a:pPr marL="342900" indent="-342900" eaLnBrk="0" hangingPunct="0">
              <a:spcBef>
                <a:spcPct val="30000"/>
              </a:spcBef>
              <a:spcAft>
                <a:spcPct val="30000"/>
              </a:spcAft>
              <a:buClr>
                <a:srgbClr val="C22E00"/>
              </a:buClr>
              <a:buSzPct val="80000"/>
              <a:buFont typeface="Wingdings" pitchFamily="2" charset="2"/>
              <a:buChar char="Ø"/>
            </a:pPr>
            <a:r>
              <a:rPr lang="sk-SK" sz="1800" b="1" dirty="0">
                <a:solidFill>
                  <a:srgbClr val="03365F"/>
                </a:solidFill>
                <a:latin typeface="+mn-lt"/>
              </a:rPr>
              <a:t>Služby inkasa </a:t>
            </a:r>
            <a:r>
              <a:rPr lang="sk-SK" sz="1800" b="1" dirty="0" smtClean="0">
                <a:solidFill>
                  <a:srgbClr val="03365F"/>
                </a:solidFill>
                <a:latin typeface="+mn-lt"/>
              </a:rPr>
              <a:t>pohľadávok bez platby vopred</a:t>
            </a:r>
            <a:endParaRPr lang="de-AT" sz="1800" b="1" dirty="0">
              <a:solidFill>
                <a:srgbClr val="03365F"/>
              </a:solidFill>
              <a:latin typeface="+mn-lt"/>
            </a:endParaRPr>
          </a:p>
          <a:p>
            <a:pPr marL="342900" indent="-342900" eaLnBrk="0" hangingPunct="0">
              <a:spcBef>
                <a:spcPct val="30000"/>
              </a:spcBef>
              <a:spcAft>
                <a:spcPct val="30000"/>
              </a:spcAft>
              <a:buClr>
                <a:srgbClr val="C22E00"/>
              </a:buClr>
              <a:buSzPct val="80000"/>
              <a:buFont typeface="Wingdings" pitchFamily="2" charset="2"/>
              <a:buChar char="Ø"/>
            </a:pPr>
            <a:r>
              <a:rPr lang="sk-SK" sz="1800" b="1" dirty="0">
                <a:solidFill>
                  <a:srgbClr val="03365F"/>
                </a:solidFill>
                <a:latin typeface="+mn-lt"/>
              </a:rPr>
              <a:t>Zastupovanie poistníka vo veriteľských výboroch</a:t>
            </a:r>
            <a:endParaRPr lang="de-DE" sz="1800" b="1" dirty="0">
              <a:solidFill>
                <a:srgbClr val="03365F"/>
              </a:solidFill>
              <a:latin typeface="+mn-lt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699792" y="4725144"/>
            <a:ext cx="7096125" cy="16988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1375" tIns="45689" rIns="91375" bIns="45689">
            <a:spAutoFit/>
          </a:bodyPr>
          <a:lstStyle/>
          <a:p>
            <a:pPr marL="342900" indent="-342900" eaLnBrk="0" hangingPunct="0">
              <a:spcBef>
                <a:spcPct val="30000"/>
              </a:spcBef>
              <a:spcAft>
                <a:spcPct val="30000"/>
              </a:spcAft>
              <a:buClr>
                <a:srgbClr val="C22E00"/>
              </a:buClr>
              <a:buSzPct val="80000"/>
              <a:buFont typeface="Wingdings" pitchFamily="2" charset="2"/>
              <a:buChar char="Ø"/>
            </a:pPr>
            <a:r>
              <a:rPr lang="sk-SK" sz="1800" b="1" dirty="0" smtClean="0">
                <a:solidFill>
                  <a:srgbClr val="03365F"/>
                </a:solidFill>
                <a:latin typeface="+mn-lt"/>
              </a:rPr>
              <a:t>Rýchla </a:t>
            </a:r>
            <a:r>
              <a:rPr lang="sk-SK" sz="1800" b="1" dirty="0">
                <a:solidFill>
                  <a:srgbClr val="03365F"/>
                </a:solidFill>
                <a:latin typeface="+mn-lt"/>
              </a:rPr>
              <a:t>a nebyrokratická náhrada škody</a:t>
            </a:r>
            <a:endParaRPr lang="de-AT" sz="1800" b="1" dirty="0">
              <a:solidFill>
                <a:srgbClr val="03365F"/>
              </a:solidFill>
              <a:latin typeface="+mn-lt"/>
            </a:endParaRPr>
          </a:p>
          <a:p>
            <a:pPr marL="342900" indent="-342900" eaLnBrk="0" hangingPunct="0">
              <a:spcBef>
                <a:spcPct val="30000"/>
              </a:spcBef>
              <a:spcAft>
                <a:spcPct val="30000"/>
              </a:spcAft>
              <a:buClr>
                <a:srgbClr val="C22E00"/>
              </a:buClr>
              <a:buSzPct val="80000"/>
              <a:buFont typeface="Wingdings" pitchFamily="2" charset="2"/>
              <a:buChar char="Ø"/>
            </a:pPr>
            <a:r>
              <a:rPr lang="sk-SK" sz="1800" b="1" dirty="0">
                <a:solidFill>
                  <a:srgbClr val="03365F"/>
                </a:solidFill>
                <a:latin typeface="+mn-lt"/>
              </a:rPr>
              <a:t>Zamedzenie problémov s </a:t>
            </a:r>
            <a:r>
              <a:rPr lang="sk-SK" sz="1800" b="1" dirty="0" smtClean="0">
                <a:solidFill>
                  <a:srgbClr val="03365F"/>
                </a:solidFill>
                <a:latin typeface="+mn-lt"/>
              </a:rPr>
              <a:t>likviditou</a:t>
            </a:r>
          </a:p>
          <a:p>
            <a:pPr marL="342900" lvl="0" indent="-342900" eaLnBrk="0" hangingPunct="0">
              <a:spcBef>
                <a:spcPct val="30000"/>
              </a:spcBef>
              <a:spcAft>
                <a:spcPct val="30000"/>
              </a:spcAft>
              <a:buClr>
                <a:srgbClr val="C22E00"/>
              </a:buClr>
              <a:buSzPct val="80000"/>
              <a:buFont typeface="Wingdings" pitchFamily="2" charset="2"/>
              <a:buChar char="Ø"/>
            </a:pPr>
            <a:r>
              <a:rPr lang="sk-SK" b="1" dirty="0" smtClean="0">
                <a:solidFill>
                  <a:srgbClr val="03365F"/>
                </a:solidFill>
              </a:rPr>
              <a:t>Okamžité odškodnenie v prípade insolvencie dlžníka</a:t>
            </a:r>
            <a:endParaRPr lang="de-AT" b="1" dirty="0" smtClean="0">
              <a:solidFill>
                <a:srgbClr val="03365F"/>
              </a:solidFill>
            </a:endParaRPr>
          </a:p>
          <a:p>
            <a:pPr marL="342900" indent="-342900" eaLnBrk="0" hangingPunct="0">
              <a:spcBef>
                <a:spcPct val="30000"/>
              </a:spcBef>
              <a:spcAft>
                <a:spcPct val="30000"/>
              </a:spcAft>
              <a:buClr>
                <a:srgbClr val="C22E00"/>
              </a:buClr>
              <a:buSzPct val="80000"/>
              <a:buFont typeface="Wingdings" pitchFamily="2" charset="2"/>
              <a:buChar char="è"/>
            </a:pPr>
            <a:endParaRPr lang="de-AT" sz="1800" b="1" dirty="0">
              <a:solidFill>
                <a:srgbClr val="03365F"/>
              </a:solidFill>
              <a:latin typeface="+mn-lt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23528" y="5179461"/>
            <a:ext cx="2376474" cy="3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9" rIns="91375" bIns="4568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k-SK" sz="1600" b="1" dirty="0">
                <a:solidFill>
                  <a:schemeClr val="bg1"/>
                </a:solidFill>
                <a:latin typeface="+mn-lt"/>
              </a:rPr>
              <a:t>Náhrada škôd</a:t>
            </a:r>
            <a:endParaRPr lang="de-DE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Obdĺžnik 29"/>
          <p:cNvSpPr/>
          <p:nvPr/>
        </p:nvSpPr>
        <p:spPr>
          <a:xfrm>
            <a:off x="6084168" y="3429000"/>
            <a:ext cx="2592288" cy="720080"/>
          </a:xfrm>
          <a:prstGeom prst="rect">
            <a:avLst/>
          </a:prstGeom>
          <a:solidFill>
            <a:srgbClr val="6A7B9C"/>
          </a:solidFill>
          <a:ln w="3175">
            <a:solidFill>
              <a:schemeClr val="bg1"/>
            </a:solidFill>
          </a:ln>
          <a:effectLst>
            <a:outerShdw blurRad="254000" dir="6540000" sx="97000" sy="97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contourW="12700" prstMaterial="dkEdge">
            <a:bevelT w="127000" h="63500"/>
            <a:contourClr>
              <a:srgbClr val="03365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6155966" y="3573016"/>
            <a:ext cx="2376474" cy="3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9" rIns="91375" bIns="4568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k-SK" sz="1600" b="1" dirty="0" smtClean="0">
                <a:solidFill>
                  <a:schemeClr val="bg1"/>
                </a:solidFill>
              </a:rPr>
              <a:t>Minimalizovanie </a:t>
            </a:r>
            <a:r>
              <a:rPr lang="sk-SK" sz="1600" b="1" dirty="0" smtClean="0">
                <a:solidFill>
                  <a:schemeClr val="bg1"/>
                </a:solidFill>
                <a:latin typeface="+mn-lt"/>
              </a:rPr>
              <a:t>škôd</a:t>
            </a:r>
            <a:endParaRPr lang="de-DE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Obdĺžnik 31"/>
          <p:cNvSpPr/>
          <p:nvPr/>
        </p:nvSpPr>
        <p:spPr>
          <a:xfrm>
            <a:off x="467544" y="1916832"/>
            <a:ext cx="2160240" cy="720080"/>
          </a:xfrm>
          <a:prstGeom prst="rect">
            <a:avLst/>
          </a:prstGeom>
          <a:solidFill>
            <a:srgbClr val="6A7B9C"/>
          </a:solidFill>
          <a:ln w="3175">
            <a:solidFill>
              <a:schemeClr val="bg1"/>
            </a:solidFill>
          </a:ln>
          <a:effectLst>
            <a:outerShdw blurRad="254000" dir="6540000" sx="97000" sy="97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contourW="12700" prstMaterial="dkEdge">
            <a:bevelT w="127000" h="63500"/>
            <a:contourClr>
              <a:srgbClr val="03365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23528" y="2060848"/>
            <a:ext cx="257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9" rIns="91375" bIns="4568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k-SK" sz="1600" b="1" dirty="0">
                <a:solidFill>
                  <a:schemeClr val="bg1"/>
                </a:solidFill>
                <a:latin typeface="+mn-lt"/>
              </a:rPr>
              <a:t>Prevencia škôd</a:t>
            </a:r>
            <a:endParaRPr lang="de-DE" sz="1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4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Obchodné informácie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3168000" y="3335520"/>
            <a:ext cx="5187600" cy="1173600"/>
          </a:xfrm>
        </p:spPr>
        <p:txBody>
          <a:bodyPr/>
          <a:lstStyle/>
          <a:p>
            <a:r>
              <a:rPr lang="sk-SK" dirty="0" smtClean="0"/>
              <a:t>Nástroj na preverenie obchodného </a:t>
            </a:r>
            <a:r>
              <a:rPr lang="sk-SK" dirty="0" smtClean="0"/>
              <a:t>partnera /</a:t>
            </a:r>
            <a:r>
              <a:rPr lang="sk-SK" dirty="0" smtClean="0"/>
              <a:t> Podklad pre rozhodovanie Underwritera v poistení</a:t>
            </a:r>
            <a:endParaRPr lang="en-US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Title of presentation / 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1064008" cy="52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9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Obchodné informácie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484784"/>
            <a:ext cx="7812000" cy="4039200"/>
          </a:xfrm>
          <a:noFill/>
        </p:spPr>
        <p:txBody>
          <a:bodyPr/>
          <a:lstStyle/>
          <a:p>
            <a:pPr marL="273050" lvl="0" indent="-273050">
              <a:lnSpc>
                <a:spcPct val="150000"/>
              </a:lnSpc>
              <a:spcBef>
                <a:spcPct val="30000"/>
              </a:spcBef>
              <a:buClr>
                <a:srgbClr val="61B57C"/>
              </a:buClr>
              <a:buFont typeface="Wingdings" pitchFamily="2" charset="2"/>
              <a:buChar char="ü"/>
            </a:pPr>
            <a:r>
              <a:rPr lang="en-GB" dirty="0" smtClean="0">
                <a:solidFill>
                  <a:srgbClr val="03365F"/>
                </a:solidFill>
                <a:cs typeface="Arial" pitchFamily="34" charset="0"/>
              </a:rPr>
              <a:t>umožňujú </a:t>
            </a:r>
            <a:r>
              <a:rPr lang="en-GB" b="1" dirty="0" smtClean="0">
                <a:solidFill>
                  <a:srgbClr val="03365F"/>
                </a:solidFill>
                <a:cs typeface="Arial" pitchFamily="34" charset="0"/>
              </a:rPr>
              <a:t>spoznať </a:t>
            </a:r>
            <a:r>
              <a:rPr lang="sk-SK" b="1" dirty="0" smtClean="0">
                <a:solidFill>
                  <a:srgbClr val="03365F"/>
                </a:solidFill>
                <a:cs typeface="Arial" pitchFamily="34" charset="0"/>
              </a:rPr>
              <a:t>obchodného </a:t>
            </a:r>
            <a:r>
              <a:rPr lang="en-GB" b="1" dirty="0" smtClean="0">
                <a:solidFill>
                  <a:srgbClr val="03365F"/>
                </a:solidFill>
                <a:cs typeface="Arial" pitchFamily="34" charset="0"/>
              </a:rPr>
              <a:t>partnera </a:t>
            </a:r>
            <a:r>
              <a:rPr lang="en-GB" dirty="0" smtClean="0">
                <a:solidFill>
                  <a:srgbClr val="03365F"/>
                </a:solidFill>
                <a:cs typeface="Arial" pitchFamily="34" charset="0"/>
              </a:rPr>
              <a:t>ešte pred začiatkom </a:t>
            </a:r>
            <a:r>
              <a:rPr lang="sk-SK" dirty="0" smtClean="0">
                <a:solidFill>
                  <a:srgbClr val="03365F"/>
                </a:solidFill>
                <a:cs typeface="Arial" pitchFamily="34" charset="0"/>
              </a:rPr>
              <a:t>Vášho </a:t>
            </a:r>
            <a:r>
              <a:rPr lang="en-GB" dirty="0">
                <a:solidFill>
                  <a:srgbClr val="03365F"/>
                </a:solidFill>
                <a:cs typeface="Arial" pitchFamily="34" charset="0"/>
              </a:rPr>
              <a:t>obchodného vzťahu</a:t>
            </a:r>
            <a:endParaRPr lang="sk-SK" dirty="0">
              <a:solidFill>
                <a:srgbClr val="03365F"/>
              </a:solidFill>
              <a:cs typeface="Arial" pitchFamily="34" charset="0"/>
            </a:endParaRPr>
          </a:p>
          <a:p>
            <a:pPr marL="273050" lvl="0" indent="-273050">
              <a:lnSpc>
                <a:spcPct val="150000"/>
              </a:lnSpc>
              <a:spcBef>
                <a:spcPct val="30000"/>
              </a:spcBef>
              <a:buClr>
                <a:srgbClr val="61B57C"/>
              </a:buClr>
              <a:buFont typeface="Wingdings" pitchFamily="2" charset="2"/>
              <a:buChar char="ü"/>
            </a:pPr>
            <a:r>
              <a:rPr lang="sk-SK" b="1" dirty="0" smtClean="0">
                <a:solidFill>
                  <a:srgbClr val="03365F"/>
                </a:solidFill>
                <a:cs typeface="Arial" pitchFamily="34" charset="0"/>
              </a:rPr>
              <a:t>z</a:t>
            </a:r>
            <a:r>
              <a:rPr lang="en-GB" b="1" dirty="0" smtClean="0">
                <a:solidFill>
                  <a:srgbClr val="03365F"/>
                </a:solidFill>
                <a:cs typeface="Arial" pitchFamily="34" charset="0"/>
              </a:rPr>
              <a:t>nižujú </a:t>
            </a:r>
            <a:r>
              <a:rPr lang="sk-SK" b="1" dirty="0" smtClean="0">
                <a:solidFill>
                  <a:srgbClr val="03365F"/>
                </a:solidFill>
                <a:cs typeface="Arial" pitchFamily="34" charset="0"/>
              </a:rPr>
              <a:t>obchodné </a:t>
            </a:r>
            <a:r>
              <a:rPr lang="en-GB" b="1" dirty="0" smtClean="0">
                <a:solidFill>
                  <a:srgbClr val="03365F"/>
                </a:solidFill>
                <a:cs typeface="Arial" pitchFamily="34" charset="0"/>
              </a:rPr>
              <a:t>rizik</a:t>
            </a:r>
            <a:r>
              <a:rPr lang="sk-SK" b="1" dirty="0" smtClean="0">
                <a:solidFill>
                  <a:srgbClr val="03365F"/>
                </a:solidFill>
                <a:cs typeface="Arial" pitchFamily="34" charset="0"/>
              </a:rPr>
              <a:t>á</a:t>
            </a:r>
            <a:r>
              <a:rPr lang="en-GB" b="1" dirty="0" smtClean="0">
                <a:solidFill>
                  <a:srgbClr val="03365F"/>
                </a:solidFill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3365F"/>
                </a:solidFill>
                <a:cs typeface="Arial" pitchFamily="34" charset="0"/>
              </a:rPr>
              <a:t>a zvyšujú možnosti vzájomnej spolupráce</a:t>
            </a:r>
            <a:endParaRPr lang="sk-SK" kern="0" dirty="0" smtClean="0">
              <a:solidFill>
                <a:srgbClr val="03365F"/>
              </a:solidFill>
              <a:cs typeface="Arial" pitchFamily="34" charset="0"/>
            </a:endParaRPr>
          </a:p>
          <a:p>
            <a:pPr marL="273050" lvl="0" indent="-273050">
              <a:lnSpc>
                <a:spcPct val="150000"/>
              </a:lnSpc>
              <a:spcBef>
                <a:spcPct val="30000"/>
              </a:spcBef>
              <a:buClr>
                <a:srgbClr val="61B57C"/>
              </a:buClr>
              <a:buFont typeface="Wingdings" pitchFamily="2" charset="2"/>
              <a:buChar char="ü"/>
            </a:pPr>
            <a:r>
              <a:rPr lang="en-GB" b="1" dirty="0" smtClean="0">
                <a:solidFill>
                  <a:srgbClr val="03365F"/>
                </a:solidFill>
                <a:cs typeface="Arial" pitchFamily="34" charset="0"/>
              </a:rPr>
              <a:t>hodnotia</a:t>
            </a:r>
            <a:r>
              <a:rPr lang="en-GB" dirty="0" smtClean="0">
                <a:solidFill>
                  <a:srgbClr val="03365F"/>
                </a:solidFill>
                <a:cs typeface="Arial" pitchFamily="34" charset="0"/>
              </a:rPr>
              <a:t> obchodného </a:t>
            </a:r>
            <a:r>
              <a:rPr lang="en-GB" b="1" dirty="0" smtClean="0">
                <a:solidFill>
                  <a:srgbClr val="03365F"/>
                </a:solidFill>
                <a:cs typeface="Arial" pitchFamily="34" charset="0"/>
              </a:rPr>
              <a:t>partnera</a:t>
            </a:r>
            <a:r>
              <a:rPr lang="en-GB" dirty="0" smtClean="0">
                <a:solidFill>
                  <a:srgbClr val="03365F"/>
                </a:solidFill>
                <a:cs typeface="Arial" pitchFamily="34" charset="0"/>
              </a:rPr>
              <a:t> počas trvania obchodu</a:t>
            </a:r>
            <a:endParaRPr lang="sk-SK" kern="0" dirty="0" smtClean="0">
              <a:solidFill>
                <a:srgbClr val="03365F"/>
              </a:solidFill>
              <a:cs typeface="Arial" pitchFamily="34" charset="0"/>
            </a:endParaRPr>
          </a:p>
          <a:p>
            <a:pPr marL="273050" lvl="0" indent="-273050">
              <a:lnSpc>
                <a:spcPct val="150000"/>
              </a:lnSpc>
              <a:spcBef>
                <a:spcPct val="30000"/>
              </a:spcBef>
              <a:buClr>
                <a:srgbClr val="61B57C"/>
              </a:buClr>
              <a:buFont typeface="Wingdings" pitchFamily="2" charset="2"/>
              <a:buChar char="ü"/>
            </a:pPr>
            <a:r>
              <a:rPr lang="en-GB" dirty="0" smtClean="0">
                <a:solidFill>
                  <a:srgbClr val="03365F"/>
                </a:solidFill>
                <a:cs typeface="Arial" pitchFamily="34" charset="0"/>
              </a:rPr>
              <a:t>vo vyspelých ekonomikách tvoria štandardnú a nevyhnutnú</a:t>
            </a:r>
            <a:r>
              <a:rPr lang="sk-SK" dirty="0" smtClean="0">
                <a:solidFill>
                  <a:srgbClr val="03365F"/>
                </a:solidFill>
                <a:cs typeface="Arial" pitchFamily="34" charset="0"/>
              </a:rPr>
              <a:t> </a:t>
            </a:r>
            <a:r>
              <a:rPr lang="en-GB" b="1" dirty="0" smtClean="0">
                <a:solidFill>
                  <a:srgbClr val="03365F"/>
                </a:solidFill>
                <a:cs typeface="Arial" pitchFamily="34" charset="0"/>
              </a:rPr>
              <a:t>súčasť podnikateľského rozhodovania</a:t>
            </a:r>
            <a:endParaRPr lang="sk-SK" b="1" dirty="0" smtClean="0">
              <a:solidFill>
                <a:srgbClr val="03365F"/>
              </a:solidFill>
              <a:cs typeface="Arial" pitchFamily="34" charset="0"/>
            </a:endParaRPr>
          </a:p>
          <a:p>
            <a:pPr marL="273050" lvl="0" indent="-273050">
              <a:lnSpc>
                <a:spcPct val="150000"/>
              </a:lnSpc>
              <a:spcBef>
                <a:spcPct val="30000"/>
              </a:spcBef>
              <a:buClr>
                <a:srgbClr val="61B57C"/>
              </a:buClr>
              <a:buFont typeface="Wingdings" pitchFamily="2" charset="2"/>
              <a:buChar char="ü"/>
            </a:pPr>
            <a:r>
              <a:rPr lang="en-GB" dirty="0" smtClean="0">
                <a:solidFill>
                  <a:srgbClr val="03365F"/>
                </a:solidFill>
                <a:cs typeface="Arial" pitchFamily="34" charset="0"/>
              </a:rPr>
              <a:t>tvoria </a:t>
            </a:r>
            <a:r>
              <a:rPr lang="en-GB" b="1" dirty="0" smtClean="0">
                <a:solidFill>
                  <a:srgbClr val="03365F"/>
                </a:solidFill>
                <a:cs typeface="Arial" pitchFamily="34" charset="0"/>
              </a:rPr>
              <a:t>základ úverovo-poistného businessu</a:t>
            </a:r>
            <a:endParaRPr lang="sk-SK" b="1" dirty="0" smtClean="0">
              <a:solidFill>
                <a:srgbClr val="03365F"/>
              </a:solidFill>
              <a:cs typeface="Arial" pitchFamily="34" charset="0"/>
            </a:endParaRPr>
          </a:p>
          <a:p>
            <a:pPr marL="273050" lvl="0" indent="-273050">
              <a:lnSpc>
                <a:spcPct val="150000"/>
              </a:lnSpc>
              <a:spcBef>
                <a:spcPct val="30000"/>
              </a:spcBef>
              <a:buClr>
                <a:srgbClr val="61B57C"/>
              </a:buClr>
              <a:buFont typeface="Wingdings" pitchFamily="2" charset="2"/>
              <a:buChar char="ü"/>
            </a:pPr>
            <a:r>
              <a:rPr lang="sk-SK" b="1" dirty="0">
                <a:solidFill>
                  <a:srgbClr val="FFC000"/>
                </a:solidFill>
                <a:cs typeface="Arial" pitchFamily="34" charset="0"/>
              </a:rPr>
              <a:t>d</a:t>
            </a:r>
            <a:r>
              <a:rPr lang="sk-SK" b="1" dirty="0" smtClean="0">
                <a:solidFill>
                  <a:srgbClr val="FFC000"/>
                </a:solidFill>
                <a:cs typeface="Arial" pitchFamily="34" charset="0"/>
              </a:rPr>
              <a:t>ostupné pre 53 krajín</a:t>
            </a:r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53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Typy Obchodných informácií a ich obsah </a:t>
            </a:r>
            <a:endParaRPr lang="sk-SK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245806"/>
              </p:ext>
            </p:extLst>
          </p:nvPr>
        </p:nvGraphicFramePr>
        <p:xfrm>
          <a:off x="539552" y="980729"/>
          <a:ext cx="8136905" cy="4615628"/>
        </p:xfrm>
        <a:graphic>
          <a:graphicData uri="http://schemas.openxmlformats.org/drawingml/2006/table">
            <a:tbl>
              <a:tblPr firstRow="1" bandCol="1">
                <a:tableStyleId>{F5AB1C69-6EDB-4FF4-983F-18BD219EF322}</a:tableStyleId>
              </a:tblPr>
              <a:tblGrid>
                <a:gridCol w="2098717"/>
                <a:gridCol w="1645699"/>
                <a:gridCol w="2088232"/>
                <a:gridCol w="2304257"/>
              </a:tblGrid>
              <a:tr h="370726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Obchodná </a:t>
                      </a:r>
                      <a:r>
                        <a:rPr lang="sk-SK" sz="1400" b="1" kern="120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informácia (komplexná správa)</a:t>
                      </a:r>
                      <a:endParaRPr lang="sk-SK" sz="1400" b="1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Risk </a:t>
                      </a:r>
                      <a:r>
                        <a:rPr lang="sk-SK" sz="1400" b="1" kern="120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report (skrátená správa)</a:t>
                      </a:r>
                      <a:endParaRPr lang="sk-SK" sz="1400" b="1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kern="1200" dirty="0" err="1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Traffic</a:t>
                      </a:r>
                      <a:r>
                        <a:rPr lang="sk-SK" sz="14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sk-SK" sz="1400" b="1" kern="1200" dirty="0" err="1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Light</a:t>
                      </a:r>
                      <a:r>
                        <a:rPr lang="sk-SK" sz="1400" b="1" kern="120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</a:p>
                    <a:p>
                      <a:pPr algn="l" fontAlgn="b"/>
                      <a:r>
                        <a:rPr lang="sk-SK" sz="1400" b="1" kern="120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(</a:t>
                      </a:r>
                      <a:r>
                        <a:rPr lang="sk-SK" sz="1400" b="1" kern="1200" dirty="0" err="1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credit</a:t>
                      </a:r>
                      <a:r>
                        <a:rPr lang="sk-SK" sz="1400" b="1" kern="120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sk-SK" sz="1400" b="1" kern="1200" dirty="0" err="1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check</a:t>
                      </a:r>
                      <a:r>
                        <a:rPr lang="sk-SK" sz="1400" b="1" kern="120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)</a:t>
                      </a:r>
                      <a:endParaRPr lang="sk-SK" sz="1400" b="1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kern="1200" dirty="0" err="1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Coface</a:t>
                      </a:r>
                      <a:r>
                        <a:rPr lang="sk-SK" sz="14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sk-SK" sz="1400" b="1" kern="1200" dirty="0" err="1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Select</a:t>
                      </a:r>
                      <a:r>
                        <a:rPr lang="sk-SK" sz="1400" b="1" kern="120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</a:p>
                    <a:p>
                      <a:pPr algn="l" fontAlgn="b"/>
                      <a:r>
                        <a:rPr lang="sk-SK" sz="1400" b="1" kern="120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(</a:t>
                      </a:r>
                      <a:r>
                        <a:rPr lang="sk-SK" sz="1400" b="1" kern="1200" dirty="0" err="1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credit</a:t>
                      </a:r>
                      <a:r>
                        <a:rPr lang="sk-SK" sz="1400" b="1" kern="120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sk-SK" sz="1400" b="1" kern="1200" dirty="0" err="1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check</a:t>
                      </a:r>
                      <a:r>
                        <a:rPr lang="sk-SK" sz="1400" b="1" kern="120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)</a:t>
                      </a:r>
                      <a:endParaRPr lang="sk-SK" sz="1400" b="1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b"/>
                </a:tc>
              </a:tr>
              <a:tr h="18536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registračné dáta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registračné dáta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registračné dáta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registračné dáta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8536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záznam o insolvencii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záznam o insolvencii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záznam o insolvencii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vedenie spoločnosti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10665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inkasné skúsenosti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inkasné skúsenosti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inkasné skúsenosti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farebná škála hodnotenia rizika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rating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rating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farebná škála hodnotenia rizika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NACE kód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maximálny úver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maximálny úver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maximálny úver (obmedzený)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počet zamestnancov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platobná morálka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platobná morálka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záväzky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základné finančné ukazovatele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8536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záväzky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 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 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výmenný kurz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8536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finančné výkazy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 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 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8536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export/import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 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 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8536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prepojenia firiem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 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 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 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8536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zamestnanci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 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 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8536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bankové spojenie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 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 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8536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grafy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 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 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14627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telefonické kontaktovanie firmy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 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 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70726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m</a:t>
                      </a:r>
                      <a:r>
                        <a:rPr lang="sk-SK" sz="1200" kern="1200" dirty="0" smtClean="0"/>
                        <a:t>onitoring </a:t>
                      </a:r>
                      <a:r>
                        <a:rPr lang="sk-SK" sz="1200" kern="1200" dirty="0"/>
                        <a:t>insolvencie a inkasa zdarma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 dirty="0"/>
                        <a:t>m</a:t>
                      </a:r>
                      <a:r>
                        <a:rPr lang="sk-SK" sz="1200" kern="1200" dirty="0" smtClean="0"/>
                        <a:t>onitoring </a:t>
                      </a:r>
                      <a:r>
                        <a:rPr lang="sk-SK" sz="1200" kern="1200" dirty="0"/>
                        <a:t>insolvencie a inkasa zdarma</a:t>
                      </a:r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kern="1200"/>
                        <a:t> </a:t>
                      </a:r>
                      <a:endParaRPr lang="sk-SK" sz="1200" kern="120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kern="1200" dirty="0">
                        <a:solidFill>
                          <a:srgbClr val="03365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9268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k-SK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on-line, 5 </a:t>
                      </a:r>
                      <a:r>
                        <a:rPr lang="sk-SK" sz="12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dní </a:t>
                      </a:r>
                      <a:r>
                        <a:rPr lang="sk-SK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Normál, 3dni Expres 1deň Blesk</a:t>
                      </a:r>
                      <a:endParaRPr lang="sk-SK" sz="12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k-SK" sz="12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on-line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k-SK" sz="12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on-line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k-SK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on-line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sk-SK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(dostupné </a:t>
                      </a:r>
                      <a:r>
                        <a:rPr lang="sk-SK" sz="12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 spoločnosti rešeršované za posledných 24 </a:t>
                      </a:r>
                      <a:r>
                        <a:rPr lang="sk-SK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mesiacov)</a:t>
                      </a:r>
                      <a:endParaRPr lang="sk-SK" sz="12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554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417600"/>
            <a:ext cx="7812000" cy="491120"/>
          </a:xfrm>
        </p:spPr>
        <p:txBody>
          <a:bodyPr/>
          <a:lstStyle/>
          <a:p>
            <a:r>
              <a:rPr lang="sk-SK" dirty="0">
                <a:solidFill>
                  <a:schemeClr val="accent4"/>
                </a:solidFill>
              </a:rPr>
              <a:t>Analýza firmy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0000" y="980728"/>
            <a:ext cx="7812000" cy="597666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k-SK" sz="1400" b="1" dirty="0" smtClean="0"/>
              <a:t>Pravidelná aktualizácia </a:t>
            </a:r>
            <a:r>
              <a:rPr lang="sk-SK" sz="1400" dirty="0" smtClean="0"/>
              <a:t>údajov o firmách v našej on-line databáze</a:t>
            </a:r>
          </a:p>
          <a:p>
            <a:pPr>
              <a:spcAft>
                <a:spcPts val="600"/>
              </a:spcAft>
            </a:pPr>
            <a:r>
              <a:rPr lang="sk-SK" sz="1400" dirty="0" smtClean="0"/>
              <a:t>Získavanie údajov o rešeršovanej spoločnosti z viacerých externých a interných zdrojov</a:t>
            </a:r>
          </a:p>
          <a:p>
            <a:pPr>
              <a:spcAft>
                <a:spcPts val="600"/>
              </a:spcAft>
            </a:pPr>
            <a:r>
              <a:rPr lang="sk-SK" sz="1400" b="1" dirty="0" smtClean="0"/>
              <a:t>Automatické importy </a:t>
            </a:r>
            <a:r>
              <a:rPr lang="sk-SK" sz="1400" dirty="0" smtClean="0"/>
              <a:t>– obchodný register, insolvencie, inkasné skúsenosti, dlhy voči sociálnej a zdravotným poisťovniam </a:t>
            </a:r>
            <a:r>
              <a:rPr lang="sk-SK" sz="1400" dirty="0"/>
              <a:t>(</a:t>
            </a:r>
            <a:r>
              <a:rPr lang="sk-SK" sz="1400" dirty="0" smtClean="0"/>
              <a:t>podnet pre analytika na prehodnotenie)</a:t>
            </a:r>
          </a:p>
          <a:p>
            <a:pPr>
              <a:spcAft>
                <a:spcPts val="600"/>
              </a:spcAft>
            </a:pPr>
            <a:r>
              <a:rPr lang="sk-SK" sz="1400" b="1" dirty="0"/>
              <a:t>Kontakt s rešeršovanou spoločnosťou </a:t>
            </a:r>
            <a:r>
              <a:rPr lang="sk-SK" sz="1400" dirty="0"/>
              <a:t>– preverenie </a:t>
            </a:r>
            <a:r>
              <a:rPr lang="sk-SK" sz="1400" dirty="0" smtClean="0"/>
              <a:t>jej existencie a hlavnej činnosti, získanie kontaktu na osobu zodpovednú za finančnú oblasť, vyplnenie dotazníka s doplňujúcimi údajmi (počet zamestnancov, sektor, import - export, bankové spojenie, vozový park, + finančné výkazy, ak nie sú k dispozícii)</a:t>
            </a:r>
          </a:p>
          <a:p>
            <a:pPr>
              <a:spcAft>
                <a:spcPts val="600"/>
              </a:spcAft>
            </a:pPr>
            <a:r>
              <a:rPr lang="sk-SK" sz="1400" b="1" dirty="0"/>
              <a:t>Prepojenia spoločností a osôb </a:t>
            </a:r>
            <a:r>
              <a:rPr lang="sk-SK" sz="1400" dirty="0" smtClean="0"/>
              <a:t>(hodnotí sa napr. aj materská spoločnosť)</a:t>
            </a:r>
            <a:endParaRPr lang="sk-SK" sz="1400" dirty="0"/>
          </a:p>
          <a:p>
            <a:pPr>
              <a:spcAft>
                <a:spcPts val="600"/>
              </a:spcAft>
            </a:pPr>
            <a:r>
              <a:rPr lang="sk-SK" sz="1400" dirty="0" smtClean="0"/>
              <a:t>Preverenie ďalších </a:t>
            </a:r>
            <a:r>
              <a:rPr lang="sk-SK" sz="1400" b="1" dirty="0" smtClean="0"/>
              <a:t>zoznamov dlžníkov</a:t>
            </a:r>
          </a:p>
          <a:p>
            <a:pPr>
              <a:spcAft>
                <a:spcPts val="600"/>
              </a:spcAft>
            </a:pPr>
            <a:r>
              <a:rPr lang="sk-SK" sz="1400" b="1" dirty="0" smtClean="0"/>
              <a:t>Informácie z tlače</a:t>
            </a:r>
          </a:p>
          <a:p>
            <a:pPr>
              <a:spcAft>
                <a:spcPts val="600"/>
              </a:spcAft>
            </a:pPr>
            <a:r>
              <a:rPr lang="sk-SK" sz="1400" b="1" dirty="0" err="1" smtClean="0"/>
              <a:t>Scoring</a:t>
            </a:r>
            <a:r>
              <a:rPr lang="sk-SK" sz="1400" b="1" dirty="0" smtClean="0"/>
              <a:t> model </a:t>
            </a:r>
            <a:r>
              <a:rPr lang="sk-SK" sz="1400" dirty="0" smtClean="0"/>
              <a:t>– špeciálny, interne vyvinutý, hodnotiaci model bonity spoločnosti, pravidelne aktualizovaný tímom špecialistov v Coface CEE, hodnotí nielen finančné ukazovatele, ale aj soft faktory, odvetvie, makroekonomické ukazovatele jednotlivých krajín</a:t>
            </a:r>
          </a:p>
          <a:p>
            <a:pPr>
              <a:spcAft>
                <a:spcPts val="600"/>
              </a:spcAft>
            </a:pPr>
            <a:r>
              <a:rPr lang="sk-SK" sz="1400" dirty="0" smtClean="0">
                <a:solidFill>
                  <a:srgbClr val="FFC000"/>
                </a:solidFill>
              </a:rPr>
              <a:t>Vlastný tím odborne školených </a:t>
            </a:r>
            <a:r>
              <a:rPr lang="sk-SK" sz="1400" dirty="0">
                <a:solidFill>
                  <a:srgbClr val="FFC000"/>
                </a:solidFill>
              </a:rPr>
              <a:t>analytikov s dlhoročnými </a:t>
            </a:r>
            <a:r>
              <a:rPr lang="sk-SK" sz="1400" dirty="0" smtClean="0">
                <a:solidFill>
                  <a:srgbClr val="FFC000"/>
                </a:solidFill>
              </a:rPr>
              <a:t>skúsenosťami</a:t>
            </a:r>
            <a:endParaRPr lang="sk-SK" sz="1400" dirty="0">
              <a:solidFill>
                <a:srgbClr val="FFC000"/>
              </a:solidFill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Title</a:t>
            </a:r>
            <a:r>
              <a:rPr lang="fr-FR" dirty="0" smtClean="0"/>
              <a:t> of </a:t>
            </a:r>
            <a:r>
              <a:rPr lang="fr-FR" dirty="0" err="1" smtClean="0"/>
              <a:t>presentation</a:t>
            </a:r>
            <a:r>
              <a:rPr lang="fr-FR" dirty="0" smtClean="0"/>
              <a:t> / Date</a:t>
            </a:r>
            <a:endParaRPr lang="fr-FR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25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12088" cy="8604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k-SK" dirty="0" smtClean="0">
                <a:solidFill>
                  <a:schemeClr val="accent4"/>
                </a:solidFill>
              </a:rPr>
              <a:t>Prečo </a:t>
            </a:r>
            <a:r>
              <a:rPr lang="sk-SK" dirty="0">
                <a:solidFill>
                  <a:schemeClr val="accent4"/>
                </a:solidFill>
              </a:rPr>
              <a:t>nás zaujíma platobná </a:t>
            </a:r>
            <a:r>
              <a:rPr lang="sk-SK" dirty="0" smtClean="0">
                <a:solidFill>
                  <a:schemeClr val="accent4"/>
                </a:solidFill>
              </a:rPr>
              <a:t>morálka</a:t>
            </a:r>
            <a:r>
              <a:rPr lang="sk-SK" dirty="0">
                <a:solidFill>
                  <a:schemeClr val="accent4"/>
                </a:solidFill>
              </a:rPr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268760"/>
            <a:ext cx="7812088" cy="4446240"/>
          </a:xfrm>
        </p:spPr>
        <p:txBody>
          <a:bodyPr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buClr>
                <a:schemeClr val="accent4"/>
              </a:buClr>
              <a:buFontTx/>
              <a:buChar char="-"/>
              <a:defRPr/>
            </a:pP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pohľadávky predstavujú 30-40% celkových aktív spoločností;</a:t>
            </a:r>
          </a:p>
          <a:p>
            <a:pPr eaLnBrk="1" fontAlgn="auto" hangingPunct="1">
              <a:spcBef>
                <a:spcPts val="0"/>
              </a:spcBef>
              <a:buClr>
                <a:schemeClr val="accent4"/>
              </a:buClr>
              <a:buFontTx/>
              <a:buChar char="-"/>
              <a:defRPr/>
            </a:pPr>
            <a:r>
              <a:rPr lang="sk-SK" dirty="0">
                <a:solidFill>
                  <a:schemeClr val="accent6">
                    <a:lumMod val="10000"/>
                  </a:schemeClr>
                </a:solidFill>
              </a:rPr>
              <a:t>p</a:t>
            </a: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ohľadávky po splatnosti zvyšujú náklady a znižujú ziskovosť;</a:t>
            </a:r>
          </a:p>
          <a:p>
            <a:pPr eaLnBrk="1" fontAlgn="auto" hangingPunct="1">
              <a:spcBef>
                <a:spcPts val="0"/>
              </a:spcBef>
              <a:buClr>
                <a:schemeClr val="accent4"/>
              </a:buClr>
              <a:buFontTx/>
              <a:buChar char="-"/>
              <a:defRPr/>
            </a:pP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25% úpadkov spoločností je spôsobený nezaplatenými pohľadávkami;</a:t>
            </a:r>
          </a:p>
          <a:p>
            <a:pPr eaLnBrk="1" fontAlgn="auto" hangingPunct="1">
              <a:spcBef>
                <a:spcPts val="0"/>
              </a:spcBef>
              <a:buClr>
                <a:schemeClr val="accent4"/>
              </a:buClr>
              <a:buFontTx/>
              <a:buChar char="-"/>
              <a:defRPr/>
            </a:pPr>
            <a:r>
              <a:rPr lang="sk-SK" dirty="0">
                <a:solidFill>
                  <a:schemeClr val="accent6">
                    <a:lumMod val="10000"/>
                  </a:schemeClr>
                </a:solidFill>
              </a:rPr>
              <a:t>v</a:t>
            </a: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eritelia s nezaistenými pohľadávkami sú v priemere pri insolvencii odškodnení do výšky 7,5% dlžnej sumy;</a:t>
            </a:r>
          </a:p>
          <a:p>
            <a:pPr eaLnBrk="1" fontAlgn="auto" hangingPunct="1">
              <a:spcBef>
                <a:spcPts val="0"/>
              </a:spcBef>
              <a:buClr>
                <a:schemeClr val="accent4"/>
              </a:buClr>
              <a:buFontTx/>
              <a:buChar char="-"/>
              <a:defRPr/>
            </a:pP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spoločnosť s obratom 1,5M€ a maržou 5% musí navýšiť svoj obrat o 30%, aby vykompenzovala stratu z pohľadávok vo výške 20K€.</a:t>
            </a:r>
          </a:p>
          <a:p>
            <a:pPr eaLnBrk="1" fontAlgn="auto" hangingPunct="1">
              <a:spcBef>
                <a:spcPts val="0"/>
              </a:spcBef>
              <a:buClr>
                <a:schemeClr val="accent4"/>
              </a:buClr>
              <a:buFontTx/>
              <a:buChar char="-"/>
              <a:defRPr/>
            </a:pPr>
            <a:endParaRPr lang="sk-SK" sz="9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buClr>
                <a:schemeClr val="accent4"/>
              </a:buClr>
              <a:buNone/>
              <a:defRPr/>
            </a:pPr>
            <a:r>
              <a:rPr lang="sk-SK" b="1" dirty="0" smtClean="0">
                <a:solidFill>
                  <a:schemeClr val="accent6">
                    <a:lumMod val="10000"/>
                  </a:schemeClr>
                </a:solidFill>
              </a:rPr>
              <a:t>Klasické argumenty spôsobujúce podcenenie rizika: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„Príliš veľká spoločnosť na to, aby padla</a:t>
            </a:r>
            <a:r>
              <a:rPr lang="sk-SK" dirty="0">
                <a:solidFill>
                  <a:schemeClr val="accent6">
                    <a:lumMod val="10000"/>
                  </a:schemeClr>
                </a:solidFill>
              </a:rPr>
              <a:t>!</a:t>
            </a: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“ </a:t>
            </a:r>
            <a:endParaRPr lang="sk-SK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„Poznám ich, robím s nimi dlho, vždy zaplatia.“ </a:t>
            </a:r>
            <a:endParaRPr lang="sk-SK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„Máme len niekoľko odberateľov a robia s nami dlho.“ </a:t>
            </a:r>
            <a:endParaRPr lang="sk-SK" dirty="0" smtClean="0">
              <a:solidFill>
                <a:srgbClr val="FFC000"/>
              </a:solidFill>
            </a:endParaRPr>
          </a:p>
        </p:txBody>
      </p:sp>
      <p:sp>
        <p:nvSpPr>
          <p:cNvPr id="19460" name="Symbol zastępczy daty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Date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87FF1-1DF0-451F-B283-D6BD502E1209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91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sk-SK" smtClean="0"/>
              <a:t>Online access</a:t>
            </a:r>
            <a:endParaRPr lang="en-US" altLang="sk-SK" dirty="0" smtClean="0"/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>
          <a:xfrm>
            <a:off x="482600" y="1371600"/>
            <a:ext cx="7812088" cy="609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l-PL" altLang="sk-SK" smtClean="0">
                <a:solidFill>
                  <a:srgbClr val="002060"/>
                </a:solidFill>
              </a:rPr>
              <a:t>If your customer has access to ALL countries within offer…</a:t>
            </a:r>
            <a:endParaRPr lang="en-GB" altLang="sk-SK" dirty="0" smtClean="0">
              <a:solidFill>
                <a:srgbClr val="002060"/>
              </a:solidFill>
            </a:endParaRPr>
          </a:p>
        </p:txBody>
      </p:sp>
      <p:sp>
        <p:nvSpPr>
          <p:cNvPr id="41988" name="Symbol zastępczy daty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Date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6E2E5-B6FE-47DB-9E9B-DC0BF069E2A6}" type="slidenum">
              <a:rPr lang="fr-FR"/>
              <a:pPr>
                <a:defRPr/>
              </a:pPr>
              <a:t>30</a:t>
            </a:fld>
            <a:endParaRPr lang="fr-FR" dirty="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5" b="5556"/>
          <a:stretch>
            <a:fillRect/>
          </a:stretch>
        </p:blipFill>
        <p:spPr bwMode="auto">
          <a:xfrm>
            <a:off x="304800" y="1981200"/>
            <a:ext cx="8539163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Inkaso pohľadávok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Nástroj na zníženie strát</a:t>
            </a:r>
            <a:endParaRPr lang="en-US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Title of presentation / 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1064008" cy="52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35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umber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692696"/>
            <a:ext cx="4216937" cy="36724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práve my?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924944"/>
            <a:ext cx="3816424" cy="3069160"/>
          </a:xfrm>
        </p:spPr>
        <p:txBody>
          <a:bodyPr/>
          <a:lstStyle/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sk-SK" b="1" dirty="0" smtClean="0">
                <a:solidFill>
                  <a:srgbClr val="00386A"/>
                </a:solidFill>
                <a:cs typeface="Tahoma" pitchFamily="34" charset="0"/>
              </a:rPr>
              <a:t>Celosvetová pôsobnosť a znalosť legislatívy a právnych systémov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sk-SK" dirty="0" smtClean="0">
                <a:solidFill>
                  <a:srgbClr val="00386A"/>
                </a:solidFill>
                <a:cs typeface="Tahoma" pitchFamily="34" charset="0"/>
              </a:rPr>
              <a:t>Vlastné</a:t>
            </a:r>
            <a:r>
              <a:rPr lang="en-US" dirty="0" smtClean="0">
                <a:solidFill>
                  <a:srgbClr val="00386A"/>
                </a:solidFill>
                <a:cs typeface="Tahoma" pitchFamily="34" charset="0"/>
              </a:rPr>
              <a:t> </a:t>
            </a:r>
            <a:r>
              <a:rPr lang="sk-SK" dirty="0" smtClean="0">
                <a:solidFill>
                  <a:srgbClr val="00386A"/>
                </a:solidFill>
                <a:cs typeface="Tahoma" pitchFamily="34" charset="0"/>
              </a:rPr>
              <a:t>Inkasné centrum s bohatým know how v B2B a B2C  vymáhania</a:t>
            </a:r>
            <a:endParaRPr lang="ro-RO" dirty="0" smtClean="0">
              <a:solidFill>
                <a:srgbClr val="00386A"/>
              </a:solidFill>
              <a:cs typeface="Tahoma" pitchFamily="34" charset="0"/>
            </a:endParaRP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sk-SK" dirty="0" smtClean="0">
                <a:solidFill>
                  <a:srgbClr val="00386A"/>
                </a:solidFill>
                <a:cs typeface="Tahoma" pitchFamily="34" charset="0"/>
              </a:rPr>
              <a:t>Individuálny prístup so zreteľom na obchodné vzťahy klienta s dlžníkom aj do budúcna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sk-SK" dirty="0" smtClean="0">
                <a:solidFill>
                  <a:srgbClr val="00386A"/>
                </a:solidFill>
                <a:cs typeface="Tahoma" pitchFamily="34" charset="0"/>
              </a:rPr>
              <a:t>Vysoká úspešnosť vymoženia tzv. „živých“ dlhov, až 70%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386A"/>
              </a:solidFill>
              <a:cs typeface="Tahoma" pitchFamily="34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 bwMode="gray">
          <a:xfrm>
            <a:off x="4860032" y="2924944"/>
            <a:ext cx="3672408" cy="3024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447675" lvl="1" indent="-209550" algn="just">
              <a:lnSpc>
                <a:spcPts val="2200"/>
              </a:lnSpc>
              <a:spcAft>
                <a:spcPts val="1100"/>
              </a:spcAft>
              <a:buClr>
                <a:srgbClr val="C00000"/>
              </a:buClr>
              <a:buSzPct val="70000"/>
              <a:buFont typeface="Wingdings" pitchFamily="2" charset="2"/>
              <a:buChar char="§"/>
            </a:pPr>
            <a:r>
              <a:rPr lang="sk-SK" sz="1600" dirty="0" smtClean="0">
                <a:solidFill>
                  <a:srgbClr val="00386A"/>
                </a:solidFill>
                <a:cs typeface="Tahoma" pitchFamily="34" charset="0"/>
              </a:rPr>
              <a:t>Jednoduchá registrácia inkasných prípadov on-line alebo v .xls súbore</a:t>
            </a:r>
          </a:p>
          <a:p>
            <a:pPr marL="447675" lvl="1" indent="-209550" algn="just">
              <a:lnSpc>
                <a:spcPts val="2200"/>
              </a:lnSpc>
              <a:spcAft>
                <a:spcPts val="1100"/>
              </a:spcAft>
              <a:buClr>
                <a:srgbClr val="C00000"/>
              </a:buClr>
              <a:buSzPct val="70000"/>
              <a:buFont typeface="Wingdings" pitchFamily="2" charset="2"/>
              <a:buChar char="§"/>
            </a:pPr>
            <a:r>
              <a:rPr lang="sk-SK" sz="1600" b="1" dirty="0">
                <a:solidFill>
                  <a:srgbClr val="00386A"/>
                </a:solidFill>
                <a:cs typeface="Tahoma" pitchFamily="34" charset="0"/>
              </a:rPr>
              <a:t>Komplexné preverenie dlžníka </a:t>
            </a:r>
            <a:r>
              <a:rPr lang="sk-SK" sz="1600" dirty="0">
                <a:solidFill>
                  <a:srgbClr val="00386A"/>
                </a:solidFill>
                <a:cs typeface="Tahoma" pitchFamily="34" charset="0"/>
              </a:rPr>
              <a:t>vo všetkých dostupných </a:t>
            </a:r>
            <a:r>
              <a:rPr lang="sk-SK" sz="1600" dirty="0" smtClean="0">
                <a:solidFill>
                  <a:srgbClr val="00386A"/>
                </a:solidFill>
                <a:cs typeface="Tahoma" pitchFamily="34" charset="0"/>
              </a:rPr>
              <a:t>databázach</a:t>
            </a:r>
          </a:p>
          <a:p>
            <a:pPr marL="447675" lvl="1" indent="-209550" algn="just">
              <a:lnSpc>
                <a:spcPts val="2200"/>
              </a:lnSpc>
              <a:spcAft>
                <a:spcPts val="1100"/>
              </a:spcAft>
              <a:buClr>
                <a:srgbClr val="C00000"/>
              </a:buClr>
              <a:buSzPct val="70000"/>
              <a:buFont typeface="Wingdings" pitchFamily="2" charset="2"/>
              <a:buChar char="§"/>
            </a:pPr>
            <a:r>
              <a:rPr lang="sk-SK" sz="1600" dirty="0">
                <a:solidFill>
                  <a:srgbClr val="00386A"/>
                </a:solidFill>
                <a:cs typeface="Tahoma" pitchFamily="34" charset="0"/>
              </a:rPr>
              <a:t>Registrácia B2B dlžníkov </a:t>
            </a:r>
            <a:r>
              <a:rPr lang="sk-SK" sz="1600" b="1" dirty="0">
                <a:solidFill>
                  <a:srgbClr val="00386A"/>
                </a:solidFill>
                <a:cs typeface="Tahoma" pitchFamily="34" charset="0"/>
              </a:rPr>
              <a:t>v databáze obchodných </a:t>
            </a:r>
            <a:r>
              <a:rPr lang="sk-SK" sz="1600" b="1" dirty="0" smtClean="0">
                <a:solidFill>
                  <a:srgbClr val="00386A"/>
                </a:solidFill>
                <a:cs typeface="Tahoma" pitchFamily="34" charset="0"/>
              </a:rPr>
              <a:t>informácií a poisťovne</a:t>
            </a:r>
            <a:endParaRPr lang="en-US" sz="1600" b="1" dirty="0">
              <a:solidFill>
                <a:srgbClr val="00386A"/>
              </a:solidFill>
              <a:cs typeface="Tahoma" pitchFamily="34" charset="0"/>
            </a:endParaRPr>
          </a:p>
          <a:p>
            <a:pPr marL="238125" lvl="1" algn="just">
              <a:lnSpc>
                <a:spcPts val="2200"/>
              </a:lnSpc>
              <a:spcAft>
                <a:spcPts val="1100"/>
              </a:spcAft>
              <a:buClr>
                <a:srgbClr val="C00000"/>
              </a:buClr>
              <a:buSzPct val="70000"/>
            </a:pPr>
            <a:endParaRPr lang="sk-SK" sz="1600" dirty="0">
              <a:solidFill>
                <a:srgbClr val="00386A"/>
              </a:solidFill>
              <a:cs typeface="Tahoma" pitchFamily="34" charset="0"/>
            </a:endParaRPr>
          </a:p>
          <a:p>
            <a:pPr marL="447675" lvl="1" indent="-209550" algn="just">
              <a:lnSpc>
                <a:spcPts val="2200"/>
              </a:lnSpc>
              <a:spcAft>
                <a:spcPts val="1100"/>
              </a:spcAft>
              <a:buClr>
                <a:srgbClr val="C00000"/>
              </a:buClr>
              <a:buSzPct val="70000"/>
              <a:buFont typeface="Wingdings" pitchFamily="2" charset="2"/>
              <a:buChar char="§"/>
            </a:pPr>
            <a:endParaRPr kumimoji="0" lang="ro-RO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86A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238125" marR="0" lvl="0" indent="-238125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Clr>
                <a:schemeClr val="accent4"/>
              </a:buClr>
              <a:buSzTx/>
              <a:buFont typeface="Wingdings" pitchFamily="2" charset="2"/>
              <a:buChar char="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39952" y="1349397"/>
            <a:ext cx="799836" cy="35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Moderately" fov="7200000">
              <a:rot lat="18600000" lon="72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784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Workflow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908720"/>
            <a:ext cx="7740440" cy="385036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sk-SK" dirty="0">
                <a:solidFill>
                  <a:srgbClr val="00386A"/>
                </a:solidFill>
                <a:cs typeface="Tahoma" pitchFamily="34" charset="0"/>
              </a:rPr>
              <a:t>Otvorenie prípadu </a:t>
            </a:r>
            <a:r>
              <a:rPr lang="sk-SK" b="1" dirty="0">
                <a:solidFill>
                  <a:srgbClr val="00386A"/>
                </a:solidFill>
                <a:cs typeface="Tahoma" pitchFamily="34" charset="0"/>
              </a:rPr>
              <a:t>do 24 hodín </a:t>
            </a:r>
            <a:r>
              <a:rPr lang="sk-SK" dirty="0">
                <a:solidFill>
                  <a:srgbClr val="00386A"/>
                </a:solidFill>
                <a:cs typeface="Tahoma" pitchFamily="34" charset="0"/>
              </a:rPr>
              <a:t>od prijatia podkladov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sk-SK" dirty="0">
                <a:solidFill>
                  <a:srgbClr val="00386A"/>
                </a:solidFill>
                <a:cs typeface="Tahoma" pitchFamily="34" charset="0"/>
              </a:rPr>
              <a:t>Mesačná </a:t>
            </a:r>
            <a:r>
              <a:rPr lang="sk-SK" b="1" dirty="0">
                <a:solidFill>
                  <a:srgbClr val="00386A"/>
                </a:solidFill>
                <a:cs typeface="Tahoma" pitchFamily="34" charset="0"/>
              </a:rPr>
              <a:t>on-line informácia </a:t>
            </a:r>
            <a:r>
              <a:rPr lang="sk-SK" dirty="0">
                <a:solidFill>
                  <a:srgbClr val="00386A"/>
                </a:solidFill>
                <a:cs typeface="Tahoma" pitchFamily="34" charset="0"/>
              </a:rPr>
              <a:t>o stave vymáhania a monitoring finančnej situácie dlžníka </a:t>
            </a:r>
            <a:r>
              <a:rPr lang="sk-SK" sz="1600" dirty="0">
                <a:solidFill>
                  <a:srgbClr val="00386A"/>
                </a:solidFill>
                <a:cs typeface="Tahoma" pitchFamily="34" charset="0"/>
              </a:rPr>
              <a:t>(B2B)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sk-SK" dirty="0" smtClean="0">
                <a:solidFill>
                  <a:srgbClr val="00386A"/>
                </a:solidFill>
                <a:cs typeface="Tahoma" pitchFamily="34" charset="0"/>
              </a:rPr>
              <a:t>Odporúčanie ďalšieho postupu v prípade neúspechu (odporúčame súdny postup?)</a:t>
            </a:r>
            <a:endParaRPr lang="sk-SK" dirty="0">
              <a:solidFill>
                <a:srgbClr val="00386A"/>
              </a:solidFill>
              <a:cs typeface="Tahoma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sk-SK" dirty="0">
                <a:solidFill>
                  <a:srgbClr val="00386A"/>
                </a:solidFill>
                <a:cs typeface="Tahoma" pitchFamily="34" charset="0"/>
              </a:rPr>
              <a:t>Splátkové kalendáre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sk-SK" dirty="0">
                <a:solidFill>
                  <a:srgbClr val="00386A"/>
                </a:solidFill>
                <a:cs typeface="Tahoma" pitchFamily="34" charset="0"/>
              </a:rPr>
              <a:t>N</a:t>
            </a:r>
            <a:r>
              <a:rPr lang="sk-SK" dirty="0" smtClean="0">
                <a:solidFill>
                  <a:srgbClr val="00386A"/>
                </a:solidFill>
                <a:cs typeface="Tahoma" pitchFamily="34" charset="0"/>
              </a:rPr>
              <a:t>ávštevy</a:t>
            </a:r>
            <a:endParaRPr lang="sk-SK" dirty="0">
              <a:solidFill>
                <a:srgbClr val="00386A"/>
              </a:solidFill>
              <a:cs typeface="Tahoma" pitchFamily="34" charset="0"/>
            </a:endParaRPr>
          </a:p>
          <a:p>
            <a:pPr marL="742950" lvl="1" indent="-28575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k-SK" sz="1800" dirty="0" smtClean="0">
                <a:solidFill>
                  <a:srgbClr val="00386A"/>
                </a:solidFill>
              </a:rPr>
              <a:t>trvanie inkasného konania</a:t>
            </a:r>
            <a:r>
              <a:rPr lang="ro-RO" sz="1800" dirty="0" smtClean="0">
                <a:solidFill>
                  <a:srgbClr val="00386A"/>
                </a:solidFill>
              </a:rPr>
              <a:t>: 	B2B: 9</a:t>
            </a:r>
            <a:r>
              <a:rPr lang="en-US" sz="1800" dirty="0" smtClean="0">
                <a:solidFill>
                  <a:srgbClr val="00386A"/>
                </a:solidFill>
              </a:rPr>
              <a:t>0 </a:t>
            </a:r>
            <a:r>
              <a:rPr lang="sk-SK" sz="1800" dirty="0" smtClean="0">
                <a:solidFill>
                  <a:srgbClr val="00386A"/>
                </a:solidFill>
              </a:rPr>
              <a:t>dní (štandard) </a:t>
            </a:r>
          </a:p>
          <a:p>
            <a:pPr marL="742950" lvl="1" indent="-285750" algn="just">
              <a:buClr>
                <a:srgbClr val="C00000"/>
              </a:buClr>
              <a:buNone/>
              <a:defRPr/>
            </a:pPr>
            <a:r>
              <a:rPr lang="sk-SK" sz="1800" dirty="0" smtClean="0">
                <a:solidFill>
                  <a:srgbClr val="00386A"/>
                </a:solidFill>
              </a:rPr>
              <a:t>					B2C:120 dní (štandard)</a:t>
            </a:r>
          </a:p>
          <a:p>
            <a:pPr marL="742950" lvl="1" indent="-285750" algn="just">
              <a:buClr>
                <a:srgbClr val="C00000"/>
              </a:buClr>
              <a:buNone/>
              <a:defRPr/>
            </a:pPr>
            <a:r>
              <a:rPr lang="sk-SK" sz="1800" dirty="0">
                <a:solidFill>
                  <a:srgbClr val="00386A"/>
                </a:solidFill>
                <a:cs typeface="Tahoma" pitchFamily="34" charset="0"/>
              </a:rPr>
              <a:t>Osobné návštevy dlžníkov</a:t>
            </a:r>
          </a:p>
          <a:p>
            <a:pPr marL="742950" lvl="1" indent="-285750" algn="just">
              <a:buClr>
                <a:srgbClr val="C00000"/>
              </a:buClr>
              <a:buNone/>
              <a:defRPr/>
            </a:pPr>
            <a:endParaRPr lang="sk-SK" sz="1800" dirty="0" smtClean="0">
              <a:solidFill>
                <a:srgbClr val="0066B3"/>
              </a:solidFill>
            </a:endParaRPr>
          </a:p>
          <a:p>
            <a:pPr marL="742950" lvl="1" indent="-285750"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1800" b="1" dirty="0" smtClean="0">
                <a:solidFill>
                  <a:srgbClr val="C00000"/>
                </a:solidFill>
              </a:rPr>
              <a:t>NO </a:t>
            </a:r>
            <a:r>
              <a:rPr lang="sk-SK" sz="1800" b="1" dirty="0" smtClean="0">
                <a:solidFill>
                  <a:srgbClr val="C00000"/>
                </a:solidFill>
              </a:rPr>
              <a:t>PAYMENT = </a:t>
            </a:r>
            <a:r>
              <a:rPr lang="en-GB" sz="1800" b="1" dirty="0" smtClean="0">
                <a:solidFill>
                  <a:srgbClr val="C00000"/>
                </a:solidFill>
              </a:rPr>
              <a:t>NO FEE</a:t>
            </a:r>
            <a:r>
              <a:rPr lang="sk-SK" sz="1800" b="1" dirty="0" smtClean="0">
                <a:solidFill>
                  <a:srgbClr val="C00000"/>
                </a:solidFill>
              </a:rPr>
              <a:t> !</a:t>
            </a:r>
          </a:p>
          <a:p>
            <a:pPr>
              <a:lnSpc>
                <a:spcPct val="100000"/>
              </a:lnSpc>
            </a:pP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7" name="Obrázok 6" descr="w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293096"/>
            <a:ext cx="2520280" cy="1564298"/>
          </a:xfrm>
          <a:prstGeom prst="rect">
            <a:avLst/>
          </a:prstGeom>
        </p:spPr>
      </p:pic>
      <p:pic>
        <p:nvPicPr>
          <p:cNvPr id="8" name="Obrázok 7" descr="su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293096"/>
            <a:ext cx="2376264" cy="1584176"/>
          </a:xfrm>
          <a:prstGeom prst="rect">
            <a:avLst/>
          </a:prstGeom>
        </p:spPr>
      </p:pic>
      <p:pic>
        <p:nvPicPr>
          <p:cNvPr id="9" name="Obrázok 8" descr="imagesCA3UX95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293094"/>
            <a:ext cx="2295142" cy="15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723951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0000" y="2314944"/>
            <a:ext cx="7812000" cy="392236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k-SK" b="1" dirty="0" smtClean="0">
                <a:solidFill>
                  <a:srgbClr val="61B57C"/>
                </a:solidFill>
              </a:rPr>
              <a:t>		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sk-SK" b="1" dirty="0">
              <a:solidFill>
                <a:srgbClr val="61B57C"/>
              </a:solidFill>
            </a:endParaRPr>
          </a:p>
          <a:p>
            <a:pPr marL="0" indent="0">
              <a:buNone/>
            </a:pPr>
            <a:r>
              <a:rPr lang="en-US" b="1" dirty="0"/>
              <a:t>Lucia DOBOS /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COUNTRY MANAGER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T. : +421 (0)2 67 201 644 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M.: +421 (0)915 996 </a:t>
            </a:r>
            <a:r>
              <a:rPr lang="en-US" dirty="0" smtClean="0"/>
              <a:t>833</a:t>
            </a:r>
            <a:endParaRPr lang="sk-SK" dirty="0" smtClean="0"/>
          </a:p>
          <a:p>
            <a:pPr marL="0" indent="0">
              <a:buNone/>
            </a:pPr>
            <a:r>
              <a:rPr lang="sk-SK" dirty="0" err="1"/>
              <a:t>l</a:t>
            </a:r>
            <a:r>
              <a:rPr lang="sk-SK" dirty="0" err="1" smtClean="0"/>
              <a:t>ucia.dobos@coface.com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 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57" y="2640309"/>
            <a:ext cx="1925191" cy="240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1124744"/>
            <a:ext cx="44644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Ďakujem za pozornosť.</a:t>
            </a:r>
          </a:p>
          <a:p>
            <a:endParaRPr lang="sk-SK" dirty="0"/>
          </a:p>
        </p:txBody>
      </p:sp>
      <p:pic>
        <p:nvPicPr>
          <p:cNvPr id="10" name="Obrázok 1" descr="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49372"/>
            <a:ext cx="5616624" cy="46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7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12088" cy="860425"/>
          </a:xfrm>
        </p:spPr>
        <p:txBody>
          <a:bodyPr/>
          <a:lstStyle/>
          <a:p>
            <a:r>
              <a:rPr lang="sk-SK" dirty="0">
                <a:solidFill>
                  <a:schemeClr val="accent4"/>
                </a:solidFill>
              </a:rPr>
              <a:t>Faktory ovplyvňujúce chod firmy a zvyšujúce riziko </a:t>
            </a:r>
            <a:r>
              <a:rPr lang="sk-SK" dirty="0" smtClean="0">
                <a:solidFill>
                  <a:schemeClr val="accent4"/>
                </a:solidFill>
              </a:rPr>
              <a:t>nezaplatenia</a:t>
            </a:r>
            <a:endParaRPr lang="sk-SK" dirty="0">
              <a:solidFill>
                <a:schemeClr val="accent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72816"/>
            <a:ext cx="7812088" cy="4158208"/>
          </a:xfrm>
        </p:spPr>
        <p:txBody>
          <a:bodyPr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buClr>
                <a:schemeClr val="accent4"/>
              </a:buClr>
              <a:buFontTx/>
              <a:buChar char="-"/>
              <a:defRPr/>
            </a:pPr>
            <a:endParaRPr lang="sk-SK" dirty="0" smtClean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sk-SK" dirty="0">
                <a:solidFill>
                  <a:schemeClr val="accent6">
                    <a:lumMod val="10000"/>
                  </a:schemeClr>
                </a:solidFill>
              </a:rPr>
              <a:t>vyššia moc (prírodné katastrofy, občianske nepokoje, vojna, politické zásahy</a:t>
            </a: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);</a:t>
            </a:r>
            <a:endParaRPr lang="sk-SK" sz="900" b="1" dirty="0">
              <a:solidFill>
                <a:schemeClr val="accent6">
                  <a:lumMod val="1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buClr>
                <a:schemeClr val="accent4"/>
              </a:buClr>
              <a:buFontTx/>
              <a:buChar char="-"/>
              <a:defRPr/>
            </a:pP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vývoj podnikateľského prostredia krajiny; vymožiteľnosť práva;</a:t>
            </a:r>
          </a:p>
          <a:p>
            <a:pPr eaLnBrk="1" fontAlgn="auto" hangingPunct="1">
              <a:spcBef>
                <a:spcPts val="0"/>
              </a:spcBef>
              <a:buClr>
                <a:schemeClr val="accent4"/>
              </a:buClr>
              <a:buFontTx/>
              <a:buChar char="-"/>
              <a:defRPr/>
            </a:pP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riziko odvetvia;</a:t>
            </a:r>
          </a:p>
          <a:p>
            <a:pPr eaLnBrk="1" fontAlgn="auto" hangingPunct="1">
              <a:spcBef>
                <a:spcPts val="0"/>
              </a:spcBef>
              <a:buClr>
                <a:schemeClr val="accent4"/>
              </a:buClr>
              <a:buFontTx/>
              <a:buChar char="-"/>
              <a:defRPr/>
            </a:pPr>
            <a:r>
              <a:rPr lang="sk-SK" dirty="0">
                <a:solidFill>
                  <a:schemeClr val="accent6">
                    <a:lumMod val="10000"/>
                  </a:schemeClr>
                </a:solidFill>
              </a:rPr>
              <a:t>v</a:t>
            </a: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ývoj HDP (existuje nepriama závislosť medzi vývojom HDP a počtom nesplácaných pohľadávok);</a:t>
            </a:r>
          </a:p>
          <a:p>
            <a:pPr eaLnBrk="1" fontAlgn="auto" hangingPunct="1">
              <a:spcBef>
                <a:spcPts val="0"/>
              </a:spcBef>
              <a:buClr>
                <a:schemeClr val="accent4"/>
              </a:buClr>
              <a:buFontTx/>
              <a:buChar char="-"/>
              <a:defRPr/>
            </a:pP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závislosť na niekoľkých kľúčových zákazníkoch (druhotná platobná neschopnosť);</a:t>
            </a:r>
          </a:p>
          <a:p>
            <a:pPr eaLnBrk="1" fontAlgn="auto" hangingPunct="1">
              <a:spcBef>
                <a:spcPts val="0"/>
              </a:spcBef>
              <a:buClr>
                <a:schemeClr val="accent4"/>
              </a:buClr>
              <a:buFontTx/>
              <a:buChar char="-"/>
              <a:defRPr/>
            </a:pPr>
            <a:r>
              <a:rPr lang="sk-SK" dirty="0">
                <a:solidFill>
                  <a:schemeClr val="accent6">
                    <a:lumMod val="10000"/>
                  </a:schemeClr>
                </a:solidFill>
              </a:rPr>
              <a:t>n</a:t>
            </a: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evhodné načasovanie alebo nesprávnosť investičnej stratégie;</a:t>
            </a:r>
          </a:p>
          <a:p>
            <a:pPr eaLnBrk="1" fontAlgn="auto" hangingPunct="1">
              <a:spcBef>
                <a:spcPts val="0"/>
              </a:spcBef>
              <a:buClr>
                <a:schemeClr val="accent4"/>
              </a:buClr>
              <a:buFontTx/>
              <a:buChar char="-"/>
              <a:defRPr/>
            </a:pPr>
            <a:r>
              <a:rPr lang="sk-SK" dirty="0">
                <a:solidFill>
                  <a:schemeClr val="accent6">
                    <a:lumMod val="10000"/>
                  </a:schemeClr>
                </a:solidFill>
              </a:rPr>
              <a:t>t</a:t>
            </a: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rhové zmeny a nepružnosť firiem v reakcii na zmeny;</a:t>
            </a:r>
          </a:p>
          <a:p>
            <a:pPr eaLnBrk="1" fontAlgn="auto" hangingPunct="1">
              <a:spcBef>
                <a:spcPts val="0"/>
              </a:spcBef>
              <a:buClr>
                <a:schemeClr val="accent4"/>
              </a:buClr>
              <a:buFontTx/>
              <a:buChar char="-"/>
              <a:defRPr/>
            </a:pP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zlyhanie managementu v riadení firmy.</a:t>
            </a:r>
          </a:p>
          <a:p>
            <a:pPr eaLnBrk="1" fontAlgn="auto" hangingPunct="1">
              <a:spcBef>
                <a:spcPts val="0"/>
              </a:spcBef>
              <a:buClr>
                <a:schemeClr val="accent4"/>
              </a:buClr>
              <a:buFontTx/>
              <a:buChar char="-"/>
              <a:defRPr/>
            </a:pP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...</a:t>
            </a:r>
          </a:p>
          <a:p>
            <a:pPr marL="0" indent="0" eaLnBrk="1" fontAlgn="auto" hangingPunct="1">
              <a:spcBef>
                <a:spcPts val="0"/>
              </a:spcBef>
              <a:buClr>
                <a:schemeClr val="accent4"/>
              </a:buClr>
              <a:buNone/>
              <a:defRPr/>
            </a:pPr>
            <a:endParaRPr lang="sk-SK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9460" name="Symbol zastępczy daty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Date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87FF1-1DF0-451F-B283-D6BD502E1209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7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Súčasná kríza je celkom iná</a:t>
            </a:r>
            <a:endParaRPr lang="en-US" dirty="0" smtClean="0"/>
          </a:p>
        </p:txBody>
      </p:sp>
      <p:sp>
        <p:nvSpPr>
          <p:cNvPr id="25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19460" name="Group 268"/>
          <p:cNvGrpSpPr>
            <a:grpSpLocks noChangeAspect="1"/>
          </p:cNvGrpSpPr>
          <p:nvPr/>
        </p:nvGrpSpPr>
        <p:grpSpPr bwMode="auto">
          <a:xfrm>
            <a:off x="179388" y="1695598"/>
            <a:ext cx="8824913" cy="4757738"/>
            <a:chOff x="158" y="796"/>
            <a:chExt cx="5559" cy="2997"/>
          </a:xfrm>
        </p:grpSpPr>
        <p:sp>
          <p:nvSpPr>
            <p:cNvPr id="267" name="AutoShape 267"/>
            <p:cNvSpPr>
              <a:spLocks noChangeAspect="1" noChangeArrowheads="1" noTextEdit="1"/>
            </p:cNvSpPr>
            <p:nvPr/>
          </p:nvSpPr>
          <p:spPr bwMode="auto">
            <a:xfrm>
              <a:off x="158" y="796"/>
              <a:ext cx="5440" cy="2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AT">
                <a:latin typeface="+mn-lt"/>
                <a:cs typeface="Arial" pitchFamily="34" charset="0"/>
              </a:endParaRPr>
            </a:p>
          </p:txBody>
        </p:sp>
        <p:grpSp>
          <p:nvGrpSpPr>
            <p:cNvPr id="19462" name="Group 469"/>
            <p:cNvGrpSpPr>
              <a:grpSpLocks/>
            </p:cNvGrpSpPr>
            <p:nvPr/>
          </p:nvGrpSpPr>
          <p:grpSpPr bwMode="auto">
            <a:xfrm>
              <a:off x="353" y="1199"/>
              <a:ext cx="4983" cy="2166"/>
              <a:chOff x="353" y="1199"/>
              <a:chExt cx="4983" cy="2166"/>
            </a:xfrm>
          </p:grpSpPr>
          <p:sp>
            <p:nvSpPr>
              <p:cNvPr id="319" name="Rectangle 269"/>
              <p:cNvSpPr>
                <a:spLocks noChangeArrowheads="1"/>
              </p:cNvSpPr>
              <p:nvPr/>
            </p:nvSpPr>
            <p:spPr bwMode="auto">
              <a:xfrm>
                <a:off x="537" y="2017"/>
                <a:ext cx="45" cy="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0" name="Rectangle 270"/>
              <p:cNvSpPr>
                <a:spLocks noChangeArrowheads="1"/>
              </p:cNvSpPr>
              <p:nvPr/>
            </p:nvSpPr>
            <p:spPr bwMode="auto">
              <a:xfrm>
                <a:off x="649" y="2070"/>
                <a:ext cx="45" cy="747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1" name="Rectangle 271"/>
              <p:cNvSpPr>
                <a:spLocks noChangeArrowheads="1"/>
              </p:cNvSpPr>
              <p:nvPr/>
            </p:nvSpPr>
            <p:spPr bwMode="auto">
              <a:xfrm>
                <a:off x="761" y="1947"/>
                <a:ext cx="44" cy="87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2" name="Rectangle 272"/>
              <p:cNvSpPr>
                <a:spLocks noChangeArrowheads="1"/>
              </p:cNvSpPr>
              <p:nvPr/>
            </p:nvSpPr>
            <p:spPr bwMode="auto">
              <a:xfrm>
                <a:off x="872" y="1707"/>
                <a:ext cx="45" cy="111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3" name="Rectangle 273"/>
              <p:cNvSpPr>
                <a:spLocks noChangeArrowheads="1"/>
              </p:cNvSpPr>
              <p:nvPr/>
            </p:nvSpPr>
            <p:spPr bwMode="auto">
              <a:xfrm>
                <a:off x="984" y="2438"/>
                <a:ext cx="44" cy="37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4" name="Rectangle 274"/>
              <p:cNvSpPr>
                <a:spLocks noChangeArrowheads="1"/>
              </p:cNvSpPr>
              <p:nvPr/>
            </p:nvSpPr>
            <p:spPr bwMode="auto">
              <a:xfrm>
                <a:off x="1095" y="2560"/>
                <a:ext cx="45" cy="257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5" name="Rectangle 275"/>
              <p:cNvSpPr>
                <a:spLocks noChangeArrowheads="1"/>
              </p:cNvSpPr>
              <p:nvPr/>
            </p:nvSpPr>
            <p:spPr bwMode="auto">
              <a:xfrm>
                <a:off x="1207" y="1947"/>
                <a:ext cx="45" cy="87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6" name="Rectangle 276"/>
              <p:cNvSpPr>
                <a:spLocks noChangeArrowheads="1"/>
              </p:cNvSpPr>
              <p:nvPr/>
            </p:nvSpPr>
            <p:spPr bwMode="auto">
              <a:xfrm>
                <a:off x="1319" y="2087"/>
                <a:ext cx="44" cy="73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7" name="Rectangle 277"/>
              <p:cNvSpPr>
                <a:spLocks noChangeArrowheads="1"/>
              </p:cNvSpPr>
              <p:nvPr/>
            </p:nvSpPr>
            <p:spPr bwMode="auto">
              <a:xfrm>
                <a:off x="1430" y="2035"/>
                <a:ext cx="45" cy="782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8" name="Rectangle 278"/>
              <p:cNvSpPr>
                <a:spLocks noChangeArrowheads="1"/>
              </p:cNvSpPr>
              <p:nvPr/>
            </p:nvSpPr>
            <p:spPr bwMode="auto">
              <a:xfrm>
                <a:off x="1542" y="2175"/>
                <a:ext cx="44" cy="642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9" name="Rectangle 279"/>
              <p:cNvSpPr>
                <a:spLocks noChangeArrowheads="1"/>
              </p:cNvSpPr>
              <p:nvPr/>
            </p:nvSpPr>
            <p:spPr bwMode="auto">
              <a:xfrm>
                <a:off x="1653" y="2566"/>
                <a:ext cx="45" cy="25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0" name="Rectangle 280"/>
              <p:cNvSpPr>
                <a:spLocks noChangeArrowheads="1"/>
              </p:cNvSpPr>
              <p:nvPr/>
            </p:nvSpPr>
            <p:spPr bwMode="auto">
              <a:xfrm>
                <a:off x="1765" y="2449"/>
                <a:ext cx="45" cy="36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1" name="Rectangle 281"/>
              <p:cNvSpPr>
                <a:spLocks noChangeArrowheads="1"/>
              </p:cNvSpPr>
              <p:nvPr/>
            </p:nvSpPr>
            <p:spPr bwMode="auto">
              <a:xfrm>
                <a:off x="1876" y="2747"/>
                <a:ext cx="45" cy="7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2" name="Rectangle 282"/>
              <p:cNvSpPr>
                <a:spLocks noChangeArrowheads="1"/>
              </p:cNvSpPr>
              <p:nvPr/>
            </p:nvSpPr>
            <p:spPr bwMode="auto">
              <a:xfrm>
                <a:off x="1988" y="2338"/>
                <a:ext cx="45" cy="47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3" name="Rectangle 283"/>
              <p:cNvSpPr>
                <a:spLocks noChangeArrowheads="1"/>
              </p:cNvSpPr>
              <p:nvPr/>
            </p:nvSpPr>
            <p:spPr bwMode="auto">
              <a:xfrm>
                <a:off x="2100" y="1970"/>
                <a:ext cx="44" cy="847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4" name="Rectangle 284"/>
              <p:cNvSpPr>
                <a:spLocks noChangeArrowheads="1"/>
              </p:cNvSpPr>
              <p:nvPr/>
            </p:nvSpPr>
            <p:spPr bwMode="auto">
              <a:xfrm>
                <a:off x="2211" y="2146"/>
                <a:ext cx="45" cy="67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5" name="Rectangle 285"/>
              <p:cNvSpPr>
                <a:spLocks noChangeArrowheads="1"/>
              </p:cNvSpPr>
              <p:nvPr/>
            </p:nvSpPr>
            <p:spPr bwMode="auto">
              <a:xfrm>
                <a:off x="2323" y="2257"/>
                <a:ext cx="44" cy="56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6" name="Rectangle 286"/>
              <p:cNvSpPr>
                <a:spLocks noChangeArrowheads="1"/>
              </p:cNvSpPr>
              <p:nvPr/>
            </p:nvSpPr>
            <p:spPr bwMode="auto">
              <a:xfrm>
                <a:off x="2434" y="2204"/>
                <a:ext cx="45" cy="613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7" name="Rectangle 287"/>
              <p:cNvSpPr>
                <a:spLocks noChangeArrowheads="1"/>
              </p:cNvSpPr>
              <p:nvPr/>
            </p:nvSpPr>
            <p:spPr bwMode="auto">
              <a:xfrm>
                <a:off x="2546" y="2029"/>
                <a:ext cx="45" cy="78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8" name="Rectangle 288"/>
              <p:cNvSpPr>
                <a:spLocks noChangeArrowheads="1"/>
              </p:cNvSpPr>
              <p:nvPr/>
            </p:nvSpPr>
            <p:spPr bwMode="auto">
              <a:xfrm>
                <a:off x="2658" y="2146"/>
                <a:ext cx="44" cy="67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9" name="Rectangle 289"/>
              <p:cNvSpPr>
                <a:spLocks noChangeArrowheads="1"/>
              </p:cNvSpPr>
              <p:nvPr/>
            </p:nvSpPr>
            <p:spPr bwMode="auto">
              <a:xfrm>
                <a:off x="2769" y="2274"/>
                <a:ext cx="45" cy="543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0" name="Rectangle 290"/>
              <p:cNvSpPr>
                <a:spLocks noChangeArrowheads="1"/>
              </p:cNvSpPr>
              <p:nvPr/>
            </p:nvSpPr>
            <p:spPr bwMode="auto">
              <a:xfrm>
                <a:off x="2881" y="2525"/>
                <a:ext cx="50" cy="292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1" name="Rectangle 291"/>
              <p:cNvSpPr>
                <a:spLocks noChangeArrowheads="1"/>
              </p:cNvSpPr>
              <p:nvPr/>
            </p:nvSpPr>
            <p:spPr bwMode="auto">
              <a:xfrm>
                <a:off x="2998" y="2397"/>
                <a:ext cx="45" cy="42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2" name="Rectangle 292"/>
              <p:cNvSpPr>
                <a:spLocks noChangeArrowheads="1"/>
              </p:cNvSpPr>
              <p:nvPr/>
            </p:nvSpPr>
            <p:spPr bwMode="auto">
              <a:xfrm>
                <a:off x="3110" y="2549"/>
                <a:ext cx="44" cy="26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3" name="Rectangle 293"/>
              <p:cNvSpPr>
                <a:spLocks noChangeArrowheads="1"/>
              </p:cNvSpPr>
              <p:nvPr/>
            </p:nvSpPr>
            <p:spPr bwMode="auto">
              <a:xfrm>
                <a:off x="3221" y="2292"/>
                <a:ext cx="45" cy="52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4" name="Rectangle 294"/>
              <p:cNvSpPr>
                <a:spLocks noChangeArrowheads="1"/>
              </p:cNvSpPr>
              <p:nvPr/>
            </p:nvSpPr>
            <p:spPr bwMode="auto">
              <a:xfrm>
                <a:off x="3333" y="2321"/>
                <a:ext cx="44" cy="496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5" name="Rectangle 295"/>
              <p:cNvSpPr>
                <a:spLocks noChangeArrowheads="1"/>
              </p:cNvSpPr>
              <p:nvPr/>
            </p:nvSpPr>
            <p:spPr bwMode="auto">
              <a:xfrm>
                <a:off x="3444" y="2257"/>
                <a:ext cx="45" cy="56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6" name="Rectangle 296"/>
              <p:cNvSpPr>
                <a:spLocks noChangeArrowheads="1"/>
              </p:cNvSpPr>
              <p:nvPr/>
            </p:nvSpPr>
            <p:spPr bwMode="auto">
              <a:xfrm>
                <a:off x="3556" y="2186"/>
                <a:ext cx="45" cy="63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7" name="Rectangle 297"/>
              <p:cNvSpPr>
                <a:spLocks noChangeArrowheads="1"/>
              </p:cNvSpPr>
              <p:nvPr/>
            </p:nvSpPr>
            <p:spPr bwMode="auto">
              <a:xfrm>
                <a:off x="3667" y="2449"/>
                <a:ext cx="45" cy="36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8" name="Rectangle 298"/>
              <p:cNvSpPr>
                <a:spLocks noChangeArrowheads="1"/>
              </p:cNvSpPr>
              <p:nvPr/>
            </p:nvSpPr>
            <p:spPr bwMode="auto">
              <a:xfrm>
                <a:off x="3779" y="2268"/>
                <a:ext cx="45" cy="54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9" name="Rectangle 299"/>
              <p:cNvSpPr>
                <a:spLocks noChangeArrowheads="1"/>
              </p:cNvSpPr>
              <p:nvPr/>
            </p:nvSpPr>
            <p:spPr bwMode="auto">
              <a:xfrm>
                <a:off x="3891" y="2070"/>
                <a:ext cx="44" cy="747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50" name="Rectangle 300"/>
              <p:cNvSpPr>
                <a:spLocks noChangeArrowheads="1"/>
              </p:cNvSpPr>
              <p:nvPr/>
            </p:nvSpPr>
            <p:spPr bwMode="auto">
              <a:xfrm>
                <a:off x="4002" y="2525"/>
                <a:ext cx="45" cy="292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51" name="Rectangle 301"/>
              <p:cNvSpPr>
                <a:spLocks noChangeArrowheads="1"/>
              </p:cNvSpPr>
              <p:nvPr/>
            </p:nvSpPr>
            <p:spPr bwMode="auto">
              <a:xfrm>
                <a:off x="4114" y="2455"/>
                <a:ext cx="44" cy="362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52" name="Rectangle 302"/>
              <p:cNvSpPr>
                <a:spLocks noChangeArrowheads="1"/>
              </p:cNvSpPr>
              <p:nvPr/>
            </p:nvSpPr>
            <p:spPr bwMode="auto">
              <a:xfrm>
                <a:off x="4225" y="2350"/>
                <a:ext cx="45" cy="467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53" name="Rectangle 303"/>
              <p:cNvSpPr>
                <a:spLocks noChangeArrowheads="1"/>
              </p:cNvSpPr>
              <p:nvPr/>
            </p:nvSpPr>
            <p:spPr bwMode="auto">
              <a:xfrm>
                <a:off x="4337" y="2122"/>
                <a:ext cx="45" cy="6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54" name="Rectangle 304"/>
              <p:cNvSpPr>
                <a:spLocks noChangeArrowheads="1"/>
              </p:cNvSpPr>
              <p:nvPr/>
            </p:nvSpPr>
            <p:spPr bwMode="auto">
              <a:xfrm>
                <a:off x="4449" y="2175"/>
                <a:ext cx="44" cy="642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55" name="Rectangle 305"/>
              <p:cNvSpPr>
                <a:spLocks noChangeArrowheads="1"/>
              </p:cNvSpPr>
              <p:nvPr/>
            </p:nvSpPr>
            <p:spPr bwMode="auto">
              <a:xfrm>
                <a:off x="4560" y="2070"/>
                <a:ext cx="45" cy="747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56" name="Rectangle 306"/>
              <p:cNvSpPr>
                <a:spLocks noChangeArrowheads="1"/>
              </p:cNvSpPr>
              <p:nvPr/>
            </p:nvSpPr>
            <p:spPr bwMode="auto">
              <a:xfrm>
                <a:off x="4672" y="2087"/>
                <a:ext cx="44" cy="73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57" name="Rectangle 307"/>
              <p:cNvSpPr>
                <a:spLocks noChangeArrowheads="1"/>
              </p:cNvSpPr>
              <p:nvPr/>
            </p:nvSpPr>
            <p:spPr bwMode="auto">
              <a:xfrm>
                <a:off x="4783" y="2490"/>
                <a:ext cx="45" cy="327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58" name="Rectangle 308"/>
              <p:cNvSpPr>
                <a:spLocks noChangeArrowheads="1"/>
              </p:cNvSpPr>
              <p:nvPr/>
            </p:nvSpPr>
            <p:spPr bwMode="auto">
              <a:xfrm>
                <a:off x="4895" y="2817"/>
                <a:ext cx="45" cy="316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59" name="Rectangle 309"/>
              <p:cNvSpPr>
                <a:spLocks noChangeArrowheads="1"/>
              </p:cNvSpPr>
              <p:nvPr/>
            </p:nvSpPr>
            <p:spPr bwMode="auto">
              <a:xfrm>
                <a:off x="5007" y="2052"/>
                <a:ext cx="44" cy="76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60" name="Rectangle 310"/>
              <p:cNvSpPr>
                <a:spLocks noChangeArrowheads="1"/>
              </p:cNvSpPr>
              <p:nvPr/>
            </p:nvSpPr>
            <p:spPr bwMode="auto">
              <a:xfrm>
                <a:off x="5118" y="2280"/>
                <a:ext cx="45" cy="537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61" name="Rectangle 311"/>
              <p:cNvSpPr>
                <a:spLocks noChangeArrowheads="1"/>
              </p:cNvSpPr>
              <p:nvPr/>
            </p:nvSpPr>
            <p:spPr bwMode="auto">
              <a:xfrm>
                <a:off x="5230" y="2350"/>
                <a:ext cx="44" cy="467"/>
              </a:xfrm>
              <a:prstGeom prst="rect">
                <a:avLst/>
              </a:prstGeom>
              <a:solidFill>
                <a:srgbClr val="E0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62" name="Line 312"/>
              <p:cNvSpPr>
                <a:spLocks noChangeShapeType="1"/>
              </p:cNvSpPr>
              <p:nvPr/>
            </p:nvSpPr>
            <p:spPr bwMode="auto">
              <a:xfrm>
                <a:off x="504" y="1252"/>
                <a:ext cx="0" cy="1916"/>
              </a:xfrm>
              <a:prstGeom prst="line">
                <a:avLst/>
              </a:prstGeom>
              <a:noFill/>
              <a:ln w="0">
                <a:solidFill>
                  <a:srgbClr val="8568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63" name="Line 313"/>
              <p:cNvSpPr>
                <a:spLocks noChangeShapeType="1"/>
              </p:cNvSpPr>
              <p:nvPr/>
            </p:nvSpPr>
            <p:spPr bwMode="auto">
              <a:xfrm>
                <a:off x="476" y="3168"/>
                <a:ext cx="28" cy="0"/>
              </a:xfrm>
              <a:prstGeom prst="line">
                <a:avLst/>
              </a:prstGeom>
              <a:noFill/>
              <a:ln w="0">
                <a:solidFill>
                  <a:srgbClr val="8568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64" name="Line 314"/>
              <p:cNvSpPr>
                <a:spLocks noChangeShapeType="1"/>
              </p:cNvSpPr>
              <p:nvPr/>
            </p:nvSpPr>
            <p:spPr bwMode="auto">
              <a:xfrm>
                <a:off x="476" y="2993"/>
                <a:ext cx="28" cy="0"/>
              </a:xfrm>
              <a:prstGeom prst="line">
                <a:avLst/>
              </a:prstGeom>
              <a:noFill/>
              <a:ln w="0">
                <a:solidFill>
                  <a:srgbClr val="8568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65" name="Line 315"/>
              <p:cNvSpPr>
                <a:spLocks noChangeShapeType="1"/>
              </p:cNvSpPr>
              <p:nvPr/>
            </p:nvSpPr>
            <p:spPr bwMode="auto">
              <a:xfrm>
                <a:off x="476" y="2817"/>
                <a:ext cx="28" cy="0"/>
              </a:xfrm>
              <a:prstGeom prst="line">
                <a:avLst/>
              </a:prstGeom>
              <a:noFill/>
              <a:ln w="0">
                <a:solidFill>
                  <a:srgbClr val="8568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66" name="Line 316"/>
              <p:cNvSpPr>
                <a:spLocks noChangeShapeType="1"/>
              </p:cNvSpPr>
              <p:nvPr/>
            </p:nvSpPr>
            <p:spPr bwMode="auto">
              <a:xfrm>
                <a:off x="476" y="2648"/>
                <a:ext cx="28" cy="0"/>
              </a:xfrm>
              <a:prstGeom prst="line">
                <a:avLst/>
              </a:prstGeom>
              <a:noFill/>
              <a:ln w="0">
                <a:solidFill>
                  <a:srgbClr val="8568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67" name="Line 317"/>
              <p:cNvSpPr>
                <a:spLocks noChangeShapeType="1"/>
              </p:cNvSpPr>
              <p:nvPr/>
            </p:nvSpPr>
            <p:spPr bwMode="auto">
              <a:xfrm>
                <a:off x="476" y="2473"/>
                <a:ext cx="28" cy="0"/>
              </a:xfrm>
              <a:prstGeom prst="line">
                <a:avLst/>
              </a:prstGeom>
              <a:noFill/>
              <a:ln w="0">
                <a:solidFill>
                  <a:srgbClr val="8568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68" name="Line 318"/>
              <p:cNvSpPr>
                <a:spLocks noChangeShapeType="1"/>
              </p:cNvSpPr>
              <p:nvPr/>
            </p:nvSpPr>
            <p:spPr bwMode="auto">
              <a:xfrm>
                <a:off x="476" y="2297"/>
                <a:ext cx="28" cy="0"/>
              </a:xfrm>
              <a:prstGeom prst="line">
                <a:avLst/>
              </a:prstGeom>
              <a:noFill/>
              <a:ln w="0">
                <a:solidFill>
                  <a:srgbClr val="8568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69" name="Line 319"/>
              <p:cNvSpPr>
                <a:spLocks noChangeShapeType="1"/>
              </p:cNvSpPr>
              <p:nvPr/>
            </p:nvSpPr>
            <p:spPr bwMode="auto">
              <a:xfrm>
                <a:off x="476" y="2122"/>
                <a:ext cx="28" cy="0"/>
              </a:xfrm>
              <a:prstGeom prst="line">
                <a:avLst/>
              </a:prstGeom>
              <a:noFill/>
              <a:ln w="0">
                <a:solidFill>
                  <a:srgbClr val="8568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0" name="Line 320"/>
              <p:cNvSpPr>
                <a:spLocks noChangeShapeType="1"/>
              </p:cNvSpPr>
              <p:nvPr/>
            </p:nvSpPr>
            <p:spPr bwMode="auto">
              <a:xfrm>
                <a:off x="476" y="1947"/>
                <a:ext cx="28" cy="0"/>
              </a:xfrm>
              <a:prstGeom prst="line">
                <a:avLst/>
              </a:prstGeom>
              <a:noFill/>
              <a:ln w="0">
                <a:solidFill>
                  <a:srgbClr val="8568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1" name="Line 321"/>
              <p:cNvSpPr>
                <a:spLocks noChangeShapeType="1"/>
              </p:cNvSpPr>
              <p:nvPr/>
            </p:nvSpPr>
            <p:spPr bwMode="auto">
              <a:xfrm>
                <a:off x="476" y="1772"/>
                <a:ext cx="28" cy="0"/>
              </a:xfrm>
              <a:prstGeom prst="line">
                <a:avLst/>
              </a:prstGeom>
              <a:noFill/>
              <a:ln w="0">
                <a:solidFill>
                  <a:srgbClr val="8568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2" name="Line 322"/>
              <p:cNvSpPr>
                <a:spLocks noChangeShapeType="1"/>
              </p:cNvSpPr>
              <p:nvPr/>
            </p:nvSpPr>
            <p:spPr bwMode="auto">
              <a:xfrm>
                <a:off x="476" y="1602"/>
                <a:ext cx="28" cy="0"/>
              </a:xfrm>
              <a:prstGeom prst="line">
                <a:avLst/>
              </a:prstGeom>
              <a:noFill/>
              <a:ln w="0">
                <a:solidFill>
                  <a:srgbClr val="8568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3" name="Line 323"/>
              <p:cNvSpPr>
                <a:spLocks noChangeShapeType="1"/>
              </p:cNvSpPr>
              <p:nvPr/>
            </p:nvSpPr>
            <p:spPr bwMode="auto">
              <a:xfrm>
                <a:off x="476" y="1427"/>
                <a:ext cx="28" cy="0"/>
              </a:xfrm>
              <a:prstGeom prst="line">
                <a:avLst/>
              </a:prstGeom>
              <a:noFill/>
              <a:ln w="0">
                <a:solidFill>
                  <a:srgbClr val="8568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4" name="Line 324"/>
              <p:cNvSpPr>
                <a:spLocks noChangeShapeType="1"/>
              </p:cNvSpPr>
              <p:nvPr/>
            </p:nvSpPr>
            <p:spPr bwMode="auto">
              <a:xfrm>
                <a:off x="476" y="1252"/>
                <a:ext cx="28" cy="0"/>
              </a:xfrm>
              <a:prstGeom prst="line">
                <a:avLst/>
              </a:prstGeom>
              <a:noFill/>
              <a:ln w="0">
                <a:solidFill>
                  <a:srgbClr val="8568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5" name="Line 325"/>
              <p:cNvSpPr>
                <a:spLocks noChangeShapeType="1"/>
              </p:cNvSpPr>
              <p:nvPr/>
            </p:nvSpPr>
            <p:spPr bwMode="auto">
              <a:xfrm>
                <a:off x="504" y="2817"/>
                <a:ext cx="4804" cy="0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6" name="Line 326"/>
              <p:cNvSpPr>
                <a:spLocks noChangeShapeType="1"/>
              </p:cNvSpPr>
              <p:nvPr/>
            </p:nvSpPr>
            <p:spPr bwMode="auto">
              <a:xfrm flipV="1">
                <a:off x="504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7" name="Line 327"/>
              <p:cNvSpPr>
                <a:spLocks noChangeShapeType="1"/>
              </p:cNvSpPr>
              <p:nvPr/>
            </p:nvSpPr>
            <p:spPr bwMode="auto">
              <a:xfrm flipV="1">
                <a:off x="616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8" name="Line 328"/>
              <p:cNvSpPr>
                <a:spLocks noChangeShapeType="1"/>
              </p:cNvSpPr>
              <p:nvPr/>
            </p:nvSpPr>
            <p:spPr bwMode="auto">
              <a:xfrm flipV="1">
                <a:off x="727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9" name="Line 329"/>
              <p:cNvSpPr>
                <a:spLocks noChangeShapeType="1"/>
              </p:cNvSpPr>
              <p:nvPr/>
            </p:nvSpPr>
            <p:spPr bwMode="auto">
              <a:xfrm flipV="1">
                <a:off x="839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80" name="Line 330"/>
              <p:cNvSpPr>
                <a:spLocks noChangeShapeType="1"/>
              </p:cNvSpPr>
              <p:nvPr/>
            </p:nvSpPr>
            <p:spPr bwMode="auto">
              <a:xfrm flipV="1">
                <a:off x="950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81" name="Line 331"/>
              <p:cNvSpPr>
                <a:spLocks noChangeShapeType="1"/>
              </p:cNvSpPr>
              <p:nvPr/>
            </p:nvSpPr>
            <p:spPr bwMode="auto">
              <a:xfrm flipV="1">
                <a:off x="1062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82" name="Line 332"/>
              <p:cNvSpPr>
                <a:spLocks noChangeShapeType="1"/>
              </p:cNvSpPr>
              <p:nvPr/>
            </p:nvSpPr>
            <p:spPr bwMode="auto">
              <a:xfrm flipV="1">
                <a:off x="1173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83" name="Line 333"/>
              <p:cNvSpPr>
                <a:spLocks noChangeShapeType="1"/>
              </p:cNvSpPr>
              <p:nvPr/>
            </p:nvSpPr>
            <p:spPr bwMode="auto">
              <a:xfrm flipV="1">
                <a:off x="1285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84" name="Line 334"/>
              <p:cNvSpPr>
                <a:spLocks noChangeShapeType="1"/>
              </p:cNvSpPr>
              <p:nvPr/>
            </p:nvSpPr>
            <p:spPr bwMode="auto">
              <a:xfrm flipV="1">
                <a:off x="1397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85" name="Line 335"/>
              <p:cNvSpPr>
                <a:spLocks noChangeShapeType="1"/>
              </p:cNvSpPr>
              <p:nvPr/>
            </p:nvSpPr>
            <p:spPr bwMode="auto">
              <a:xfrm flipV="1">
                <a:off x="1508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86" name="Line 336"/>
              <p:cNvSpPr>
                <a:spLocks noChangeShapeType="1"/>
              </p:cNvSpPr>
              <p:nvPr/>
            </p:nvSpPr>
            <p:spPr bwMode="auto">
              <a:xfrm flipV="1">
                <a:off x="1620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87" name="Line 337"/>
              <p:cNvSpPr>
                <a:spLocks noChangeShapeType="1"/>
              </p:cNvSpPr>
              <p:nvPr/>
            </p:nvSpPr>
            <p:spPr bwMode="auto">
              <a:xfrm flipV="1">
                <a:off x="1731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88" name="Line 338"/>
              <p:cNvSpPr>
                <a:spLocks noChangeShapeType="1"/>
              </p:cNvSpPr>
              <p:nvPr/>
            </p:nvSpPr>
            <p:spPr bwMode="auto">
              <a:xfrm flipV="1">
                <a:off x="1843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89" name="Line 339"/>
              <p:cNvSpPr>
                <a:spLocks noChangeShapeType="1"/>
              </p:cNvSpPr>
              <p:nvPr/>
            </p:nvSpPr>
            <p:spPr bwMode="auto">
              <a:xfrm flipV="1">
                <a:off x="1955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0" name="Line 340"/>
              <p:cNvSpPr>
                <a:spLocks noChangeShapeType="1"/>
              </p:cNvSpPr>
              <p:nvPr/>
            </p:nvSpPr>
            <p:spPr bwMode="auto">
              <a:xfrm flipV="1">
                <a:off x="2066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1" name="Line 341"/>
              <p:cNvSpPr>
                <a:spLocks noChangeShapeType="1"/>
              </p:cNvSpPr>
              <p:nvPr/>
            </p:nvSpPr>
            <p:spPr bwMode="auto">
              <a:xfrm flipV="1">
                <a:off x="2178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2" name="Line 342"/>
              <p:cNvSpPr>
                <a:spLocks noChangeShapeType="1"/>
              </p:cNvSpPr>
              <p:nvPr/>
            </p:nvSpPr>
            <p:spPr bwMode="auto">
              <a:xfrm flipV="1">
                <a:off x="2289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3" name="Line 343"/>
              <p:cNvSpPr>
                <a:spLocks noChangeShapeType="1"/>
              </p:cNvSpPr>
              <p:nvPr/>
            </p:nvSpPr>
            <p:spPr bwMode="auto">
              <a:xfrm flipV="1">
                <a:off x="2401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4" name="Line 344"/>
              <p:cNvSpPr>
                <a:spLocks noChangeShapeType="1"/>
              </p:cNvSpPr>
              <p:nvPr/>
            </p:nvSpPr>
            <p:spPr bwMode="auto">
              <a:xfrm flipV="1">
                <a:off x="2513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5" name="Line 345"/>
              <p:cNvSpPr>
                <a:spLocks noChangeShapeType="1"/>
              </p:cNvSpPr>
              <p:nvPr/>
            </p:nvSpPr>
            <p:spPr bwMode="auto">
              <a:xfrm flipV="1">
                <a:off x="2624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6" name="Line 346"/>
              <p:cNvSpPr>
                <a:spLocks noChangeShapeType="1"/>
              </p:cNvSpPr>
              <p:nvPr/>
            </p:nvSpPr>
            <p:spPr bwMode="auto">
              <a:xfrm flipV="1">
                <a:off x="2736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7" name="Line 347"/>
              <p:cNvSpPr>
                <a:spLocks noChangeShapeType="1"/>
              </p:cNvSpPr>
              <p:nvPr/>
            </p:nvSpPr>
            <p:spPr bwMode="auto">
              <a:xfrm flipV="1">
                <a:off x="2847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8" name="Line 348"/>
              <p:cNvSpPr>
                <a:spLocks noChangeShapeType="1"/>
              </p:cNvSpPr>
              <p:nvPr/>
            </p:nvSpPr>
            <p:spPr bwMode="auto">
              <a:xfrm flipV="1">
                <a:off x="2964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9" name="Line 349"/>
              <p:cNvSpPr>
                <a:spLocks noChangeShapeType="1"/>
              </p:cNvSpPr>
              <p:nvPr/>
            </p:nvSpPr>
            <p:spPr bwMode="auto">
              <a:xfrm flipV="1">
                <a:off x="3076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0" name="Line 350"/>
              <p:cNvSpPr>
                <a:spLocks noChangeShapeType="1"/>
              </p:cNvSpPr>
              <p:nvPr/>
            </p:nvSpPr>
            <p:spPr bwMode="auto">
              <a:xfrm flipV="1">
                <a:off x="3188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1" name="Line 351"/>
              <p:cNvSpPr>
                <a:spLocks noChangeShapeType="1"/>
              </p:cNvSpPr>
              <p:nvPr/>
            </p:nvSpPr>
            <p:spPr bwMode="auto">
              <a:xfrm flipV="1">
                <a:off x="3299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2" name="Line 352"/>
              <p:cNvSpPr>
                <a:spLocks noChangeShapeType="1"/>
              </p:cNvSpPr>
              <p:nvPr/>
            </p:nvSpPr>
            <p:spPr bwMode="auto">
              <a:xfrm flipV="1">
                <a:off x="3411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3" name="Line 353"/>
              <p:cNvSpPr>
                <a:spLocks noChangeShapeType="1"/>
              </p:cNvSpPr>
              <p:nvPr/>
            </p:nvSpPr>
            <p:spPr bwMode="auto">
              <a:xfrm flipV="1">
                <a:off x="3522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4" name="Line 354"/>
              <p:cNvSpPr>
                <a:spLocks noChangeShapeType="1"/>
              </p:cNvSpPr>
              <p:nvPr/>
            </p:nvSpPr>
            <p:spPr bwMode="auto">
              <a:xfrm flipV="1">
                <a:off x="3634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5" name="Line 355"/>
              <p:cNvSpPr>
                <a:spLocks noChangeShapeType="1"/>
              </p:cNvSpPr>
              <p:nvPr/>
            </p:nvSpPr>
            <p:spPr bwMode="auto">
              <a:xfrm flipV="1">
                <a:off x="3746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6" name="Line 356"/>
              <p:cNvSpPr>
                <a:spLocks noChangeShapeType="1"/>
              </p:cNvSpPr>
              <p:nvPr/>
            </p:nvSpPr>
            <p:spPr bwMode="auto">
              <a:xfrm flipV="1">
                <a:off x="3857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7" name="Line 357"/>
              <p:cNvSpPr>
                <a:spLocks noChangeShapeType="1"/>
              </p:cNvSpPr>
              <p:nvPr/>
            </p:nvSpPr>
            <p:spPr bwMode="auto">
              <a:xfrm flipV="1">
                <a:off x="3969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8" name="Line 358"/>
              <p:cNvSpPr>
                <a:spLocks noChangeShapeType="1"/>
              </p:cNvSpPr>
              <p:nvPr/>
            </p:nvSpPr>
            <p:spPr bwMode="auto">
              <a:xfrm flipV="1">
                <a:off x="4080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9" name="Line 359"/>
              <p:cNvSpPr>
                <a:spLocks noChangeShapeType="1"/>
              </p:cNvSpPr>
              <p:nvPr/>
            </p:nvSpPr>
            <p:spPr bwMode="auto">
              <a:xfrm flipV="1">
                <a:off x="4192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0" name="Line 360"/>
              <p:cNvSpPr>
                <a:spLocks noChangeShapeType="1"/>
              </p:cNvSpPr>
              <p:nvPr/>
            </p:nvSpPr>
            <p:spPr bwMode="auto">
              <a:xfrm flipV="1">
                <a:off x="4304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1" name="Line 361"/>
              <p:cNvSpPr>
                <a:spLocks noChangeShapeType="1"/>
              </p:cNvSpPr>
              <p:nvPr/>
            </p:nvSpPr>
            <p:spPr bwMode="auto">
              <a:xfrm flipV="1">
                <a:off x="4415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2" name="Line 362"/>
              <p:cNvSpPr>
                <a:spLocks noChangeShapeType="1"/>
              </p:cNvSpPr>
              <p:nvPr/>
            </p:nvSpPr>
            <p:spPr bwMode="auto">
              <a:xfrm flipV="1">
                <a:off x="4527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3" name="Line 363"/>
              <p:cNvSpPr>
                <a:spLocks noChangeShapeType="1"/>
              </p:cNvSpPr>
              <p:nvPr/>
            </p:nvSpPr>
            <p:spPr bwMode="auto">
              <a:xfrm flipV="1">
                <a:off x="4638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4" name="Line 364"/>
              <p:cNvSpPr>
                <a:spLocks noChangeShapeType="1"/>
              </p:cNvSpPr>
              <p:nvPr/>
            </p:nvSpPr>
            <p:spPr bwMode="auto">
              <a:xfrm flipV="1">
                <a:off x="4750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5" name="Line 365"/>
              <p:cNvSpPr>
                <a:spLocks noChangeShapeType="1"/>
              </p:cNvSpPr>
              <p:nvPr/>
            </p:nvSpPr>
            <p:spPr bwMode="auto">
              <a:xfrm flipV="1">
                <a:off x="4861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6" name="Line 366"/>
              <p:cNvSpPr>
                <a:spLocks noChangeShapeType="1"/>
              </p:cNvSpPr>
              <p:nvPr/>
            </p:nvSpPr>
            <p:spPr bwMode="auto">
              <a:xfrm flipV="1">
                <a:off x="4973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7" name="Line 367"/>
              <p:cNvSpPr>
                <a:spLocks noChangeShapeType="1"/>
              </p:cNvSpPr>
              <p:nvPr/>
            </p:nvSpPr>
            <p:spPr bwMode="auto">
              <a:xfrm flipV="1">
                <a:off x="5085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8" name="Line 368"/>
              <p:cNvSpPr>
                <a:spLocks noChangeShapeType="1"/>
              </p:cNvSpPr>
              <p:nvPr/>
            </p:nvSpPr>
            <p:spPr bwMode="auto">
              <a:xfrm flipV="1">
                <a:off x="5196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9" name="Line 369"/>
              <p:cNvSpPr>
                <a:spLocks noChangeShapeType="1"/>
              </p:cNvSpPr>
              <p:nvPr/>
            </p:nvSpPr>
            <p:spPr bwMode="auto">
              <a:xfrm flipV="1">
                <a:off x="5308" y="281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9D40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0" name="Line 370"/>
              <p:cNvSpPr>
                <a:spLocks noChangeShapeType="1"/>
              </p:cNvSpPr>
              <p:nvPr/>
            </p:nvSpPr>
            <p:spPr bwMode="auto">
              <a:xfrm>
                <a:off x="5308" y="1252"/>
                <a:ext cx="0" cy="1916"/>
              </a:xfrm>
              <a:prstGeom prst="line">
                <a:avLst/>
              </a:prstGeom>
              <a:noFill/>
              <a:ln w="0">
                <a:solidFill>
                  <a:srgbClr val="DA5C2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1" name="Line 371"/>
              <p:cNvSpPr>
                <a:spLocks noChangeShapeType="1"/>
              </p:cNvSpPr>
              <p:nvPr/>
            </p:nvSpPr>
            <p:spPr bwMode="auto">
              <a:xfrm>
                <a:off x="5280" y="3168"/>
                <a:ext cx="56" cy="0"/>
              </a:xfrm>
              <a:prstGeom prst="line">
                <a:avLst/>
              </a:prstGeom>
              <a:noFill/>
              <a:ln w="0">
                <a:solidFill>
                  <a:srgbClr val="DA5C2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2" name="Line 372"/>
              <p:cNvSpPr>
                <a:spLocks noChangeShapeType="1"/>
              </p:cNvSpPr>
              <p:nvPr/>
            </p:nvSpPr>
            <p:spPr bwMode="auto">
              <a:xfrm>
                <a:off x="5280" y="2993"/>
                <a:ext cx="56" cy="0"/>
              </a:xfrm>
              <a:prstGeom prst="line">
                <a:avLst/>
              </a:prstGeom>
              <a:noFill/>
              <a:ln w="0">
                <a:solidFill>
                  <a:srgbClr val="DA5C2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3" name="Line 373"/>
              <p:cNvSpPr>
                <a:spLocks noChangeShapeType="1"/>
              </p:cNvSpPr>
              <p:nvPr/>
            </p:nvSpPr>
            <p:spPr bwMode="auto">
              <a:xfrm>
                <a:off x="5280" y="2817"/>
                <a:ext cx="56" cy="0"/>
              </a:xfrm>
              <a:prstGeom prst="line">
                <a:avLst/>
              </a:prstGeom>
              <a:noFill/>
              <a:ln w="0">
                <a:solidFill>
                  <a:srgbClr val="DA5C2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4" name="Line 374"/>
              <p:cNvSpPr>
                <a:spLocks noChangeShapeType="1"/>
              </p:cNvSpPr>
              <p:nvPr/>
            </p:nvSpPr>
            <p:spPr bwMode="auto">
              <a:xfrm>
                <a:off x="5280" y="2648"/>
                <a:ext cx="56" cy="0"/>
              </a:xfrm>
              <a:prstGeom prst="line">
                <a:avLst/>
              </a:prstGeom>
              <a:noFill/>
              <a:ln w="0">
                <a:solidFill>
                  <a:srgbClr val="DA5C2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5" name="Line 375"/>
              <p:cNvSpPr>
                <a:spLocks noChangeShapeType="1"/>
              </p:cNvSpPr>
              <p:nvPr/>
            </p:nvSpPr>
            <p:spPr bwMode="auto">
              <a:xfrm>
                <a:off x="5280" y="2473"/>
                <a:ext cx="56" cy="0"/>
              </a:xfrm>
              <a:prstGeom prst="line">
                <a:avLst/>
              </a:prstGeom>
              <a:noFill/>
              <a:ln w="0">
                <a:solidFill>
                  <a:srgbClr val="DA5C2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6" name="Line 376"/>
              <p:cNvSpPr>
                <a:spLocks noChangeShapeType="1"/>
              </p:cNvSpPr>
              <p:nvPr/>
            </p:nvSpPr>
            <p:spPr bwMode="auto">
              <a:xfrm>
                <a:off x="5280" y="2297"/>
                <a:ext cx="56" cy="0"/>
              </a:xfrm>
              <a:prstGeom prst="line">
                <a:avLst/>
              </a:prstGeom>
              <a:noFill/>
              <a:ln w="0">
                <a:solidFill>
                  <a:srgbClr val="DA5C2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7" name="Line 377"/>
              <p:cNvSpPr>
                <a:spLocks noChangeShapeType="1"/>
              </p:cNvSpPr>
              <p:nvPr/>
            </p:nvSpPr>
            <p:spPr bwMode="auto">
              <a:xfrm>
                <a:off x="5280" y="2122"/>
                <a:ext cx="56" cy="0"/>
              </a:xfrm>
              <a:prstGeom prst="line">
                <a:avLst/>
              </a:prstGeom>
              <a:noFill/>
              <a:ln w="0">
                <a:solidFill>
                  <a:srgbClr val="DA5C2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8" name="Line 378"/>
              <p:cNvSpPr>
                <a:spLocks noChangeShapeType="1"/>
              </p:cNvSpPr>
              <p:nvPr/>
            </p:nvSpPr>
            <p:spPr bwMode="auto">
              <a:xfrm>
                <a:off x="5280" y="1947"/>
                <a:ext cx="56" cy="0"/>
              </a:xfrm>
              <a:prstGeom prst="line">
                <a:avLst/>
              </a:prstGeom>
              <a:noFill/>
              <a:ln w="0">
                <a:solidFill>
                  <a:srgbClr val="DA5C2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9" name="Line 379"/>
              <p:cNvSpPr>
                <a:spLocks noChangeShapeType="1"/>
              </p:cNvSpPr>
              <p:nvPr/>
            </p:nvSpPr>
            <p:spPr bwMode="auto">
              <a:xfrm>
                <a:off x="5280" y="1772"/>
                <a:ext cx="56" cy="0"/>
              </a:xfrm>
              <a:prstGeom prst="line">
                <a:avLst/>
              </a:prstGeom>
              <a:noFill/>
              <a:ln w="0">
                <a:solidFill>
                  <a:srgbClr val="DA5C2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0" name="Line 380"/>
              <p:cNvSpPr>
                <a:spLocks noChangeShapeType="1"/>
              </p:cNvSpPr>
              <p:nvPr/>
            </p:nvSpPr>
            <p:spPr bwMode="auto">
              <a:xfrm>
                <a:off x="5280" y="1602"/>
                <a:ext cx="56" cy="0"/>
              </a:xfrm>
              <a:prstGeom prst="line">
                <a:avLst/>
              </a:prstGeom>
              <a:noFill/>
              <a:ln w="0">
                <a:solidFill>
                  <a:srgbClr val="DA5C2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1" name="Line 381"/>
              <p:cNvSpPr>
                <a:spLocks noChangeShapeType="1"/>
              </p:cNvSpPr>
              <p:nvPr/>
            </p:nvSpPr>
            <p:spPr bwMode="auto">
              <a:xfrm>
                <a:off x="5280" y="1427"/>
                <a:ext cx="56" cy="0"/>
              </a:xfrm>
              <a:prstGeom prst="line">
                <a:avLst/>
              </a:prstGeom>
              <a:noFill/>
              <a:ln w="0">
                <a:solidFill>
                  <a:srgbClr val="DA5C2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2" name="Line 382"/>
              <p:cNvSpPr>
                <a:spLocks noChangeShapeType="1"/>
              </p:cNvSpPr>
              <p:nvPr/>
            </p:nvSpPr>
            <p:spPr bwMode="auto">
              <a:xfrm>
                <a:off x="5280" y="1252"/>
                <a:ext cx="56" cy="0"/>
              </a:xfrm>
              <a:prstGeom prst="line">
                <a:avLst/>
              </a:prstGeom>
              <a:noFill/>
              <a:ln w="0">
                <a:solidFill>
                  <a:srgbClr val="DA5C2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3" name="Freeform 383"/>
              <p:cNvSpPr>
                <a:spLocks/>
              </p:cNvSpPr>
              <p:nvPr/>
            </p:nvSpPr>
            <p:spPr bwMode="auto">
              <a:xfrm>
                <a:off x="560" y="1363"/>
                <a:ext cx="4580" cy="1197"/>
              </a:xfrm>
              <a:custGeom>
                <a:avLst/>
                <a:gdLst>
                  <a:gd name="T0" fmla="*/ 0 w 821"/>
                  <a:gd name="T1" fmla="*/ 190 h 205"/>
                  <a:gd name="T2" fmla="*/ 20 w 821"/>
                  <a:gd name="T3" fmla="*/ 196 h 205"/>
                  <a:gd name="T4" fmla="*/ 40 w 821"/>
                  <a:gd name="T5" fmla="*/ 205 h 205"/>
                  <a:gd name="T6" fmla="*/ 60 w 821"/>
                  <a:gd name="T7" fmla="*/ 202 h 205"/>
                  <a:gd name="T8" fmla="*/ 80 w 821"/>
                  <a:gd name="T9" fmla="*/ 165 h 205"/>
                  <a:gd name="T10" fmla="*/ 100 w 821"/>
                  <a:gd name="T11" fmla="*/ 90 h 205"/>
                  <a:gd name="T12" fmla="*/ 120 w 821"/>
                  <a:gd name="T13" fmla="*/ 194 h 205"/>
                  <a:gd name="T14" fmla="*/ 140 w 821"/>
                  <a:gd name="T15" fmla="*/ 179 h 205"/>
                  <a:gd name="T16" fmla="*/ 160 w 821"/>
                  <a:gd name="T17" fmla="*/ 168 h 205"/>
                  <a:gd name="T18" fmla="*/ 180 w 821"/>
                  <a:gd name="T19" fmla="*/ 189 h 205"/>
                  <a:gd name="T20" fmla="*/ 200 w 821"/>
                  <a:gd name="T21" fmla="*/ 128 h 205"/>
                  <a:gd name="T22" fmla="*/ 220 w 821"/>
                  <a:gd name="T23" fmla="*/ 123 h 205"/>
                  <a:gd name="T24" fmla="*/ 240 w 821"/>
                  <a:gd name="T25" fmla="*/ 90 h 205"/>
                  <a:gd name="T26" fmla="*/ 260 w 821"/>
                  <a:gd name="T27" fmla="*/ 153 h 205"/>
                  <a:gd name="T28" fmla="*/ 280 w 821"/>
                  <a:gd name="T29" fmla="*/ 131 h 205"/>
                  <a:gd name="T30" fmla="*/ 300 w 821"/>
                  <a:gd name="T31" fmla="*/ 160 h 205"/>
                  <a:gd name="T32" fmla="*/ 320 w 821"/>
                  <a:gd name="T33" fmla="*/ 133 h 205"/>
                  <a:gd name="T34" fmla="*/ 340 w 821"/>
                  <a:gd name="T35" fmla="*/ 141 h 205"/>
                  <a:gd name="T36" fmla="*/ 360 w 821"/>
                  <a:gd name="T37" fmla="*/ 177 h 205"/>
                  <a:gd name="T38" fmla="*/ 380 w 821"/>
                  <a:gd name="T39" fmla="*/ 181 h 205"/>
                  <a:gd name="T40" fmla="*/ 400 w 821"/>
                  <a:gd name="T41" fmla="*/ 151 h 205"/>
                  <a:gd name="T42" fmla="*/ 421 w 821"/>
                  <a:gd name="T43" fmla="*/ 142 h 205"/>
                  <a:gd name="T44" fmla="*/ 441 w 821"/>
                  <a:gd name="T45" fmla="*/ 90 h 205"/>
                  <a:gd name="T46" fmla="*/ 461 w 821"/>
                  <a:gd name="T47" fmla="*/ 84 h 205"/>
                  <a:gd name="T48" fmla="*/ 481 w 821"/>
                  <a:gd name="T49" fmla="*/ 130 h 205"/>
                  <a:gd name="T50" fmla="*/ 501 w 821"/>
                  <a:gd name="T51" fmla="*/ 150 h 205"/>
                  <a:gd name="T52" fmla="*/ 521 w 821"/>
                  <a:gd name="T53" fmla="*/ 146 h 205"/>
                  <a:gd name="T54" fmla="*/ 541 w 821"/>
                  <a:gd name="T55" fmla="*/ 159 h 205"/>
                  <a:gd name="T56" fmla="*/ 561 w 821"/>
                  <a:gd name="T57" fmla="*/ 153 h 205"/>
                  <a:gd name="T58" fmla="*/ 581 w 821"/>
                  <a:gd name="T59" fmla="*/ 152 h 205"/>
                  <a:gd name="T60" fmla="*/ 601 w 821"/>
                  <a:gd name="T61" fmla="*/ 146 h 205"/>
                  <a:gd name="T62" fmla="*/ 621 w 821"/>
                  <a:gd name="T63" fmla="*/ 115 h 205"/>
                  <a:gd name="T64" fmla="*/ 641 w 821"/>
                  <a:gd name="T65" fmla="*/ 121 h 205"/>
                  <a:gd name="T66" fmla="*/ 661 w 821"/>
                  <a:gd name="T67" fmla="*/ 144 h 205"/>
                  <a:gd name="T68" fmla="*/ 681 w 821"/>
                  <a:gd name="T69" fmla="*/ 138 h 205"/>
                  <a:gd name="T70" fmla="*/ 701 w 821"/>
                  <a:gd name="T71" fmla="*/ 152 h 205"/>
                  <a:gd name="T72" fmla="*/ 721 w 821"/>
                  <a:gd name="T73" fmla="*/ 156 h 205"/>
                  <a:gd name="T74" fmla="*/ 741 w 821"/>
                  <a:gd name="T75" fmla="*/ 150 h 205"/>
                  <a:gd name="T76" fmla="*/ 761 w 821"/>
                  <a:gd name="T77" fmla="*/ 66 h 205"/>
                  <a:gd name="T78" fmla="*/ 781 w 821"/>
                  <a:gd name="T79" fmla="*/ 0 h 205"/>
                  <a:gd name="T80" fmla="*/ 801 w 821"/>
                  <a:gd name="T81" fmla="*/ 155 h 205"/>
                  <a:gd name="T82" fmla="*/ 821 w 821"/>
                  <a:gd name="T83" fmla="*/ 13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1" h="205">
                    <a:moveTo>
                      <a:pt x="0" y="190"/>
                    </a:moveTo>
                    <a:lnTo>
                      <a:pt x="20" y="196"/>
                    </a:lnTo>
                    <a:lnTo>
                      <a:pt x="40" y="205"/>
                    </a:lnTo>
                    <a:lnTo>
                      <a:pt x="60" y="202"/>
                    </a:lnTo>
                    <a:lnTo>
                      <a:pt x="80" y="165"/>
                    </a:lnTo>
                    <a:lnTo>
                      <a:pt x="100" y="90"/>
                    </a:lnTo>
                    <a:lnTo>
                      <a:pt x="120" y="194"/>
                    </a:lnTo>
                    <a:lnTo>
                      <a:pt x="140" y="179"/>
                    </a:lnTo>
                    <a:lnTo>
                      <a:pt x="160" y="168"/>
                    </a:lnTo>
                    <a:lnTo>
                      <a:pt x="180" y="189"/>
                    </a:lnTo>
                    <a:lnTo>
                      <a:pt x="200" y="128"/>
                    </a:lnTo>
                    <a:lnTo>
                      <a:pt x="220" y="123"/>
                    </a:lnTo>
                    <a:lnTo>
                      <a:pt x="240" y="90"/>
                    </a:lnTo>
                    <a:lnTo>
                      <a:pt x="260" y="153"/>
                    </a:lnTo>
                    <a:lnTo>
                      <a:pt x="280" y="131"/>
                    </a:lnTo>
                    <a:lnTo>
                      <a:pt x="300" y="160"/>
                    </a:lnTo>
                    <a:lnTo>
                      <a:pt x="320" y="133"/>
                    </a:lnTo>
                    <a:lnTo>
                      <a:pt x="340" y="141"/>
                    </a:lnTo>
                    <a:lnTo>
                      <a:pt x="360" y="177"/>
                    </a:lnTo>
                    <a:lnTo>
                      <a:pt x="380" y="181"/>
                    </a:lnTo>
                    <a:lnTo>
                      <a:pt x="400" y="151"/>
                    </a:lnTo>
                    <a:lnTo>
                      <a:pt x="421" y="142"/>
                    </a:lnTo>
                    <a:lnTo>
                      <a:pt x="441" y="90"/>
                    </a:lnTo>
                    <a:lnTo>
                      <a:pt x="461" y="84"/>
                    </a:lnTo>
                    <a:lnTo>
                      <a:pt x="481" y="130"/>
                    </a:lnTo>
                    <a:lnTo>
                      <a:pt x="501" y="150"/>
                    </a:lnTo>
                    <a:lnTo>
                      <a:pt x="521" y="146"/>
                    </a:lnTo>
                    <a:lnTo>
                      <a:pt x="541" y="159"/>
                    </a:lnTo>
                    <a:lnTo>
                      <a:pt x="561" y="153"/>
                    </a:lnTo>
                    <a:lnTo>
                      <a:pt x="581" y="152"/>
                    </a:lnTo>
                    <a:lnTo>
                      <a:pt x="601" y="146"/>
                    </a:lnTo>
                    <a:lnTo>
                      <a:pt x="621" y="115"/>
                    </a:lnTo>
                    <a:lnTo>
                      <a:pt x="641" y="121"/>
                    </a:lnTo>
                    <a:lnTo>
                      <a:pt x="661" y="144"/>
                    </a:lnTo>
                    <a:lnTo>
                      <a:pt x="681" y="138"/>
                    </a:lnTo>
                    <a:lnTo>
                      <a:pt x="701" y="152"/>
                    </a:lnTo>
                    <a:lnTo>
                      <a:pt x="721" y="156"/>
                    </a:lnTo>
                    <a:lnTo>
                      <a:pt x="741" y="150"/>
                    </a:lnTo>
                    <a:lnTo>
                      <a:pt x="761" y="66"/>
                    </a:lnTo>
                    <a:lnTo>
                      <a:pt x="781" y="0"/>
                    </a:lnTo>
                    <a:lnTo>
                      <a:pt x="801" y="155"/>
                    </a:lnTo>
                    <a:lnTo>
                      <a:pt x="821" y="137"/>
                    </a:lnTo>
                  </a:path>
                </a:pathLst>
              </a:custGeom>
              <a:noFill/>
              <a:ln w="17">
                <a:solidFill>
                  <a:srgbClr val="53779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4" name="Oval 384"/>
              <p:cNvSpPr>
                <a:spLocks noChangeArrowheads="1"/>
              </p:cNvSpPr>
              <p:nvPr/>
            </p:nvSpPr>
            <p:spPr bwMode="auto">
              <a:xfrm>
                <a:off x="532" y="2443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5" name="Oval 385"/>
              <p:cNvSpPr>
                <a:spLocks noChangeArrowheads="1"/>
              </p:cNvSpPr>
              <p:nvPr/>
            </p:nvSpPr>
            <p:spPr bwMode="auto">
              <a:xfrm>
                <a:off x="643" y="2479"/>
                <a:ext cx="51" cy="52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6" name="Oval 386"/>
              <p:cNvSpPr>
                <a:spLocks noChangeArrowheads="1"/>
              </p:cNvSpPr>
              <p:nvPr/>
            </p:nvSpPr>
            <p:spPr bwMode="auto">
              <a:xfrm>
                <a:off x="755" y="2531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7" name="Oval 387"/>
              <p:cNvSpPr>
                <a:spLocks noChangeArrowheads="1"/>
              </p:cNvSpPr>
              <p:nvPr/>
            </p:nvSpPr>
            <p:spPr bwMode="auto">
              <a:xfrm>
                <a:off x="867" y="2514"/>
                <a:ext cx="50" cy="52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8" name="Oval 388"/>
              <p:cNvSpPr>
                <a:spLocks noChangeArrowheads="1"/>
              </p:cNvSpPr>
              <p:nvPr/>
            </p:nvSpPr>
            <p:spPr bwMode="auto">
              <a:xfrm>
                <a:off x="978" y="2297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9" name="Oval 389"/>
              <p:cNvSpPr>
                <a:spLocks noChangeArrowheads="1"/>
              </p:cNvSpPr>
              <p:nvPr/>
            </p:nvSpPr>
            <p:spPr bwMode="auto">
              <a:xfrm>
                <a:off x="1090" y="1859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0" name="Oval 390"/>
              <p:cNvSpPr>
                <a:spLocks noChangeArrowheads="1"/>
              </p:cNvSpPr>
              <p:nvPr/>
            </p:nvSpPr>
            <p:spPr bwMode="auto">
              <a:xfrm>
                <a:off x="1201" y="2467"/>
                <a:ext cx="51" cy="52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1" name="Oval 391"/>
              <p:cNvSpPr>
                <a:spLocks noChangeArrowheads="1"/>
              </p:cNvSpPr>
              <p:nvPr/>
            </p:nvSpPr>
            <p:spPr bwMode="auto">
              <a:xfrm>
                <a:off x="1313" y="2379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2" name="Oval 392"/>
              <p:cNvSpPr>
                <a:spLocks noChangeArrowheads="1"/>
              </p:cNvSpPr>
              <p:nvPr/>
            </p:nvSpPr>
            <p:spPr bwMode="auto">
              <a:xfrm>
                <a:off x="1425" y="2315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3" name="Oval 393"/>
              <p:cNvSpPr>
                <a:spLocks noChangeArrowheads="1"/>
              </p:cNvSpPr>
              <p:nvPr/>
            </p:nvSpPr>
            <p:spPr bwMode="auto">
              <a:xfrm>
                <a:off x="1536" y="2438"/>
                <a:ext cx="50" cy="52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4" name="Oval 394"/>
              <p:cNvSpPr>
                <a:spLocks noChangeArrowheads="1"/>
              </p:cNvSpPr>
              <p:nvPr/>
            </p:nvSpPr>
            <p:spPr bwMode="auto">
              <a:xfrm>
                <a:off x="1648" y="2081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5" name="Oval 395"/>
              <p:cNvSpPr>
                <a:spLocks noChangeArrowheads="1"/>
              </p:cNvSpPr>
              <p:nvPr/>
            </p:nvSpPr>
            <p:spPr bwMode="auto">
              <a:xfrm>
                <a:off x="1759" y="2052"/>
                <a:ext cx="51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6" name="Oval 396"/>
              <p:cNvSpPr>
                <a:spLocks noChangeArrowheads="1"/>
              </p:cNvSpPr>
              <p:nvPr/>
            </p:nvSpPr>
            <p:spPr bwMode="auto">
              <a:xfrm>
                <a:off x="1871" y="1859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7" name="Oval 397"/>
              <p:cNvSpPr>
                <a:spLocks noChangeArrowheads="1"/>
              </p:cNvSpPr>
              <p:nvPr/>
            </p:nvSpPr>
            <p:spPr bwMode="auto">
              <a:xfrm>
                <a:off x="1982" y="2227"/>
                <a:ext cx="51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8" name="Oval 398"/>
              <p:cNvSpPr>
                <a:spLocks noChangeArrowheads="1"/>
              </p:cNvSpPr>
              <p:nvPr/>
            </p:nvSpPr>
            <p:spPr bwMode="auto">
              <a:xfrm>
                <a:off x="2094" y="2099"/>
                <a:ext cx="50" cy="52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9" name="Oval 399"/>
              <p:cNvSpPr>
                <a:spLocks noChangeArrowheads="1"/>
              </p:cNvSpPr>
              <p:nvPr/>
            </p:nvSpPr>
            <p:spPr bwMode="auto">
              <a:xfrm>
                <a:off x="2206" y="2268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0" name="Oval 400"/>
              <p:cNvSpPr>
                <a:spLocks noChangeArrowheads="1"/>
              </p:cNvSpPr>
              <p:nvPr/>
            </p:nvSpPr>
            <p:spPr bwMode="auto">
              <a:xfrm>
                <a:off x="2317" y="2110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1" name="Oval 401"/>
              <p:cNvSpPr>
                <a:spLocks noChangeArrowheads="1"/>
              </p:cNvSpPr>
              <p:nvPr/>
            </p:nvSpPr>
            <p:spPr bwMode="auto">
              <a:xfrm>
                <a:off x="2429" y="2157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2" name="Oval 402"/>
              <p:cNvSpPr>
                <a:spLocks noChangeArrowheads="1"/>
              </p:cNvSpPr>
              <p:nvPr/>
            </p:nvSpPr>
            <p:spPr bwMode="auto">
              <a:xfrm>
                <a:off x="2540" y="2368"/>
                <a:ext cx="51" cy="52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3" name="Oval 403"/>
              <p:cNvSpPr>
                <a:spLocks noChangeArrowheads="1"/>
              </p:cNvSpPr>
              <p:nvPr/>
            </p:nvSpPr>
            <p:spPr bwMode="auto">
              <a:xfrm>
                <a:off x="2652" y="2391"/>
                <a:ext cx="50" cy="52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4" name="Oval 404"/>
              <p:cNvSpPr>
                <a:spLocks noChangeArrowheads="1"/>
              </p:cNvSpPr>
              <p:nvPr/>
            </p:nvSpPr>
            <p:spPr bwMode="auto">
              <a:xfrm>
                <a:off x="2764" y="2216"/>
                <a:ext cx="50" cy="52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5" name="Oval 405"/>
              <p:cNvSpPr>
                <a:spLocks noChangeArrowheads="1"/>
              </p:cNvSpPr>
              <p:nvPr/>
            </p:nvSpPr>
            <p:spPr bwMode="auto">
              <a:xfrm>
                <a:off x="2881" y="2163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6" name="Oval 406"/>
              <p:cNvSpPr>
                <a:spLocks noChangeArrowheads="1"/>
              </p:cNvSpPr>
              <p:nvPr/>
            </p:nvSpPr>
            <p:spPr bwMode="auto">
              <a:xfrm>
                <a:off x="2992" y="1859"/>
                <a:ext cx="51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7" name="Oval 407"/>
              <p:cNvSpPr>
                <a:spLocks noChangeArrowheads="1"/>
              </p:cNvSpPr>
              <p:nvPr/>
            </p:nvSpPr>
            <p:spPr bwMode="auto">
              <a:xfrm>
                <a:off x="3104" y="1824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8" name="Oval 408"/>
              <p:cNvSpPr>
                <a:spLocks noChangeArrowheads="1"/>
              </p:cNvSpPr>
              <p:nvPr/>
            </p:nvSpPr>
            <p:spPr bwMode="auto">
              <a:xfrm>
                <a:off x="3216" y="2093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9" name="Oval 409"/>
              <p:cNvSpPr>
                <a:spLocks noChangeArrowheads="1"/>
              </p:cNvSpPr>
              <p:nvPr/>
            </p:nvSpPr>
            <p:spPr bwMode="auto">
              <a:xfrm>
                <a:off x="3327" y="2210"/>
                <a:ext cx="50" cy="52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0" name="Oval 410"/>
              <p:cNvSpPr>
                <a:spLocks noChangeArrowheads="1"/>
              </p:cNvSpPr>
              <p:nvPr/>
            </p:nvSpPr>
            <p:spPr bwMode="auto">
              <a:xfrm>
                <a:off x="3439" y="2186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1" name="Oval 411"/>
              <p:cNvSpPr>
                <a:spLocks noChangeArrowheads="1"/>
              </p:cNvSpPr>
              <p:nvPr/>
            </p:nvSpPr>
            <p:spPr bwMode="auto">
              <a:xfrm>
                <a:off x="3550" y="2262"/>
                <a:ext cx="51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2" name="Oval 412"/>
              <p:cNvSpPr>
                <a:spLocks noChangeArrowheads="1"/>
              </p:cNvSpPr>
              <p:nvPr/>
            </p:nvSpPr>
            <p:spPr bwMode="auto">
              <a:xfrm>
                <a:off x="3662" y="2227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3" name="Oval 413"/>
              <p:cNvSpPr>
                <a:spLocks noChangeArrowheads="1"/>
              </p:cNvSpPr>
              <p:nvPr/>
            </p:nvSpPr>
            <p:spPr bwMode="auto">
              <a:xfrm>
                <a:off x="3773" y="2221"/>
                <a:ext cx="51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4" name="Oval 414"/>
              <p:cNvSpPr>
                <a:spLocks noChangeArrowheads="1"/>
              </p:cNvSpPr>
              <p:nvPr/>
            </p:nvSpPr>
            <p:spPr bwMode="auto">
              <a:xfrm>
                <a:off x="3885" y="2186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5" name="Oval 415"/>
              <p:cNvSpPr>
                <a:spLocks noChangeArrowheads="1"/>
              </p:cNvSpPr>
              <p:nvPr/>
            </p:nvSpPr>
            <p:spPr bwMode="auto">
              <a:xfrm>
                <a:off x="3997" y="2005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6" name="Oval 416"/>
              <p:cNvSpPr>
                <a:spLocks noChangeArrowheads="1"/>
              </p:cNvSpPr>
              <p:nvPr/>
            </p:nvSpPr>
            <p:spPr bwMode="auto">
              <a:xfrm>
                <a:off x="4108" y="2040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7" name="Oval 417"/>
              <p:cNvSpPr>
                <a:spLocks noChangeArrowheads="1"/>
              </p:cNvSpPr>
              <p:nvPr/>
            </p:nvSpPr>
            <p:spPr bwMode="auto">
              <a:xfrm>
                <a:off x="4220" y="2175"/>
                <a:ext cx="50" cy="52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8" name="Oval 418"/>
              <p:cNvSpPr>
                <a:spLocks noChangeArrowheads="1"/>
              </p:cNvSpPr>
              <p:nvPr/>
            </p:nvSpPr>
            <p:spPr bwMode="auto">
              <a:xfrm>
                <a:off x="4331" y="2140"/>
                <a:ext cx="51" cy="52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9" name="Oval 419"/>
              <p:cNvSpPr>
                <a:spLocks noChangeArrowheads="1"/>
              </p:cNvSpPr>
              <p:nvPr/>
            </p:nvSpPr>
            <p:spPr bwMode="auto">
              <a:xfrm>
                <a:off x="4443" y="2221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70" name="Oval 420"/>
              <p:cNvSpPr>
                <a:spLocks noChangeArrowheads="1"/>
              </p:cNvSpPr>
              <p:nvPr/>
            </p:nvSpPr>
            <p:spPr bwMode="auto">
              <a:xfrm>
                <a:off x="4555" y="2245"/>
                <a:ext cx="50" cy="52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71" name="Oval 421"/>
              <p:cNvSpPr>
                <a:spLocks noChangeArrowheads="1"/>
              </p:cNvSpPr>
              <p:nvPr/>
            </p:nvSpPr>
            <p:spPr bwMode="auto">
              <a:xfrm>
                <a:off x="4666" y="2210"/>
                <a:ext cx="50" cy="52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72" name="Oval 422"/>
              <p:cNvSpPr>
                <a:spLocks noChangeArrowheads="1"/>
              </p:cNvSpPr>
              <p:nvPr/>
            </p:nvSpPr>
            <p:spPr bwMode="auto">
              <a:xfrm>
                <a:off x="4778" y="1719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73" name="Oval 423"/>
              <p:cNvSpPr>
                <a:spLocks noChangeArrowheads="1"/>
              </p:cNvSpPr>
              <p:nvPr/>
            </p:nvSpPr>
            <p:spPr bwMode="auto">
              <a:xfrm>
                <a:off x="4889" y="1333"/>
                <a:ext cx="51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74" name="Oval 424"/>
              <p:cNvSpPr>
                <a:spLocks noChangeArrowheads="1"/>
              </p:cNvSpPr>
              <p:nvPr/>
            </p:nvSpPr>
            <p:spPr bwMode="auto">
              <a:xfrm>
                <a:off x="5001" y="2239"/>
                <a:ext cx="50" cy="53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75" name="Oval 425"/>
              <p:cNvSpPr>
                <a:spLocks noChangeArrowheads="1"/>
              </p:cNvSpPr>
              <p:nvPr/>
            </p:nvSpPr>
            <p:spPr bwMode="auto">
              <a:xfrm>
                <a:off x="5113" y="2134"/>
                <a:ext cx="50" cy="52"/>
              </a:xfrm>
              <a:prstGeom prst="ellipse">
                <a:avLst/>
              </a:prstGeom>
              <a:solidFill>
                <a:srgbClr val="8EABC1"/>
              </a:solidFill>
              <a:ln w="6">
                <a:solidFill>
                  <a:srgbClr val="8EABC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76" name="Rectangle 426"/>
              <p:cNvSpPr>
                <a:spLocks noChangeArrowheads="1"/>
              </p:cNvSpPr>
              <p:nvPr/>
            </p:nvSpPr>
            <p:spPr bwMode="auto">
              <a:xfrm>
                <a:off x="353" y="3115"/>
                <a:ext cx="8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200" b="1">
                    <a:solidFill>
                      <a:srgbClr val="FF9900"/>
                    </a:solidFill>
                    <a:latin typeface="+mn-lt"/>
                    <a:cs typeface="Arial" pitchFamily="34" charset="0"/>
                  </a:rPr>
                  <a:t>-2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77" name="Rectangle 427"/>
              <p:cNvSpPr>
                <a:spLocks noChangeArrowheads="1"/>
              </p:cNvSpPr>
              <p:nvPr/>
            </p:nvSpPr>
            <p:spPr bwMode="auto">
              <a:xfrm>
                <a:off x="353" y="2940"/>
                <a:ext cx="8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200" b="1">
                    <a:solidFill>
                      <a:srgbClr val="FF9900"/>
                    </a:solidFill>
                    <a:latin typeface="+mn-lt"/>
                    <a:cs typeface="Arial" pitchFamily="34" charset="0"/>
                  </a:rPr>
                  <a:t>-1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78" name="Rectangle 428"/>
              <p:cNvSpPr>
                <a:spLocks noChangeArrowheads="1"/>
              </p:cNvSpPr>
              <p:nvPr/>
            </p:nvSpPr>
            <p:spPr bwMode="auto">
              <a:xfrm>
                <a:off x="381" y="2765"/>
                <a:ext cx="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200" b="1">
                    <a:solidFill>
                      <a:srgbClr val="FF9900"/>
                    </a:solidFill>
                    <a:latin typeface="+mn-lt"/>
                    <a:cs typeface="Arial" pitchFamily="34" charset="0"/>
                  </a:rPr>
                  <a:t>0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79" name="Rectangle 429"/>
              <p:cNvSpPr>
                <a:spLocks noChangeArrowheads="1"/>
              </p:cNvSpPr>
              <p:nvPr/>
            </p:nvSpPr>
            <p:spPr bwMode="auto">
              <a:xfrm>
                <a:off x="381" y="2595"/>
                <a:ext cx="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200" b="1">
                    <a:solidFill>
                      <a:srgbClr val="FF9900"/>
                    </a:solidFill>
                    <a:latin typeface="+mn-lt"/>
                    <a:cs typeface="Arial" pitchFamily="34" charset="0"/>
                  </a:rPr>
                  <a:t>1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80" name="Rectangle 430"/>
              <p:cNvSpPr>
                <a:spLocks noChangeArrowheads="1"/>
              </p:cNvSpPr>
              <p:nvPr/>
            </p:nvSpPr>
            <p:spPr bwMode="auto">
              <a:xfrm>
                <a:off x="381" y="2420"/>
                <a:ext cx="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200" b="1">
                    <a:solidFill>
                      <a:srgbClr val="FF9900"/>
                    </a:solidFill>
                    <a:latin typeface="+mn-lt"/>
                    <a:cs typeface="Arial" pitchFamily="34" charset="0"/>
                  </a:rPr>
                  <a:t>2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81" name="Rectangle 431"/>
              <p:cNvSpPr>
                <a:spLocks noChangeArrowheads="1"/>
              </p:cNvSpPr>
              <p:nvPr/>
            </p:nvSpPr>
            <p:spPr bwMode="auto">
              <a:xfrm>
                <a:off x="381" y="2245"/>
                <a:ext cx="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200" b="1">
                    <a:solidFill>
                      <a:srgbClr val="FF9900"/>
                    </a:solidFill>
                    <a:latin typeface="+mn-lt"/>
                    <a:cs typeface="Arial" pitchFamily="34" charset="0"/>
                  </a:rPr>
                  <a:t>3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82" name="Rectangle 432"/>
              <p:cNvSpPr>
                <a:spLocks noChangeArrowheads="1"/>
              </p:cNvSpPr>
              <p:nvPr/>
            </p:nvSpPr>
            <p:spPr bwMode="auto">
              <a:xfrm>
                <a:off x="381" y="2070"/>
                <a:ext cx="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200" b="1">
                    <a:solidFill>
                      <a:srgbClr val="FF9900"/>
                    </a:solidFill>
                    <a:latin typeface="+mn-lt"/>
                    <a:cs typeface="Arial" pitchFamily="34" charset="0"/>
                  </a:rPr>
                  <a:t>4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83" name="Rectangle 433"/>
              <p:cNvSpPr>
                <a:spLocks noChangeArrowheads="1"/>
              </p:cNvSpPr>
              <p:nvPr/>
            </p:nvSpPr>
            <p:spPr bwMode="auto">
              <a:xfrm>
                <a:off x="381" y="1894"/>
                <a:ext cx="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200" b="1">
                    <a:solidFill>
                      <a:srgbClr val="FF9900"/>
                    </a:solidFill>
                    <a:latin typeface="+mn-lt"/>
                    <a:cs typeface="Arial" pitchFamily="34" charset="0"/>
                  </a:rPr>
                  <a:t>5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84" name="Rectangle 434"/>
              <p:cNvSpPr>
                <a:spLocks noChangeArrowheads="1"/>
              </p:cNvSpPr>
              <p:nvPr/>
            </p:nvSpPr>
            <p:spPr bwMode="auto">
              <a:xfrm>
                <a:off x="381" y="1719"/>
                <a:ext cx="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200" b="1">
                    <a:solidFill>
                      <a:srgbClr val="FF9900"/>
                    </a:solidFill>
                    <a:latin typeface="+mn-lt"/>
                    <a:cs typeface="Arial" pitchFamily="34" charset="0"/>
                  </a:rPr>
                  <a:t>6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85" name="Rectangle 435"/>
              <p:cNvSpPr>
                <a:spLocks noChangeArrowheads="1"/>
              </p:cNvSpPr>
              <p:nvPr/>
            </p:nvSpPr>
            <p:spPr bwMode="auto">
              <a:xfrm>
                <a:off x="381" y="1550"/>
                <a:ext cx="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200" b="1">
                    <a:solidFill>
                      <a:srgbClr val="FF9900"/>
                    </a:solidFill>
                    <a:latin typeface="+mn-lt"/>
                    <a:cs typeface="Arial" pitchFamily="34" charset="0"/>
                  </a:rPr>
                  <a:t>7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86" name="Rectangle 436"/>
              <p:cNvSpPr>
                <a:spLocks noChangeArrowheads="1"/>
              </p:cNvSpPr>
              <p:nvPr/>
            </p:nvSpPr>
            <p:spPr bwMode="auto">
              <a:xfrm>
                <a:off x="381" y="1374"/>
                <a:ext cx="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200" b="1">
                    <a:solidFill>
                      <a:srgbClr val="FF9900"/>
                    </a:solidFill>
                    <a:latin typeface="+mn-lt"/>
                    <a:cs typeface="Arial" pitchFamily="34" charset="0"/>
                  </a:rPr>
                  <a:t>8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87" name="Rectangle 437"/>
              <p:cNvSpPr>
                <a:spLocks noChangeArrowheads="1"/>
              </p:cNvSpPr>
              <p:nvPr/>
            </p:nvSpPr>
            <p:spPr bwMode="auto">
              <a:xfrm>
                <a:off x="381" y="1199"/>
                <a:ext cx="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200" b="1">
                    <a:solidFill>
                      <a:srgbClr val="FF9900"/>
                    </a:solidFill>
                    <a:latin typeface="+mn-lt"/>
                    <a:cs typeface="Arial" pitchFamily="34" charset="0"/>
                  </a:rPr>
                  <a:t>9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88" name="Rectangle 438"/>
              <p:cNvSpPr>
                <a:spLocks noChangeArrowheads="1"/>
              </p:cNvSpPr>
              <p:nvPr/>
            </p:nvSpPr>
            <p:spPr bwMode="auto">
              <a:xfrm rot="16200000">
                <a:off x="486" y="3236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1970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89" name="Rectangle 439"/>
              <p:cNvSpPr>
                <a:spLocks noChangeArrowheads="1"/>
              </p:cNvSpPr>
              <p:nvPr/>
            </p:nvSpPr>
            <p:spPr bwMode="auto">
              <a:xfrm rot="16200000">
                <a:off x="598" y="3236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1971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90" name="Rectangle 440"/>
              <p:cNvSpPr>
                <a:spLocks noChangeArrowheads="1"/>
              </p:cNvSpPr>
              <p:nvPr/>
            </p:nvSpPr>
            <p:spPr bwMode="auto">
              <a:xfrm rot="16200000">
                <a:off x="709" y="3236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1972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91" name="Rectangle 441"/>
              <p:cNvSpPr>
                <a:spLocks noChangeArrowheads="1"/>
              </p:cNvSpPr>
              <p:nvPr/>
            </p:nvSpPr>
            <p:spPr bwMode="auto">
              <a:xfrm rot="16200000">
                <a:off x="821" y="3236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1973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92" name="Rectangle 442"/>
              <p:cNvSpPr>
                <a:spLocks noChangeArrowheads="1"/>
              </p:cNvSpPr>
              <p:nvPr/>
            </p:nvSpPr>
            <p:spPr bwMode="auto">
              <a:xfrm rot="16200000">
                <a:off x="932" y="3236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1974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93" name="Rectangle 443"/>
              <p:cNvSpPr>
                <a:spLocks noChangeArrowheads="1"/>
              </p:cNvSpPr>
              <p:nvPr/>
            </p:nvSpPr>
            <p:spPr bwMode="auto">
              <a:xfrm rot="16200000">
                <a:off x="1044" y="3236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1975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94" name="Rectangle 444"/>
              <p:cNvSpPr>
                <a:spLocks noChangeArrowheads="1"/>
              </p:cNvSpPr>
              <p:nvPr/>
            </p:nvSpPr>
            <p:spPr bwMode="auto">
              <a:xfrm rot="16200000">
                <a:off x="1156" y="3236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1976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95" name="Rectangle 445"/>
              <p:cNvSpPr>
                <a:spLocks noChangeArrowheads="1"/>
              </p:cNvSpPr>
              <p:nvPr/>
            </p:nvSpPr>
            <p:spPr bwMode="auto">
              <a:xfrm rot="16200000">
                <a:off x="1268" y="3236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1977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96" name="Rectangle 446"/>
              <p:cNvSpPr>
                <a:spLocks noChangeArrowheads="1"/>
              </p:cNvSpPr>
              <p:nvPr/>
            </p:nvSpPr>
            <p:spPr bwMode="auto">
              <a:xfrm rot="16200000">
                <a:off x="1380" y="3236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1978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97" name="Rectangle 447"/>
              <p:cNvSpPr>
                <a:spLocks noChangeArrowheads="1"/>
              </p:cNvSpPr>
              <p:nvPr/>
            </p:nvSpPr>
            <p:spPr bwMode="auto">
              <a:xfrm rot="16200000">
                <a:off x="1491" y="3236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1979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98" name="Rectangle 448"/>
              <p:cNvSpPr>
                <a:spLocks noChangeArrowheads="1"/>
              </p:cNvSpPr>
              <p:nvPr/>
            </p:nvSpPr>
            <p:spPr bwMode="auto">
              <a:xfrm rot="16200000">
                <a:off x="1603" y="3236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1980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99" name="Rectangle 449"/>
              <p:cNvSpPr>
                <a:spLocks noChangeArrowheads="1"/>
              </p:cNvSpPr>
              <p:nvPr/>
            </p:nvSpPr>
            <p:spPr bwMode="auto">
              <a:xfrm rot="16200000">
                <a:off x="1715" y="3236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1981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00" name="Rectangle 450"/>
              <p:cNvSpPr>
                <a:spLocks noChangeArrowheads="1"/>
              </p:cNvSpPr>
              <p:nvPr/>
            </p:nvSpPr>
            <p:spPr bwMode="auto">
              <a:xfrm rot="16200000">
                <a:off x="1826" y="3236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1982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01" name="Rectangle 451"/>
              <p:cNvSpPr>
                <a:spLocks noChangeArrowheads="1"/>
              </p:cNvSpPr>
              <p:nvPr/>
            </p:nvSpPr>
            <p:spPr bwMode="auto">
              <a:xfrm rot="16200000">
                <a:off x="1938" y="3236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1983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02" name="Rectangle 452"/>
              <p:cNvSpPr>
                <a:spLocks noChangeArrowheads="1"/>
              </p:cNvSpPr>
              <p:nvPr/>
            </p:nvSpPr>
            <p:spPr bwMode="auto">
              <a:xfrm rot="16200000">
                <a:off x="2049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1984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03" name="Rectangle 453"/>
              <p:cNvSpPr>
                <a:spLocks noChangeArrowheads="1"/>
              </p:cNvSpPr>
              <p:nvPr/>
            </p:nvSpPr>
            <p:spPr bwMode="auto">
              <a:xfrm rot="16200000">
                <a:off x="2161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1985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04" name="Rectangle 454"/>
              <p:cNvSpPr>
                <a:spLocks noChangeArrowheads="1"/>
              </p:cNvSpPr>
              <p:nvPr/>
            </p:nvSpPr>
            <p:spPr bwMode="auto">
              <a:xfrm rot="16200000">
                <a:off x="2273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1986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05" name="Rectangle 455"/>
              <p:cNvSpPr>
                <a:spLocks noChangeArrowheads="1"/>
              </p:cNvSpPr>
              <p:nvPr/>
            </p:nvSpPr>
            <p:spPr bwMode="auto">
              <a:xfrm rot="16200000">
                <a:off x="2384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1987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06" name="Rectangle 456"/>
              <p:cNvSpPr>
                <a:spLocks noChangeArrowheads="1"/>
              </p:cNvSpPr>
              <p:nvPr/>
            </p:nvSpPr>
            <p:spPr bwMode="auto">
              <a:xfrm rot="16200000">
                <a:off x="2496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1988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07" name="Rectangle 457"/>
              <p:cNvSpPr>
                <a:spLocks noChangeArrowheads="1"/>
              </p:cNvSpPr>
              <p:nvPr/>
            </p:nvSpPr>
            <p:spPr bwMode="auto">
              <a:xfrm rot="16200000">
                <a:off x="2607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1989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08" name="Rectangle 458"/>
              <p:cNvSpPr>
                <a:spLocks noChangeArrowheads="1"/>
              </p:cNvSpPr>
              <p:nvPr/>
            </p:nvSpPr>
            <p:spPr bwMode="auto">
              <a:xfrm rot="16200000">
                <a:off x="2719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1990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09" name="Rectangle 459"/>
              <p:cNvSpPr>
                <a:spLocks noChangeArrowheads="1"/>
              </p:cNvSpPr>
              <p:nvPr/>
            </p:nvSpPr>
            <p:spPr bwMode="auto">
              <a:xfrm rot="16200000">
                <a:off x="2836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1991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10" name="Rectangle 460"/>
              <p:cNvSpPr>
                <a:spLocks noChangeArrowheads="1"/>
              </p:cNvSpPr>
              <p:nvPr/>
            </p:nvSpPr>
            <p:spPr bwMode="auto">
              <a:xfrm rot="16200000">
                <a:off x="2948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1992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11" name="Rectangle 461"/>
              <p:cNvSpPr>
                <a:spLocks noChangeArrowheads="1"/>
              </p:cNvSpPr>
              <p:nvPr/>
            </p:nvSpPr>
            <p:spPr bwMode="auto">
              <a:xfrm rot="16200000">
                <a:off x="3059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1993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12" name="Rectangle 462"/>
              <p:cNvSpPr>
                <a:spLocks noChangeArrowheads="1"/>
              </p:cNvSpPr>
              <p:nvPr/>
            </p:nvSpPr>
            <p:spPr bwMode="auto">
              <a:xfrm rot="16200000">
                <a:off x="3171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1994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13" name="Rectangle 463"/>
              <p:cNvSpPr>
                <a:spLocks noChangeArrowheads="1"/>
              </p:cNvSpPr>
              <p:nvPr/>
            </p:nvSpPr>
            <p:spPr bwMode="auto">
              <a:xfrm rot="16200000">
                <a:off x="3282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1995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14" name="Rectangle 464"/>
              <p:cNvSpPr>
                <a:spLocks noChangeArrowheads="1"/>
              </p:cNvSpPr>
              <p:nvPr/>
            </p:nvSpPr>
            <p:spPr bwMode="auto">
              <a:xfrm rot="16200000">
                <a:off x="3394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1996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15" name="Rectangle 465"/>
              <p:cNvSpPr>
                <a:spLocks noChangeArrowheads="1"/>
              </p:cNvSpPr>
              <p:nvPr/>
            </p:nvSpPr>
            <p:spPr bwMode="auto">
              <a:xfrm rot="16200000">
                <a:off x="3506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1997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16" name="Rectangle 466"/>
              <p:cNvSpPr>
                <a:spLocks noChangeArrowheads="1"/>
              </p:cNvSpPr>
              <p:nvPr/>
            </p:nvSpPr>
            <p:spPr bwMode="auto">
              <a:xfrm rot="16200000">
                <a:off x="3616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1998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17" name="Rectangle 467"/>
              <p:cNvSpPr>
                <a:spLocks noChangeArrowheads="1"/>
              </p:cNvSpPr>
              <p:nvPr/>
            </p:nvSpPr>
            <p:spPr bwMode="auto">
              <a:xfrm rot="16200000">
                <a:off x="3729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1999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18" name="Rectangle 468"/>
              <p:cNvSpPr>
                <a:spLocks noChangeArrowheads="1"/>
              </p:cNvSpPr>
              <p:nvPr/>
            </p:nvSpPr>
            <p:spPr bwMode="auto">
              <a:xfrm rot="16200000">
                <a:off x="3840" y="3234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solidFill>
                      <a:srgbClr val="A9908B"/>
                    </a:solidFill>
                    <a:latin typeface="+mn-lt"/>
                    <a:cs typeface="Arial" pitchFamily="34" charset="0"/>
                  </a:rPr>
                  <a:t>2000</a:t>
                </a:r>
                <a:endParaRPr lang="de-DE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69" name="Rectangle 470"/>
            <p:cNvSpPr>
              <a:spLocks noChangeArrowheads="1"/>
            </p:cNvSpPr>
            <p:nvPr/>
          </p:nvSpPr>
          <p:spPr bwMode="auto">
            <a:xfrm rot="16200000">
              <a:off x="3952" y="3234"/>
              <a:ext cx="1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000">
                  <a:solidFill>
                    <a:srgbClr val="A9908B"/>
                  </a:solidFill>
                  <a:latin typeface="+mn-lt"/>
                  <a:cs typeface="Arial" pitchFamily="34" charset="0"/>
                </a:rPr>
                <a:t>2001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70" name="Rectangle 471"/>
            <p:cNvSpPr>
              <a:spLocks noChangeArrowheads="1"/>
            </p:cNvSpPr>
            <p:nvPr/>
          </p:nvSpPr>
          <p:spPr bwMode="auto">
            <a:xfrm rot="16200000">
              <a:off x="4064" y="3234"/>
              <a:ext cx="1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000">
                  <a:solidFill>
                    <a:srgbClr val="A9908B"/>
                  </a:solidFill>
                  <a:latin typeface="+mn-lt"/>
                  <a:cs typeface="Arial" pitchFamily="34" charset="0"/>
                </a:rPr>
                <a:t>2002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71" name="Rectangle 472"/>
            <p:cNvSpPr>
              <a:spLocks noChangeArrowheads="1"/>
            </p:cNvSpPr>
            <p:nvPr/>
          </p:nvSpPr>
          <p:spPr bwMode="auto">
            <a:xfrm rot="16200000">
              <a:off x="4175" y="3236"/>
              <a:ext cx="1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000">
                  <a:solidFill>
                    <a:srgbClr val="A9908B"/>
                  </a:solidFill>
                  <a:latin typeface="+mn-lt"/>
                  <a:cs typeface="Arial" pitchFamily="34" charset="0"/>
                </a:rPr>
                <a:t>2003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72" name="Rectangle 473"/>
            <p:cNvSpPr>
              <a:spLocks noChangeArrowheads="1"/>
            </p:cNvSpPr>
            <p:nvPr/>
          </p:nvSpPr>
          <p:spPr bwMode="auto">
            <a:xfrm rot="16200000">
              <a:off x="4287" y="3236"/>
              <a:ext cx="1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000">
                  <a:solidFill>
                    <a:srgbClr val="A9908B"/>
                  </a:solidFill>
                  <a:latin typeface="+mn-lt"/>
                  <a:cs typeface="Arial" pitchFamily="34" charset="0"/>
                </a:rPr>
                <a:t>2004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73" name="Rectangle 474"/>
            <p:cNvSpPr>
              <a:spLocks noChangeArrowheads="1"/>
            </p:cNvSpPr>
            <p:nvPr/>
          </p:nvSpPr>
          <p:spPr bwMode="auto">
            <a:xfrm rot="16200000">
              <a:off x="4398" y="3236"/>
              <a:ext cx="1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000">
                  <a:solidFill>
                    <a:srgbClr val="A9908B"/>
                  </a:solidFill>
                  <a:latin typeface="+mn-lt"/>
                  <a:cs typeface="Arial" pitchFamily="34" charset="0"/>
                </a:rPr>
                <a:t>2005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74" name="Rectangle 475"/>
            <p:cNvSpPr>
              <a:spLocks noChangeArrowheads="1"/>
            </p:cNvSpPr>
            <p:nvPr/>
          </p:nvSpPr>
          <p:spPr bwMode="auto">
            <a:xfrm rot="16200000">
              <a:off x="4510" y="3236"/>
              <a:ext cx="1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000">
                  <a:solidFill>
                    <a:srgbClr val="A9908B"/>
                  </a:solidFill>
                  <a:latin typeface="+mn-lt"/>
                  <a:cs typeface="Arial" pitchFamily="34" charset="0"/>
                </a:rPr>
                <a:t>2006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75" name="Rectangle 476"/>
            <p:cNvSpPr>
              <a:spLocks noChangeArrowheads="1"/>
            </p:cNvSpPr>
            <p:nvPr/>
          </p:nvSpPr>
          <p:spPr bwMode="auto">
            <a:xfrm rot="16200000">
              <a:off x="4621" y="3236"/>
              <a:ext cx="1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000">
                  <a:solidFill>
                    <a:srgbClr val="A9908B"/>
                  </a:solidFill>
                  <a:latin typeface="+mn-lt"/>
                  <a:cs typeface="Arial" pitchFamily="34" charset="0"/>
                </a:rPr>
                <a:t>2007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76" name="Rectangle 477"/>
            <p:cNvSpPr>
              <a:spLocks noChangeArrowheads="1"/>
            </p:cNvSpPr>
            <p:nvPr/>
          </p:nvSpPr>
          <p:spPr bwMode="auto">
            <a:xfrm rot="16200000">
              <a:off x="4733" y="3236"/>
              <a:ext cx="1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000">
                  <a:solidFill>
                    <a:srgbClr val="A9908B"/>
                  </a:solidFill>
                  <a:latin typeface="+mn-lt"/>
                  <a:cs typeface="Arial" pitchFamily="34" charset="0"/>
                </a:rPr>
                <a:t>2008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77" name="Rectangle 478"/>
            <p:cNvSpPr>
              <a:spLocks noChangeArrowheads="1"/>
            </p:cNvSpPr>
            <p:nvPr/>
          </p:nvSpPr>
          <p:spPr bwMode="auto">
            <a:xfrm rot="16200000">
              <a:off x="4845" y="3234"/>
              <a:ext cx="1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000">
                  <a:solidFill>
                    <a:srgbClr val="A9908B"/>
                  </a:solidFill>
                  <a:latin typeface="+mn-lt"/>
                  <a:cs typeface="Arial" pitchFamily="34" charset="0"/>
                </a:rPr>
                <a:t>2009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78" name="Rectangle 479"/>
            <p:cNvSpPr>
              <a:spLocks noChangeArrowheads="1"/>
            </p:cNvSpPr>
            <p:nvPr/>
          </p:nvSpPr>
          <p:spPr bwMode="auto">
            <a:xfrm rot="16200000">
              <a:off x="4956" y="3234"/>
              <a:ext cx="1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000">
                  <a:solidFill>
                    <a:srgbClr val="A9908B"/>
                  </a:solidFill>
                  <a:latin typeface="+mn-lt"/>
                  <a:cs typeface="Arial" pitchFamily="34" charset="0"/>
                </a:rPr>
                <a:t>2010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79" name="Rectangle 480"/>
            <p:cNvSpPr>
              <a:spLocks noChangeArrowheads="1"/>
            </p:cNvSpPr>
            <p:nvPr/>
          </p:nvSpPr>
          <p:spPr bwMode="auto">
            <a:xfrm rot="16200000">
              <a:off x="5027" y="3274"/>
              <a:ext cx="2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000">
                  <a:solidFill>
                    <a:srgbClr val="A9908B"/>
                  </a:solidFill>
                  <a:latin typeface="+mn-lt"/>
                  <a:cs typeface="Arial" pitchFamily="34" charset="0"/>
                </a:rPr>
                <a:t>2011(e)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80" name="Rectangle 481"/>
            <p:cNvSpPr>
              <a:spLocks noChangeArrowheads="1"/>
            </p:cNvSpPr>
            <p:nvPr/>
          </p:nvSpPr>
          <p:spPr bwMode="auto">
            <a:xfrm rot="16200000">
              <a:off x="5144" y="3261"/>
              <a:ext cx="24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000">
                  <a:solidFill>
                    <a:srgbClr val="A9908B"/>
                  </a:solidFill>
                  <a:latin typeface="+mn-lt"/>
                  <a:cs typeface="Arial" pitchFamily="34" charset="0"/>
                </a:rPr>
                <a:t>2012(f)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81" name="Rectangle 482"/>
            <p:cNvSpPr>
              <a:spLocks noChangeArrowheads="1"/>
            </p:cNvSpPr>
            <p:nvPr/>
          </p:nvSpPr>
          <p:spPr bwMode="auto">
            <a:xfrm rot="16200000">
              <a:off x="220" y="2095"/>
              <a:ext cx="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200" b="1">
                  <a:solidFill>
                    <a:srgbClr val="9D401B"/>
                  </a:solidFill>
                  <a:latin typeface="+mn-lt"/>
                  <a:cs typeface="Arial" pitchFamily="34" charset="0"/>
                </a:rPr>
                <a:t>%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82" name="Rectangle 483"/>
            <p:cNvSpPr>
              <a:spLocks noChangeArrowheads="1"/>
            </p:cNvSpPr>
            <p:nvPr/>
          </p:nvSpPr>
          <p:spPr bwMode="auto">
            <a:xfrm>
              <a:off x="5380" y="3115"/>
              <a:ext cx="12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200" b="1">
                  <a:solidFill>
                    <a:srgbClr val="53779E"/>
                  </a:solidFill>
                  <a:latin typeface="+mn-lt"/>
                  <a:cs typeface="Arial" pitchFamily="34" charset="0"/>
                </a:rPr>
                <a:t>-60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83" name="Rectangle 484"/>
            <p:cNvSpPr>
              <a:spLocks noChangeArrowheads="1"/>
            </p:cNvSpPr>
            <p:nvPr/>
          </p:nvSpPr>
          <p:spPr bwMode="auto">
            <a:xfrm>
              <a:off x="5380" y="2940"/>
              <a:ext cx="12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200" b="1">
                  <a:solidFill>
                    <a:srgbClr val="53779E"/>
                  </a:solidFill>
                  <a:latin typeface="+mn-lt"/>
                  <a:cs typeface="Arial" pitchFamily="34" charset="0"/>
                </a:rPr>
                <a:t>-30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84" name="Rectangle 485"/>
            <p:cNvSpPr>
              <a:spLocks noChangeArrowheads="1"/>
            </p:cNvSpPr>
            <p:nvPr/>
          </p:nvSpPr>
          <p:spPr bwMode="auto">
            <a:xfrm>
              <a:off x="5380" y="2765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200" b="1">
                  <a:solidFill>
                    <a:srgbClr val="53779E"/>
                  </a:solidFill>
                  <a:latin typeface="+mn-lt"/>
                  <a:cs typeface="Arial" pitchFamily="34" charset="0"/>
                </a:rPr>
                <a:t>0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85" name="Rectangle 486"/>
            <p:cNvSpPr>
              <a:spLocks noChangeArrowheads="1"/>
            </p:cNvSpPr>
            <p:nvPr/>
          </p:nvSpPr>
          <p:spPr bwMode="auto">
            <a:xfrm>
              <a:off x="5380" y="2595"/>
              <a:ext cx="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200" b="1">
                  <a:solidFill>
                    <a:srgbClr val="53779E"/>
                  </a:solidFill>
                  <a:latin typeface="+mn-lt"/>
                  <a:cs typeface="Arial" pitchFamily="34" charset="0"/>
                </a:rPr>
                <a:t>30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86" name="Rectangle 487"/>
            <p:cNvSpPr>
              <a:spLocks noChangeArrowheads="1"/>
            </p:cNvSpPr>
            <p:nvPr/>
          </p:nvSpPr>
          <p:spPr bwMode="auto">
            <a:xfrm>
              <a:off x="5380" y="2420"/>
              <a:ext cx="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200" b="1">
                  <a:solidFill>
                    <a:srgbClr val="53779E"/>
                  </a:solidFill>
                  <a:latin typeface="+mn-lt"/>
                  <a:cs typeface="Arial" pitchFamily="34" charset="0"/>
                </a:rPr>
                <a:t>60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87" name="Rectangle 488"/>
            <p:cNvSpPr>
              <a:spLocks noChangeArrowheads="1"/>
            </p:cNvSpPr>
            <p:nvPr/>
          </p:nvSpPr>
          <p:spPr bwMode="auto">
            <a:xfrm>
              <a:off x="5380" y="2245"/>
              <a:ext cx="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200" b="1">
                  <a:solidFill>
                    <a:srgbClr val="53779E"/>
                  </a:solidFill>
                  <a:latin typeface="+mn-lt"/>
                  <a:cs typeface="Arial" pitchFamily="34" charset="0"/>
                </a:rPr>
                <a:t>90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88" name="Rectangle 489"/>
            <p:cNvSpPr>
              <a:spLocks noChangeArrowheads="1"/>
            </p:cNvSpPr>
            <p:nvPr/>
          </p:nvSpPr>
          <p:spPr bwMode="auto">
            <a:xfrm>
              <a:off x="5380" y="2070"/>
              <a:ext cx="14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200" b="1">
                  <a:solidFill>
                    <a:srgbClr val="53779E"/>
                  </a:solidFill>
                  <a:latin typeface="+mn-lt"/>
                  <a:cs typeface="Arial" pitchFamily="34" charset="0"/>
                </a:rPr>
                <a:t>120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89" name="Rectangle 490"/>
            <p:cNvSpPr>
              <a:spLocks noChangeArrowheads="1"/>
            </p:cNvSpPr>
            <p:nvPr/>
          </p:nvSpPr>
          <p:spPr bwMode="auto">
            <a:xfrm>
              <a:off x="5380" y="1894"/>
              <a:ext cx="14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200" b="1">
                  <a:solidFill>
                    <a:srgbClr val="53779E"/>
                  </a:solidFill>
                  <a:latin typeface="+mn-lt"/>
                  <a:cs typeface="Arial" pitchFamily="34" charset="0"/>
                </a:rPr>
                <a:t>150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90" name="Rectangle 491"/>
            <p:cNvSpPr>
              <a:spLocks noChangeArrowheads="1"/>
            </p:cNvSpPr>
            <p:nvPr/>
          </p:nvSpPr>
          <p:spPr bwMode="auto">
            <a:xfrm>
              <a:off x="5380" y="1719"/>
              <a:ext cx="14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200" b="1">
                  <a:solidFill>
                    <a:srgbClr val="53779E"/>
                  </a:solidFill>
                  <a:latin typeface="+mn-lt"/>
                  <a:cs typeface="Arial" pitchFamily="34" charset="0"/>
                </a:rPr>
                <a:t>180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91" name="Rectangle 492"/>
            <p:cNvSpPr>
              <a:spLocks noChangeArrowheads="1"/>
            </p:cNvSpPr>
            <p:nvPr/>
          </p:nvSpPr>
          <p:spPr bwMode="auto">
            <a:xfrm>
              <a:off x="5380" y="1550"/>
              <a:ext cx="14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200" b="1">
                  <a:solidFill>
                    <a:srgbClr val="53779E"/>
                  </a:solidFill>
                  <a:latin typeface="+mn-lt"/>
                  <a:cs typeface="Arial" pitchFamily="34" charset="0"/>
                </a:rPr>
                <a:t>210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92" name="Rectangle 493"/>
            <p:cNvSpPr>
              <a:spLocks noChangeArrowheads="1"/>
            </p:cNvSpPr>
            <p:nvPr/>
          </p:nvSpPr>
          <p:spPr bwMode="auto">
            <a:xfrm>
              <a:off x="5380" y="1374"/>
              <a:ext cx="14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200" b="1">
                  <a:solidFill>
                    <a:srgbClr val="53779E"/>
                  </a:solidFill>
                  <a:latin typeface="+mn-lt"/>
                  <a:cs typeface="Arial" pitchFamily="34" charset="0"/>
                </a:rPr>
                <a:t>240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93" name="Rectangle 494"/>
            <p:cNvSpPr>
              <a:spLocks noChangeArrowheads="1"/>
            </p:cNvSpPr>
            <p:nvPr/>
          </p:nvSpPr>
          <p:spPr bwMode="auto">
            <a:xfrm>
              <a:off x="5380" y="1199"/>
              <a:ext cx="14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200" b="1">
                  <a:solidFill>
                    <a:srgbClr val="53779E"/>
                  </a:solidFill>
                  <a:latin typeface="+mn-lt"/>
                  <a:cs typeface="Arial" pitchFamily="34" charset="0"/>
                </a:rPr>
                <a:t>270</a:t>
              </a:r>
              <a:endParaRPr lang="de-DE">
                <a:latin typeface="+mn-lt"/>
                <a:cs typeface="Arial" pitchFamily="34" charset="0"/>
              </a:endParaRPr>
            </a:p>
          </p:txBody>
        </p:sp>
        <p:sp>
          <p:nvSpPr>
            <p:cNvPr id="294" name="Rectangle 495"/>
            <p:cNvSpPr>
              <a:spLocks noChangeArrowheads="1"/>
            </p:cNvSpPr>
            <p:nvPr/>
          </p:nvSpPr>
          <p:spPr bwMode="auto">
            <a:xfrm>
              <a:off x="621" y="3606"/>
              <a:ext cx="162" cy="59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AT">
                <a:latin typeface="+mn-lt"/>
                <a:cs typeface="Arial" pitchFamily="34" charset="0"/>
              </a:endParaRPr>
            </a:p>
          </p:txBody>
        </p:sp>
        <p:sp>
          <p:nvSpPr>
            <p:cNvPr id="295" name="Rectangle 496"/>
            <p:cNvSpPr>
              <a:spLocks noChangeArrowheads="1"/>
            </p:cNvSpPr>
            <p:nvPr/>
          </p:nvSpPr>
          <p:spPr bwMode="auto">
            <a:xfrm>
              <a:off x="805" y="3577"/>
              <a:ext cx="1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sk-SK" sz="1200" dirty="0" smtClean="0">
                  <a:solidFill>
                    <a:srgbClr val="856862"/>
                  </a:solidFill>
                  <a:cs typeface="Arial" pitchFamily="34" charset="0"/>
                </a:rPr>
                <a:t>Svetový rast</a:t>
              </a:r>
              <a:r>
                <a:rPr lang="de-DE" sz="1200" dirty="0" smtClean="0">
                  <a:solidFill>
                    <a:srgbClr val="856862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de-DE" sz="1200" dirty="0">
                  <a:solidFill>
                    <a:srgbClr val="856862"/>
                  </a:solidFill>
                  <a:latin typeface="+mn-lt"/>
                  <a:cs typeface="Arial" pitchFamily="34" charset="0"/>
                </a:rPr>
                <a:t>(%, </a:t>
              </a:r>
              <a:r>
                <a:rPr lang="sk-SK" sz="1200" dirty="0" smtClean="0">
                  <a:solidFill>
                    <a:srgbClr val="856862"/>
                  </a:solidFill>
                  <a:cs typeface="Arial" pitchFamily="34" charset="0"/>
                </a:rPr>
                <a:t>aktuálny kurz</a:t>
              </a:r>
              <a:r>
                <a:rPr lang="de-DE" sz="1200" dirty="0" smtClean="0">
                  <a:solidFill>
                    <a:srgbClr val="856862"/>
                  </a:solidFill>
                  <a:latin typeface="+mn-lt"/>
                  <a:cs typeface="Arial" pitchFamily="34" charset="0"/>
                </a:rPr>
                <a:t>)</a:t>
              </a:r>
              <a:endParaRPr lang="de-DE" dirty="0">
                <a:latin typeface="+mn-lt"/>
                <a:cs typeface="Arial" pitchFamily="34" charset="0"/>
              </a:endParaRPr>
            </a:p>
          </p:txBody>
        </p:sp>
        <p:sp>
          <p:nvSpPr>
            <p:cNvPr id="296" name="Line 497"/>
            <p:cNvSpPr>
              <a:spLocks noChangeShapeType="1"/>
            </p:cNvSpPr>
            <p:nvPr/>
          </p:nvSpPr>
          <p:spPr bwMode="auto">
            <a:xfrm>
              <a:off x="2607" y="3629"/>
              <a:ext cx="161" cy="0"/>
            </a:xfrm>
            <a:prstGeom prst="line">
              <a:avLst/>
            </a:prstGeom>
            <a:noFill/>
            <a:ln w="17">
              <a:solidFill>
                <a:srgbClr val="5377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AT">
                <a:latin typeface="+mn-lt"/>
                <a:cs typeface="Arial" pitchFamily="34" charset="0"/>
              </a:endParaRPr>
            </a:p>
          </p:txBody>
        </p:sp>
        <p:sp>
          <p:nvSpPr>
            <p:cNvPr id="297" name="Oval 498"/>
            <p:cNvSpPr>
              <a:spLocks noChangeArrowheads="1"/>
            </p:cNvSpPr>
            <p:nvPr/>
          </p:nvSpPr>
          <p:spPr bwMode="auto">
            <a:xfrm>
              <a:off x="2653" y="3600"/>
              <a:ext cx="50" cy="53"/>
            </a:xfrm>
            <a:prstGeom prst="ellipse">
              <a:avLst/>
            </a:prstGeom>
            <a:solidFill>
              <a:srgbClr val="8EABC1"/>
            </a:solidFill>
            <a:ln w="6">
              <a:solidFill>
                <a:srgbClr val="8EABC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+mn-lt"/>
                <a:cs typeface="Arial" pitchFamily="34" charset="0"/>
              </a:endParaRPr>
            </a:p>
          </p:txBody>
        </p:sp>
        <p:sp>
          <p:nvSpPr>
            <p:cNvPr id="298" name="Rectangle 499"/>
            <p:cNvSpPr>
              <a:spLocks noChangeArrowheads="1"/>
            </p:cNvSpPr>
            <p:nvPr/>
          </p:nvSpPr>
          <p:spPr bwMode="auto">
            <a:xfrm>
              <a:off x="2789" y="3577"/>
              <a:ext cx="292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200" dirty="0" smtClean="0">
                  <a:solidFill>
                    <a:srgbClr val="856862"/>
                  </a:solidFill>
                  <a:latin typeface="+mn-lt"/>
                  <a:cs typeface="Arial" pitchFamily="34" charset="0"/>
                </a:rPr>
                <a:t>P</a:t>
              </a:r>
              <a:r>
                <a:rPr lang="sk-SK" sz="1200" dirty="0" smtClean="0">
                  <a:solidFill>
                    <a:srgbClr val="856862"/>
                  </a:solidFill>
                  <a:cs typeface="Arial" pitchFamily="34" charset="0"/>
                </a:rPr>
                <a:t>latobný incidenčný index </a:t>
              </a:r>
              <a:r>
                <a:rPr lang="de-DE" sz="1200" dirty="0" smtClean="0">
                  <a:solidFill>
                    <a:srgbClr val="856862"/>
                  </a:solidFill>
                  <a:latin typeface="+mn-lt"/>
                  <a:cs typeface="Arial" pitchFamily="34" charset="0"/>
                </a:rPr>
                <a:t>(</a:t>
              </a:r>
              <a:r>
                <a:rPr lang="sk-SK" sz="1200" dirty="0" smtClean="0">
                  <a:solidFill>
                    <a:srgbClr val="856862"/>
                  </a:solidFill>
                  <a:latin typeface="+mn-lt"/>
                  <a:cs typeface="Arial" pitchFamily="34" charset="0"/>
                </a:rPr>
                <a:t>základ </a:t>
              </a:r>
              <a:r>
                <a:rPr lang="de-DE" sz="1200" dirty="0" smtClean="0">
                  <a:solidFill>
                    <a:srgbClr val="856862"/>
                  </a:solidFill>
                  <a:latin typeface="+mn-lt"/>
                  <a:cs typeface="Arial" pitchFamily="34" charset="0"/>
                </a:rPr>
                <a:t>100</a:t>
              </a:r>
              <a:r>
                <a:rPr lang="de-DE" sz="1200" dirty="0">
                  <a:solidFill>
                    <a:srgbClr val="856862"/>
                  </a:solidFill>
                  <a:latin typeface="+mn-lt"/>
                  <a:cs typeface="Arial" pitchFamily="34" charset="0"/>
                </a:rPr>
                <a:t>= </a:t>
              </a:r>
              <a:r>
                <a:rPr lang="sk-SK" sz="1200" dirty="0" smtClean="0">
                  <a:solidFill>
                    <a:srgbClr val="856862"/>
                  </a:solidFill>
                  <a:cs typeface="Arial" pitchFamily="34" charset="0"/>
                </a:rPr>
                <a:t>svetový priemer</a:t>
              </a:r>
              <a:r>
                <a:rPr lang="de-DE" sz="1200" dirty="0" smtClean="0">
                  <a:solidFill>
                    <a:srgbClr val="856862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de-DE" sz="1200" dirty="0">
                  <a:solidFill>
                    <a:srgbClr val="856862"/>
                  </a:solidFill>
                  <a:latin typeface="+mn-lt"/>
                  <a:cs typeface="Arial" pitchFamily="34" charset="0"/>
                </a:rPr>
                <a:t>1995-2000)</a:t>
              </a:r>
              <a:endParaRPr lang="de-DE" dirty="0">
                <a:latin typeface="+mn-lt"/>
                <a:cs typeface="Arial" pitchFamily="34" charset="0"/>
              </a:endParaRPr>
            </a:p>
          </p:txBody>
        </p:sp>
        <p:sp>
          <p:nvSpPr>
            <p:cNvPr id="299" name="Freeform 500"/>
            <p:cNvSpPr>
              <a:spLocks noEditPoints="1"/>
            </p:cNvSpPr>
            <p:nvPr/>
          </p:nvSpPr>
          <p:spPr bwMode="auto">
            <a:xfrm>
              <a:off x="1796" y="1167"/>
              <a:ext cx="100" cy="497"/>
            </a:xfrm>
            <a:custGeom>
              <a:avLst/>
              <a:gdLst>
                <a:gd name="T0" fmla="*/ 67 w 100"/>
                <a:gd name="T1" fmla="*/ 0 h 497"/>
                <a:gd name="T2" fmla="*/ 67 w 100"/>
                <a:gd name="T3" fmla="*/ 409 h 497"/>
                <a:gd name="T4" fmla="*/ 33 w 100"/>
                <a:gd name="T5" fmla="*/ 409 h 497"/>
                <a:gd name="T6" fmla="*/ 33 w 100"/>
                <a:gd name="T7" fmla="*/ 0 h 497"/>
                <a:gd name="T8" fmla="*/ 67 w 100"/>
                <a:gd name="T9" fmla="*/ 0 h 497"/>
                <a:gd name="T10" fmla="*/ 100 w 100"/>
                <a:gd name="T11" fmla="*/ 391 h 497"/>
                <a:gd name="T12" fmla="*/ 50 w 100"/>
                <a:gd name="T13" fmla="*/ 497 h 497"/>
                <a:gd name="T14" fmla="*/ 0 w 100"/>
                <a:gd name="T15" fmla="*/ 391 h 497"/>
                <a:gd name="T16" fmla="*/ 100 w 100"/>
                <a:gd name="T17" fmla="*/ 391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497">
                  <a:moveTo>
                    <a:pt x="67" y="0"/>
                  </a:moveTo>
                  <a:lnTo>
                    <a:pt x="67" y="409"/>
                  </a:lnTo>
                  <a:lnTo>
                    <a:pt x="33" y="409"/>
                  </a:lnTo>
                  <a:lnTo>
                    <a:pt x="33" y="0"/>
                  </a:lnTo>
                  <a:lnTo>
                    <a:pt x="67" y="0"/>
                  </a:lnTo>
                  <a:close/>
                  <a:moveTo>
                    <a:pt x="100" y="391"/>
                  </a:moveTo>
                  <a:lnTo>
                    <a:pt x="50" y="497"/>
                  </a:lnTo>
                  <a:lnTo>
                    <a:pt x="0" y="391"/>
                  </a:lnTo>
                  <a:lnTo>
                    <a:pt x="100" y="391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+mn-lt"/>
                <a:cs typeface="Arial" pitchFamily="34" charset="0"/>
              </a:endParaRPr>
            </a:p>
          </p:txBody>
        </p:sp>
        <p:sp>
          <p:nvSpPr>
            <p:cNvPr id="300" name="Freeform 501"/>
            <p:cNvSpPr>
              <a:spLocks noEditPoints="1"/>
            </p:cNvSpPr>
            <p:nvPr/>
          </p:nvSpPr>
          <p:spPr bwMode="auto">
            <a:xfrm>
              <a:off x="1025" y="1167"/>
              <a:ext cx="100" cy="456"/>
            </a:xfrm>
            <a:custGeom>
              <a:avLst/>
              <a:gdLst>
                <a:gd name="T0" fmla="*/ 62 w 100"/>
                <a:gd name="T1" fmla="*/ 0 h 456"/>
                <a:gd name="T2" fmla="*/ 67 w 100"/>
                <a:gd name="T3" fmla="*/ 368 h 456"/>
                <a:gd name="T4" fmla="*/ 33 w 100"/>
                <a:gd name="T5" fmla="*/ 368 h 456"/>
                <a:gd name="T6" fmla="*/ 29 w 100"/>
                <a:gd name="T7" fmla="*/ 0 h 456"/>
                <a:gd name="T8" fmla="*/ 62 w 100"/>
                <a:gd name="T9" fmla="*/ 0 h 456"/>
                <a:gd name="T10" fmla="*/ 100 w 100"/>
                <a:gd name="T11" fmla="*/ 350 h 456"/>
                <a:gd name="T12" fmla="*/ 51 w 100"/>
                <a:gd name="T13" fmla="*/ 456 h 456"/>
                <a:gd name="T14" fmla="*/ 0 w 100"/>
                <a:gd name="T15" fmla="*/ 351 h 456"/>
                <a:gd name="T16" fmla="*/ 100 w 100"/>
                <a:gd name="T17" fmla="*/ 35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456">
                  <a:moveTo>
                    <a:pt x="62" y="0"/>
                  </a:moveTo>
                  <a:lnTo>
                    <a:pt x="67" y="368"/>
                  </a:lnTo>
                  <a:lnTo>
                    <a:pt x="33" y="368"/>
                  </a:lnTo>
                  <a:lnTo>
                    <a:pt x="29" y="0"/>
                  </a:lnTo>
                  <a:lnTo>
                    <a:pt x="62" y="0"/>
                  </a:lnTo>
                  <a:close/>
                  <a:moveTo>
                    <a:pt x="100" y="350"/>
                  </a:moveTo>
                  <a:lnTo>
                    <a:pt x="51" y="456"/>
                  </a:lnTo>
                  <a:lnTo>
                    <a:pt x="0" y="351"/>
                  </a:lnTo>
                  <a:lnTo>
                    <a:pt x="100" y="35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+mn-lt"/>
                <a:cs typeface="Arial" pitchFamily="34" charset="0"/>
              </a:endParaRPr>
            </a:p>
          </p:txBody>
        </p:sp>
        <p:sp>
          <p:nvSpPr>
            <p:cNvPr id="301" name="Freeform 502"/>
            <p:cNvSpPr>
              <a:spLocks noEditPoints="1"/>
            </p:cNvSpPr>
            <p:nvPr/>
          </p:nvSpPr>
          <p:spPr bwMode="auto">
            <a:xfrm>
              <a:off x="2978" y="1167"/>
              <a:ext cx="101" cy="450"/>
            </a:xfrm>
            <a:custGeom>
              <a:avLst/>
              <a:gdLst>
                <a:gd name="T0" fmla="*/ 67 w 101"/>
                <a:gd name="T1" fmla="*/ 0 h 450"/>
                <a:gd name="T2" fmla="*/ 67 w 101"/>
                <a:gd name="T3" fmla="*/ 362 h 450"/>
                <a:gd name="T4" fmla="*/ 34 w 101"/>
                <a:gd name="T5" fmla="*/ 362 h 450"/>
                <a:gd name="T6" fmla="*/ 34 w 101"/>
                <a:gd name="T7" fmla="*/ 0 h 450"/>
                <a:gd name="T8" fmla="*/ 67 w 101"/>
                <a:gd name="T9" fmla="*/ 0 h 450"/>
                <a:gd name="T10" fmla="*/ 101 w 101"/>
                <a:gd name="T11" fmla="*/ 345 h 450"/>
                <a:gd name="T12" fmla="*/ 51 w 101"/>
                <a:gd name="T13" fmla="*/ 450 h 450"/>
                <a:gd name="T14" fmla="*/ 0 w 101"/>
                <a:gd name="T15" fmla="*/ 345 h 450"/>
                <a:gd name="T16" fmla="*/ 101 w 101"/>
                <a:gd name="T17" fmla="*/ 34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450">
                  <a:moveTo>
                    <a:pt x="67" y="0"/>
                  </a:moveTo>
                  <a:lnTo>
                    <a:pt x="67" y="362"/>
                  </a:lnTo>
                  <a:lnTo>
                    <a:pt x="34" y="362"/>
                  </a:lnTo>
                  <a:lnTo>
                    <a:pt x="34" y="0"/>
                  </a:lnTo>
                  <a:lnTo>
                    <a:pt x="67" y="0"/>
                  </a:lnTo>
                  <a:close/>
                  <a:moveTo>
                    <a:pt x="101" y="345"/>
                  </a:moveTo>
                  <a:lnTo>
                    <a:pt x="51" y="450"/>
                  </a:lnTo>
                  <a:lnTo>
                    <a:pt x="0" y="345"/>
                  </a:lnTo>
                  <a:lnTo>
                    <a:pt x="101" y="34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+mn-lt"/>
                <a:cs typeface="Arial" pitchFamily="34" charset="0"/>
              </a:endParaRPr>
            </a:p>
          </p:txBody>
        </p:sp>
        <p:sp>
          <p:nvSpPr>
            <p:cNvPr id="302" name="Freeform 503"/>
            <p:cNvSpPr>
              <a:spLocks noEditPoints="1"/>
            </p:cNvSpPr>
            <p:nvPr/>
          </p:nvSpPr>
          <p:spPr bwMode="auto">
            <a:xfrm>
              <a:off x="3938" y="1290"/>
              <a:ext cx="101" cy="607"/>
            </a:xfrm>
            <a:custGeom>
              <a:avLst/>
              <a:gdLst>
                <a:gd name="T0" fmla="*/ 67 w 101"/>
                <a:gd name="T1" fmla="*/ 0 h 607"/>
                <a:gd name="T2" fmla="*/ 67 w 101"/>
                <a:gd name="T3" fmla="*/ 520 h 607"/>
                <a:gd name="T4" fmla="*/ 34 w 101"/>
                <a:gd name="T5" fmla="*/ 520 h 607"/>
                <a:gd name="T6" fmla="*/ 34 w 101"/>
                <a:gd name="T7" fmla="*/ 0 h 607"/>
                <a:gd name="T8" fmla="*/ 67 w 101"/>
                <a:gd name="T9" fmla="*/ 0 h 607"/>
                <a:gd name="T10" fmla="*/ 101 w 101"/>
                <a:gd name="T11" fmla="*/ 502 h 607"/>
                <a:gd name="T12" fmla="*/ 50 w 101"/>
                <a:gd name="T13" fmla="*/ 607 h 607"/>
                <a:gd name="T14" fmla="*/ 0 w 101"/>
                <a:gd name="T15" fmla="*/ 502 h 607"/>
                <a:gd name="T16" fmla="*/ 101 w 101"/>
                <a:gd name="T17" fmla="*/ 502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607">
                  <a:moveTo>
                    <a:pt x="67" y="0"/>
                  </a:moveTo>
                  <a:lnTo>
                    <a:pt x="67" y="520"/>
                  </a:lnTo>
                  <a:lnTo>
                    <a:pt x="34" y="520"/>
                  </a:lnTo>
                  <a:lnTo>
                    <a:pt x="34" y="0"/>
                  </a:lnTo>
                  <a:lnTo>
                    <a:pt x="67" y="0"/>
                  </a:lnTo>
                  <a:close/>
                  <a:moveTo>
                    <a:pt x="101" y="502"/>
                  </a:moveTo>
                  <a:lnTo>
                    <a:pt x="50" y="607"/>
                  </a:lnTo>
                  <a:lnTo>
                    <a:pt x="0" y="502"/>
                  </a:lnTo>
                  <a:lnTo>
                    <a:pt x="101" y="50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+mn-lt"/>
                <a:cs typeface="Arial" pitchFamily="34" charset="0"/>
              </a:endParaRPr>
            </a:p>
          </p:txBody>
        </p:sp>
        <p:sp>
          <p:nvSpPr>
            <p:cNvPr id="303" name="Rectangle 504"/>
            <p:cNvSpPr>
              <a:spLocks noChangeArrowheads="1"/>
            </p:cNvSpPr>
            <p:nvPr/>
          </p:nvSpPr>
          <p:spPr bwMode="auto">
            <a:xfrm>
              <a:off x="724" y="822"/>
              <a:ext cx="664" cy="298"/>
            </a:xfrm>
            <a:prstGeom prst="rect">
              <a:avLst/>
            </a:prstGeom>
            <a:solidFill>
              <a:srgbClr val="ED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AT">
                <a:latin typeface="+mn-lt"/>
                <a:cs typeface="Arial" pitchFamily="34" charset="0"/>
              </a:endParaRPr>
            </a:p>
          </p:txBody>
        </p:sp>
        <p:sp>
          <p:nvSpPr>
            <p:cNvPr id="304" name="Rectangle 505"/>
            <p:cNvSpPr>
              <a:spLocks noChangeArrowheads="1"/>
            </p:cNvSpPr>
            <p:nvPr/>
          </p:nvSpPr>
          <p:spPr bwMode="auto">
            <a:xfrm>
              <a:off x="1000" y="8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de-DE" dirty="0">
                <a:latin typeface="+mn-lt"/>
                <a:cs typeface="Arial" pitchFamily="34" charset="0"/>
              </a:endParaRPr>
            </a:p>
          </p:txBody>
        </p:sp>
        <p:sp>
          <p:nvSpPr>
            <p:cNvPr id="305" name="Rectangle 506"/>
            <p:cNvSpPr>
              <a:spLocks noChangeArrowheads="1"/>
            </p:cNvSpPr>
            <p:nvPr/>
          </p:nvSpPr>
          <p:spPr bwMode="auto">
            <a:xfrm>
              <a:off x="737" y="935"/>
              <a:ext cx="64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sk-SK" sz="1200" dirty="0" smtClean="0">
                  <a:solidFill>
                    <a:srgbClr val="000000"/>
                  </a:solidFill>
                  <a:cs typeface="Arial" pitchFamily="34" charset="0"/>
                </a:rPr>
                <a:t>1. ropná kríza</a:t>
              </a:r>
              <a:r>
                <a:rPr lang="de-DE" sz="12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endParaRPr lang="de-DE" dirty="0">
                <a:latin typeface="+mn-lt"/>
                <a:cs typeface="Arial" pitchFamily="34" charset="0"/>
              </a:endParaRPr>
            </a:p>
          </p:txBody>
        </p:sp>
        <p:sp>
          <p:nvSpPr>
            <p:cNvPr id="306" name="Rectangle 507"/>
            <p:cNvSpPr>
              <a:spLocks noChangeArrowheads="1"/>
            </p:cNvSpPr>
            <p:nvPr/>
          </p:nvSpPr>
          <p:spPr bwMode="auto">
            <a:xfrm>
              <a:off x="2688" y="857"/>
              <a:ext cx="659" cy="263"/>
            </a:xfrm>
            <a:prstGeom prst="rect">
              <a:avLst/>
            </a:prstGeom>
            <a:solidFill>
              <a:srgbClr val="ED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AT">
                <a:latin typeface="+mn-lt"/>
                <a:cs typeface="Arial" pitchFamily="34" charset="0"/>
              </a:endParaRPr>
            </a:p>
          </p:txBody>
        </p:sp>
        <p:sp>
          <p:nvSpPr>
            <p:cNvPr id="307" name="Rectangle 508"/>
            <p:cNvSpPr>
              <a:spLocks noChangeArrowheads="1"/>
            </p:cNvSpPr>
            <p:nvPr/>
          </p:nvSpPr>
          <p:spPr bwMode="auto">
            <a:xfrm>
              <a:off x="2814" y="87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1200" dirty="0" err="1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Rec</a:t>
              </a:r>
              <a:r>
                <a:rPr lang="sk-SK" sz="12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esia </a:t>
              </a:r>
            </a:p>
            <a:p>
              <a:pPr>
                <a:defRPr/>
              </a:pPr>
              <a:r>
                <a:rPr lang="sk-SK" sz="12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v USA</a:t>
              </a:r>
              <a:r>
                <a:rPr lang="de-DE" sz="12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endParaRPr lang="de-DE" dirty="0">
                <a:latin typeface="+mn-lt"/>
                <a:cs typeface="Arial" pitchFamily="34" charset="0"/>
              </a:endParaRPr>
            </a:p>
          </p:txBody>
        </p:sp>
        <p:sp>
          <p:nvSpPr>
            <p:cNvPr id="309" name="Rectangle 510"/>
            <p:cNvSpPr>
              <a:spLocks noChangeArrowheads="1"/>
            </p:cNvSpPr>
            <p:nvPr/>
          </p:nvSpPr>
          <p:spPr bwMode="auto">
            <a:xfrm>
              <a:off x="1519" y="845"/>
              <a:ext cx="635" cy="298"/>
            </a:xfrm>
            <a:prstGeom prst="rect">
              <a:avLst/>
            </a:prstGeom>
            <a:solidFill>
              <a:srgbClr val="ED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AT">
                <a:latin typeface="+mn-lt"/>
                <a:cs typeface="Arial" pitchFamily="34" charset="0"/>
              </a:endParaRPr>
            </a:p>
          </p:txBody>
        </p:sp>
        <p:sp>
          <p:nvSpPr>
            <p:cNvPr id="312" name="Rectangle 513"/>
            <p:cNvSpPr>
              <a:spLocks noChangeArrowheads="1"/>
            </p:cNvSpPr>
            <p:nvPr/>
          </p:nvSpPr>
          <p:spPr bwMode="auto">
            <a:xfrm>
              <a:off x="3564" y="822"/>
              <a:ext cx="647" cy="368"/>
            </a:xfrm>
            <a:prstGeom prst="rect">
              <a:avLst/>
            </a:prstGeom>
            <a:solidFill>
              <a:srgbClr val="ED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AT">
                <a:latin typeface="+mn-lt"/>
                <a:cs typeface="Arial" pitchFamily="34" charset="0"/>
              </a:endParaRPr>
            </a:p>
          </p:txBody>
        </p:sp>
        <p:sp>
          <p:nvSpPr>
            <p:cNvPr id="313" name="Rectangle 514"/>
            <p:cNvSpPr>
              <a:spLocks noChangeArrowheads="1"/>
            </p:cNvSpPr>
            <p:nvPr/>
          </p:nvSpPr>
          <p:spPr bwMode="auto">
            <a:xfrm>
              <a:off x="3642" y="890"/>
              <a:ext cx="51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de-DE" sz="1200" dirty="0" err="1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Inte</a:t>
              </a:r>
              <a:r>
                <a:rPr lang="sk-SK" sz="12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r</a:t>
              </a:r>
              <a:r>
                <a:rPr lang="sk-SK" sz="1200" dirty="0" smtClean="0">
                  <a:solidFill>
                    <a:srgbClr val="000000"/>
                  </a:solidFill>
                  <a:cs typeface="Arial" pitchFamily="34" charset="0"/>
                </a:rPr>
                <a:t>netová </a:t>
              </a:r>
            </a:p>
            <a:p>
              <a:pPr algn="ctr">
                <a:defRPr/>
              </a:pPr>
              <a:r>
                <a:rPr lang="sk-SK" sz="1200" dirty="0" smtClean="0">
                  <a:solidFill>
                    <a:srgbClr val="000000"/>
                  </a:solidFill>
                  <a:cs typeface="Arial" pitchFamily="34" charset="0"/>
                </a:rPr>
                <a:t>bublina</a:t>
              </a:r>
              <a:r>
                <a:rPr lang="de-DE" sz="12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endParaRPr lang="de-DE" dirty="0">
                <a:latin typeface="+mn-lt"/>
                <a:cs typeface="Arial" pitchFamily="34" charset="0"/>
              </a:endParaRPr>
            </a:p>
          </p:txBody>
        </p:sp>
        <p:sp>
          <p:nvSpPr>
            <p:cNvPr id="315" name="Rectangle 516"/>
            <p:cNvSpPr>
              <a:spLocks noChangeArrowheads="1"/>
            </p:cNvSpPr>
            <p:nvPr/>
          </p:nvSpPr>
          <p:spPr bwMode="auto">
            <a:xfrm>
              <a:off x="4290" y="822"/>
              <a:ext cx="965" cy="298"/>
            </a:xfrm>
            <a:prstGeom prst="rect">
              <a:avLst/>
            </a:prstGeom>
            <a:solidFill>
              <a:srgbClr val="ED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AT">
                <a:latin typeface="+mn-lt"/>
                <a:cs typeface="Arial" pitchFamily="34" charset="0"/>
              </a:endParaRPr>
            </a:p>
          </p:txBody>
        </p:sp>
        <p:sp>
          <p:nvSpPr>
            <p:cNvPr id="316" name="Rectangle 517"/>
            <p:cNvSpPr>
              <a:spLocks noChangeArrowheads="1"/>
            </p:cNvSpPr>
            <p:nvPr/>
          </p:nvSpPr>
          <p:spPr bwMode="auto">
            <a:xfrm>
              <a:off x="4385" y="839"/>
              <a:ext cx="8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sk-SK" sz="12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Vyvrcholenie krízy</a:t>
              </a:r>
              <a:r>
                <a:rPr lang="sk-SK" sz="1200" dirty="0" smtClean="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>
                <a:defRPr/>
              </a:pPr>
              <a:r>
                <a:rPr lang="sk-SK" sz="1200" dirty="0" smtClean="0">
                  <a:solidFill>
                    <a:srgbClr val="000000"/>
                  </a:solidFill>
                  <a:cs typeface="Arial" pitchFamily="34" charset="0"/>
                </a:rPr>
                <a:t>a prepad Lehman</a:t>
              </a:r>
              <a:endParaRPr lang="de-DE" dirty="0">
                <a:latin typeface="+mn-lt"/>
                <a:cs typeface="Arial" pitchFamily="34" charset="0"/>
              </a:endParaRPr>
            </a:p>
          </p:txBody>
        </p:sp>
        <p:sp>
          <p:nvSpPr>
            <p:cNvPr id="318" name="Freeform 519"/>
            <p:cNvSpPr>
              <a:spLocks noEditPoints="1"/>
            </p:cNvSpPr>
            <p:nvPr/>
          </p:nvSpPr>
          <p:spPr bwMode="auto">
            <a:xfrm>
              <a:off x="4864" y="1167"/>
              <a:ext cx="90" cy="175"/>
            </a:xfrm>
            <a:custGeom>
              <a:avLst/>
              <a:gdLst>
                <a:gd name="T0" fmla="*/ 60 w 90"/>
                <a:gd name="T1" fmla="*/ 0 h 175"/>
                <a:gd name="T2" fmla="*/ 60 w 90"/>
                <a:gd name="T3" fmla="*/ 97 h 175"/>
                <a:gd name="T4" fmla="*/ 30 w 90"/>
                <a:gd name="T5" fmla="*/ 97 h 175"/>
                <a:gd name="T6" fmla="*/ 30 w 90"/>
                <a:gd name="T7" fmla="*/ 0 h 175"/>
                <a:gd name="T8" fmla="*/ 60 w 90"/>
                <a:gd name="T9" fmla="*/ 0 h 175"/>
                <a:gd name="T10" fmla="*/ 90 w 90"/>
                <a:gd name="T11" fmla="*/ 82 h 175"/>
                <a:gd name="T12" fmla="*/ 45 w 90"/>
                <a:gd name="T13" fmla="*/ 175 h 175"/>
                <a:gd name="T14" fmla="*/ 0 w 90"/>
                <a:gd name="T15" fmla="*/ 82 h 175"/>
                <a:gd name="T16" fmla="*/ 90 w 90"/>
                <a:gd name="T17" fmla="*/ 8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75">
                  <a:moveTo>
                    <a:pt x="60" y="0"/>
                  </a:moveTo>
                  <a:lnTo>
                    <a:pt x="60" y="97"/>
                  </a:lnTo>
                  <a:lnTo>
                    <a:pt x="30" y="97"/>
                  </a:lnTo>
                  <a:lnTo>
                    <a:pt x="30" y="0"/>
                  </a:lnTo>
                  <a:lnTo>
                    <a:pt x="60" y="0"/>
                  </a:lnTo>
                  <a:close/>
                  <a:moveTo>
                    <a:pt x="90" y="82"/>
                  </a:moveTo>
                  <a:lnTo>
                    <a:pt x="45" y="175"/>
                  </a:lnTo>
                  <a:lnTo>
                    <a:pt x="0" y="82"/>
                  </a:lnTo>
                  <a:lnTo>
                    <a:pt x="90" y="8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+mn-lt"/>
                <a:cs typeface="Arial" pitchFamily="34" charset="0"/>
              </a:endParaRPr>
            </a:p>
          </p:txBody>
        </p:sp>
      </p:grpSp>
      <p:sp>
        <p:nvSpPr>
          <p:cNvPr id="258" name="Text Box 157"/>
          <p:cNvSpPr txBox="1">
            <a:spLocks noChangeArrowheads="1"/>
          </p:cNvSpPr>
          <p:nvPr/>
        </p:nvSpPr>
        <p:spPr bwMode="auto">
          <a:xfrm>
            <a:off x="467544" y="990741"/>
            <a:ext cx="813690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6A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accent4"/>
              </a:buClr>
            </a:pPr>
            <a:r>
              <a:rPr lang="sk-SK" sz="2000" dirty="0" smtClean="0">
                <a:solidFill>
                  <a:srgbClr val="61B57C"/>
                </a:solidFill>
                <a:latin typeface="+mn-lt"/>
                <a:cs typeface="+mn-cs"/>
                <a:sym typeface="Wingdings" pitchFamily="2" charset="2"/>
              </a:rPr>
              <a:t>V nestabilnom ekonomickom prostredí Vás podržíme s riadením rizika. </a:t>
            </a:r>
            <a:endParaRPr lang="de-DE" sz="2000" dirty="0">
              <a:solidFill>
                <a:srgbClr val="61B57C"/>
              </a:solidFill>
              <a:latin typeface="+mn-lt"/>
              <a:cs typeface="+mn-cs"/>
              <a:sym typeface="Wingdings" pitchFamily="2" charset="2"/>
            </a:endParaRPr>
          </a:p>
        </p:txBody>
      </p:sp>
      <p:sp>
        <p:nvSpPr>
          <p:cNvPr id="259" name="Rectangle 506"/>
          <p:cNvSpPr>
            <a:spLocks noChangeArrowheads="1"/>
          </p:cNvSpPr>
          <p:nvPr/>
        </p:nvSpPr>
        <p:spPr bwMode="auto">
          <a:xfrm>
            <a:off x="2321942" y="1916832"/>
            <a:ext cx="10259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  <a:r>
              <a:rPr lang="sk-SK" sz="1200" dirty="0" smtClean="0">
                <a:solidFill>
                  <a:srgbClr val="000000"/>
                </a:solidFill>
                <a:cs typeface="Arial" pitchFamily="34" charset="0"/>
              </a:rPr>
              <a:t>2. ropná kríza</a:t>
            </a:r>
            <a:r>
              <a:rPr lang="de-DE" sz="12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  <a:endParaRPr lang="de-DE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 txBox="1">
            <a:spLocks noChangeArrowheads="1"/>
          </p:cNvSpPr>
          <p:nvPr/>
        </p:nvSpPr>
        <p:spPr bwMode="gray">
          <a:xfrm>
            <a:off x="467544" y="0"/>
            <a:ext cx="832822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118800" anchor="b"/>
          <a:lstStyle/>
          <a:p>
            <a:pPr>
              <a:lnSpc>
                <a:spcPct val="90000"/>
              </a:lnSpc>
              <a:defRPr/>
            </a:pPr>
            <a:r>
              <a:rPr lang="cs-CZ" sz="28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Prípadová štúdia </a:t>
            </a:r>
            <a:r>
              <a:rPr lang="cs-CZ" sz="28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kde neplatí “too big to fail“ </a:t>
            </a:r>
            <a:endParaRPr lang="en-US" sz="2800" b="1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828978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40000" y="1196752"/>
            <a:ext cx="7812000" cy="496855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sk-SK" sz="2000" dirty="0" smtClean="0">
                <a:solidFill>
                  <a:srgbClr val="FF99FF"/>
                </a:solidFill>
              </a:rPr>
              <a:t>ALPINE</a:t>
            </a:r>
          </a:p>
          <a:p>
            <a:pPr marL="0" lvl="1">
              <a:lnSpc>
                <a:spcPct val="90000"/>
              </a:lnSpc>
              <a:defRPr/>
            </a:pPr>
            <a:r>
              <a:rPr lang="sk-SK" dirty="0">
                <a:solidFill>
                  <a:schemeClr val="accent6">
                    <a:lumMod val="10000"/>
                  </a:schemeClr>
                </a:solidFill>
              </a:rPr>
              <a:t>d</a:t>
            </a: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ruhá najväčšia rakúska stavebn</a:t>
            </a:r>
            <a:r>
              <a:rPr lang="sk-SK" dirty="0"/>
              <a:t>á</a:t>
            </a: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 firma </a:t>
            </a:r>
          </a:p>
          <a:p>
            <a:pPr marL="0" lvl="1">
              <a:lnSpc>
                <a:spcPct val="90000"/>
              </a:lnSpc>
              <a:defRPr/>
            </a:pP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vznik 1965, 15 tis. zamestnancov v roku 2012</a:t>
            </a:r>
          </a:p>
          <a:p>
            <a:pPr marL="0" lvl="1">
              <a:lnSpc>
                <a:spcPct val="90000"/>
              </a:lnSpc>
              <a:defRPr/>
            </a:pP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expanzia firmy 1972 – elektrárne Nemecko a Grécko, Stredný východ, India</a:t>
            </a:r>
          </a:p>
          <a:p>
            <a:pPr marL="0" lvl="1">
              <a:lnSpc>
                <a:spcPct val="90000"/>
              </a:lnSpc>
              <a:defRPr/>
            </a:pP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2005 – odkup španielskou FCC Group &gt;&gt;&gt; zisk 36 M EUR a 2 mld. EUR obrat </a:t>
            </a:r>
          </a:p>
          <a:p>
            <a:pPr marL="0" lvl="1">
              <a:lnSpc>
                <a:spcPct val="90000"/>
              </a:lnSpc>
              <a:defRPr/>
            </a:pPr>
            <a:r>
              <a:rPr lang="sk-SK" dirty="0" smtClean="0">
                <a:solidFill>
                  <a:schemeClr val="accent6">
                    <a:lumMod val="10000"/>
                  </a:schemeClr>
                </a:solidFill>
              </a:rPr>
              <a:t>45 rokov rastu obratu &gt;&gt;&gt; jeseň 2012 – šok! Finančné problémy (</a:t>
            </a:r>
            <a:r>
              <a:rPr lang="sk-SK" sz="1600" dirty="0" smtClean="0">
                <a:solidFill>
                  <a:schemeClr val="accent6">
                    <a:lumMod val="10000"/>
                  </a:schemeClr>
                </a:solidFill>
              </a:rPr>
              <a:t>pokles ziskových marží, vyššie materiálové a osobné náklady, nárast záväzkov, zhoršenie cash</a:t>
            </a:r>
            <a:r>
              <a:rPr lang="sk-SK" dirty="0">
                <a:solidFill>
                  <a:schemeClr val="accent6">
                    <a:lumMod val="10000"/>
                  </a:schemeClr>
                </a:solidFill>
              </a:rPr>
              <a:t>-</a:t>
            </a:r>
            <a:r>
              <a:rPr lang="sk-SK" sz="1600" dirty="0" smtClean="0">
                <a:solidFill>
                  <a:schemeClr val="accent6">
                    <a:lumMod val="10000"/>
                  </a:schemeClr>
                </a:solidFill>
              </a:rPr>
              <a:t>flow, záporný pracovný kapitál), 40% pokles celkovej ziskovosti.</a:t>
            </a:r>
          </a:p>
          <a:p>
            <a:pPr marL="0" lvl="1">
              <a:lnSpc>
                <a:spcPct val="90000"/>
              </a:lnSpc>
              <a:defRPr/>
            </a:pPr>
            <a:r>
              <a:rPr lang="sk-SK" dirty="0" smtClean="0">
                <a:solidFill>
                  <a:srgbClr val="FFC000"/>
                </a:solidFill>
              </a:rPr>
              <a:t>konkurz spoločnosti Alpine vyhlásený 19. 6. 2013</a:t>
            </a:r>
          </a:p>
          <a:p>
            <a:r>
              <a:rPr lang="sk-SK" b="1" dirty="0"/>
              <a:t>Poučenie:</a:t>
            </a:r>
          </a:p>
          <a:p>
            <a:pPr lvl="1"/>
            <a:r>
              <a:rPr lang="sk-SK" dirty="0"/>
              <a:t>riadenie likvidity a cash-flow nesmie poľaviť ani v dobe rastu obratu </a:t>
            </a:r>
          </a:p>
          <a:p>
            <a:pPr lvl="1"/>
            <a:r>
              <a:rPr lang="sk-SK" dirty="0"/>
              <a:t>pri expanzii do zahraničia je treba dobre odhadnúť ekonomickú situáciu krajiny a odvetvia – objektivizovať hodnotu zákaziek</a:t>
            </a:r>
          </a:p>
          <a:p>
            <a:pPr lvl="1"/>
            <a:r>
              <a:rPr lang="sk-SK" dirty="0"/>
              <a:t>obmedziť koncentráciu na niekoľko veľkých </a:t>
            </a:r>
            <a:r>
              <a:rPr lang="sk-SK" dirty="0" smtClean="0"/>
              <a:t>zákaziek</a:t>
            </a:r>
            <a:endParaRPr lang="sk-SK" dirty="0"/>
          </a:p>
          <a:p>
            <a:pPr marL="0" lvl="1">
              <a:lnSpc>
                <a:spcPct val="90000"/>
              </a:lnSpc>
              <a:defRPr/>
            </a:pPr>
            <a:endParaRPr lang="sk-SK" dirty="0" smtClean="0">
              <a:solidFill>
                <a:srgbClr val="FFC000"/>
              </a:solidFill>
            </a:endParaRPr>
          </a:p>
          <a:p>
            <a:pPr marL="0" lvl="1">
              <a:lnSpc>
                <a:spcPct val="90000"/>
              </a:lnSpc>
              <a:defRPr/>
            </a:pPr>
            <a:endParaRPr lang="cs-CZ" sz="1600" dirty="0">
              <a:solidFill>
                <a:schemeClr val="accent6">
                  <a:lumMod val="10000"/>
                </a:schemeClr>
              </a:solidFill>
            </a:endParaRPr>
          </a:p>
          <a:p>
            <a:pPr lvl="1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DE26-4AE3-41D9-A486-68E10BE698CF}" type="slidenum">
              <a:rPr lang="fr-FR" smtClean="0">
                <a:solidFill>
                  <a:srgbClr val="61B57C"/>
                </a:solidFill>
              </a:rPr>
              <a:pPr>
                <a:defRPr/>
              </a:pPr>
              <a:t>6</a:t>
            </a:fld>
            <a:endParaRPr lang="fr-FR" dirty="0">
              <a:solidFill>
                <a:srgbClr val="61B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812088" cy="8604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sk-SK" dirty="0" smtClean="0">
                <a:solidFill>
                  <a:schemeClr val="accent4"/>
                </a:solidFill>
              </a:rPr>
              <a:t>Proces managementu pohľadávok</a:t>
            </a:r>
            <a:endParaRPr lang="sk-SK" dirty="0">
              <a:solidFill>
                <a:schemeClr val="accent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24744"/>
            <a:ext cx="7812088" cy="4968552"/>
          </a:xfrm>
        </p:spPr>
        <p:txBody>
          <a:bodyPr rtlCol="0" anchor="ctr">
            <a:no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endParaRPr lang="sk-SK" sz="16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AutoNum type="arabicPeriod"/>
              <a:defRPr/>
            </a:pPr>
            <a:r>
              <a:rPr lang="sk-SK" sz="1600" dirty="0" smtClean="0">
                <a:solidFill>
                  <a:schemeClr val="accent6">
                    <a:lumMod val="10000"/>
                  </a:schemeClr>
                </a:solidFill>
              </a:rPr>
              <a:t>Preverenie kredibility nových a potenciálnych obchodných partnerov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AutoNum type="arabicPeriod"/>
              <a:defRPr/>
            </a:pPr>
            <a:r>
              <a:rPr lang="sk-SK" sz="1600" dirty="0" smtClean="0">
                <a:solidFill>
                  <a:schemeClr val="accent6">
                    <a:lumMod val="10000"/>
                  </a:schemeClr>
                </a:solidFill>
              </a:rPr>
              <a:t>Monitoring existujúcich obchodných partnerov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AutoNum type="arabicPeriod"/>
              <a:defRPr/>
            </a:pPr>
            <a:r>
              <a:rPr lang="sk-SK" sz="1600" dirty="0" smtClean="0">
                <a:solidFill>
                  <a:schemeClr val="accent6">
                    <a:lumMod val="10000"/>
                  </a:schemeClr>
                </a:solidFill>
              </a:rPr>
              <a:t>Stanovovanie podmienok obchodovania a úverových limitov (akceptovateľné saldo otvorených pohľadávok), platobných podmienok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AutoNum type="arabicPeriod"/>
              <a:defRPr/>
            </a:pPr>
            <a:r>
              <a:rPr lang="sk-SK" sz="1600" dirty="0" smtClean="0">
                <a:solidFill>
                  <a:schemeClr val="accent6">
                    <a:lumMod val="10000"/>
                  </a:schemeClr>
                </a:solidFill>
              </a:rPr>
              <a:t>Zmluvné nastavenie (VOP, výhrada vlastníctva)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AutoNum type="arabicPeriod"/>
              <a:defRPr/>
            </a:pPr>
            <a:r>
              <a:rPr lang="sk-SK" sz="1600" dirty="0" smtClean="0">
                <a:solidFill>
                  <a:schemeClr val="accent6">
                    <a:lumMod val="10000"/>
                  </a:schemeClr>
                </a:solidFill>
              </a:rPr>
              <a:t>Uplatnenie zabezpečenia pohľadávok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AutoNum type="arabicPeriod"/>
              <a:defRPr/>
            </a:pPr>
            <a:r>
              <a:rPr lang="sk-SK" sz="1600" dirty="0" smtClean="0">
                <a:solidFill>
                  <a:schemeClr val="accent6">
                    <a:lumMod val="10000"/>
                  </a:schemeClr>
                </a:solidFill>
              </a:rPr>
              <a:t>Kontrola úhrady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AutoNum type="arabicPeriod"/>
              <a:defRPr/>
            </a:pPr>
            <a:r>
              <a:rPr lang="sk-SK" sz="1600" dirty="0" smtClean="0">
                <a:solidFill>
                  <a:schemeClr val="accent6">
                    <a:lumMod val="10000"/>
                  </a:schemeClr>
                </a:solidFill>
              </a:rPr>
              <a:t>Proces upomienkovania: maily/listy, </a:t>
            </a:r>
            <a:r>
              <a:rPr lang="sk-SK" sz="1600" dirty="0">
                <a:solidFill>
                  <a:schemeClr val="accent6">
                    <a:lumMod val="10000"/>
                  </a:schemeClr>
                </a:solidFill>
              </a:rPr>
              <a:t>telefonáty, </a:t>
            </a:r>
            <a:r>
              <a:rPr lang="sk-SK" sz="1600" dirty="0" smtClean="0">
                <a:solidFill>
                  <a:schemeClr val="accent6">
                    <a:lumMod val="10000"/>
                  </a:schemeClr>
                </a:solidFill>
              </a:rPr>
              <a:t>stretnutia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AutoNum type="arabicPeriod"/>
              <a:defRPr/>
            </a:pPr>
            <a:r>
              <a:rPr lang="sk-SK" sz="1600" dirty="0" smtClean="0">
                <a:solidFill>
                  <a:schemeClr val="accent6">
                    <a:lumMod val="10000"/>
                  </a:schemeClr>
                </a:solidFill>
              </a:rPr>
              <a:t>Zainteresovanie obchodníkov (len uhradená faktúra prináša obchod)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AutoNum type="arabicPeriod"/>
              <a:defRPr/>
            </a:pPr>
            <a:r>
              <a:rPr lang="sk-SK" sz="1600" dirty="0" smtClean="0">
                <a:solidFill>
                  <a:schemeClr val="accent6">
                    <a:lumMod val="10000"/>
                  </a:schemeClr>
                </a:solidFill>
              </a:rPr>
              <a:t>Podmienky a proces zablokovania ďalšieho obchodu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AutoNum type="arabicPeriod"/>
              <a:defRPr/>
            </a:pPr>
            <a:r>
              <a:rPr lang="sk-SK" sz="1600" dirty="0" smtClean="0">
                <a:solidFill>
                  <a:schemeClr val="accent6">
                    <a:lumMod val="10000"/>
                  </a:schemeClr>
                </a:solidFill>
              </a:rPr>
              <a:t>Fakturácia úrokov z omeškania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AutoNum type="arabicPeriod"/>
              <a:defRPr/>
            </a:pPr>
            <a:r>
              <a:rPr lang="sk-SK" sz="1600" dirty="0" smtClean="0">
                <a:solidFill>
                  <a:schemeClr val="accent6">
                    <a:lumMod val="10000"/>
                  </a:schemeClr>
                </a:solidFill>
              </a:rPr>
              <a:t>Reporting, posúdenie managementom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AutoNum type="arabicPeriod"/>
              <a:defRPr/>
            </a:pPr>
            <a:r>
              <a:rPr lang="sk-SK" sz="1600" dirty="0" smtClean="0">
                <a:solidFill>
                  <a:schemeClr val="accent6">
                    <a:lumMod val="10000"/>
                  </a:schemeClr>
                </a:solidFill>
              </a:rPr>
              <a:t>Vymáhanie inkasnou agentúrou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AutoNum type="arabicPeriod"/>
              <a:defRPr/>
            </a:pPr>
            <a:r>
              <a:rPr lang="sk-SK" sz="1600" dirty="0" smtClean="0">
                <a:solidFill>
                  <a:schemeClr val="accent6">
                    <a:lumMod val="10000"/>
                  </a:schemeClr>
                </a:solidFill>
              </a:rPr>
              <a:t>Pravidlá pre súdne vymáhanie</a:t>
            </a:r>
            <a:endParaRPr lang="sk-SK" sz="1600" dirty="0">
              <a:solidFill>
                <a:schemeClr val="accent6">
                  <a:lumMod val="1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None/>
              <a:defRPr/>
            </a:pPr>
            <a:endParaRPr lang="sk-SK" sz="20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9460" name="Symbol zastępczy daty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Date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87FF1-1DF0-451F-B283-D6BD502E1209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6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12088" cy="8604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sk-SK" dirty="0" smtClean="0">
                <a:solidFill>
                  <a:schemeClr val="accent4"/>
                </a:solidFill>
              </a:rPr>
              <a:t>Spôsoby zabezpečenia pohľadávok</a:t>
            </a:r>
            <a:endParaRPr lang="sk-SK" dirty="0">
              <a:solidFill>
                <a:schemeClr val="accent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628800"/>
            <a:ext cx="7812088" cy="4086200"/>
          </a:xfrm>
        </p:spPr>
        <p:txBody>
          <a:bodyPr rtlCol="0" anchor="ctr">
            <a:noAutofit/>
          </a:bodyPr>
          <a:lstStyle/>
          <a:p>
            <a:pPr marL="457200" indent="-457200" eaLnBrk="1" fontAlgn="auto" hangingPunct="1">
              <a:spcBef>
                <a:spcPts val="0"/>
              </a:spcBef>
              <a:buClr>
                <a:srgbClr val="FFC000"/>
              </a:buClr>
              <a:buFont typeface="Wingdings" pitchFamily="2" charset="2"/>
              <a:buAutoNum type="arabicPeriod"/>
              <a:defRPr/>
            </a:pPr>
            <a:r>
              <a:rPr lang="sk-SK" sz="2000" dirty="0" smtClean="0">
                <a:solidFill>
                  <a:schemeClr val="accent6">
                    <a:lumMod val="10000"/>
                  </a:schemeClr>
                </a:solidFill>
              </a:rPr>
              <a:t>Platba vopred / v hotovosti</a:t>
            </a:r>
          </a:p>
          <a:p>
            <a:pPr marL="457200" indent="-457200" eaLnBrk="1" fontAlgn="auto" hangingPunct="1">
              <a:spcBef>
                <a:spcPts val="0"/>
              </a:spcBef>
              <a:buClr>
                <a:srgbClr val="FFC000"/>
              </a:buClr>
              <a:buFont typeface="Wingdings" pitchFamily="2" charset="2"/>
              <a:buAutoNum type="arabicPeriod"/>
              <a:defRPr/>
            </a:pPr>
            <a:r>
              <a:rPr lang="sk-SK" sz="2000" dirty="0" smtClean="0">
                <a:solidFill>
                  <a:schemeClr val="accent6">
                    <a:lumMod val="10000"/>
                  </a:schemeClr>
                </a:solidFill>
              </a:rPr>
              <a:t>Záruka materskej / inej spoločnosti</a:t>
            </a:r>
          </a:p>
          <a:p>
            <a:pPr marL="457200" indent="-457200" eaLnBrk="1" fontAlgn="auto" hangingPunct="1">
              <a:spcBef>
                <a:spcPts val="0"/>
              </a:spcBef>
              <a:buClr>
                <a:srgbClr val="FFC000"/>
              </a:buClr>
              <a:buFont typeface="+mj-lt"/>
              <a:buAutoNum type="arabicPeriod"/>
              <a:defRPr/>
            </a:pPr>
            <a:r>
              <a:rPr lang="sk-SK" sz="2000" dirty="0" smtClean="0">
                <a:solidFill>
                  <a:schemeClr val="accent6">
                    <a:lumMod val="10000"/>
                  </a:schemeClr>
                </a:solidFill>
              </a:rPr>
              <a:t>Depozit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  <a:defRPr/>
            </a:pPr>
            <a:r>
              <a:rPr lang="sk-SK" sz="2000" dirty="0">
                <a:solidFill>
                  <a:schemeClr val="accent6">
                    <a:lumMod val="10000"/>
                  </a:schemeClr>
                </a:solidFill>
              </a:rPr>
              <a:t>Záložné </a:t>
            </a:r>
            <a:r>
              <a:rPr lang="sk-SK" sz="2000" dirty="0" smtClean="0">
                <a:solidFill>
                  <a:schemeClr val="accent6">
                    <a:lumMod val="10000"/>
                  </a:schemeClr>
                </a:solidFill>
              </a:rPr>
              <a:t>právo</a:t>
            </a:r>
          </a:p>
          <a:p>
            <a:pPr marL="457200" indent="-457200" eaLnBrk="1" fontAlgn="auto" hangingPunct="1">
              <a:spcBef>
                <a:spcPts val="0"/>
              </a:spcBef>
              <a:buClr>
                <a:srgbClr val="FFC000"/>
              </a:buClr>
              <a:buFont typeface="+mj-lt"/>
              <a:buAutoNum type="arabicPeriod"/>
              <a:defRPr/>
            </a:pPr>
            <a:r>
              <a:rPr lang="sk-SK" sz="2000" dirty="0" smtClean="0">
                <a:solidFill>
                  <a:schemeClr val="accent6">
                    <a:lumMod val="10000"/>
                  </a:schemeClr>
                </a:solidFill>
              </a:rPr>
              <a:t>Akreditív</a:t>
            </a:r>
          </a:p>
          <a:p>
            <a:pPr marL="457200" indent="-457200" eaLnBrk="1" fontAlgn="auto" hangingPunct="1">
              <a:spcBef>
                <a:spcPts val="0"/>
              </a:spcBef>
              <a:buClr>
                <a:srgbClr val="FFC000"/>
              </a:buClr>
              <a:buFont typeface="+mj-lt"/>
              <a:buAutoNum type="arabicPeriod"/>
              <a:defRPr/>
            </a:pPr>
            <a:r>
              <a:rPr lang="sk-SK" sz="2000" dirty="0" smtClean="0">
                <a:solidFill>
                  <a:schemeClr val="accent6">
                    <a:lumMod val="10000"/>
                  </a:schemeClr>
                </a:solidFill>
              </a:rPr>
              <a:t>Zmenka</a:t>
            </a:r>
          </a:p>
          <a:p>
            <a:pPr marL="457200" indent="-457200" eaLnBrk="1" fontAlgn="auto" hangingPunct="1">
              <a:spcBef>
                <a:spcPts val="0"/>
              </a:spcBef>
              <a:buClr>
                <a:srgbClr val="FFC000"/>
              </a:buClr>
              <a:buFont typeface="+mj-lt"/>
              <a:buAutoNum type="arabicPeriod"/>
              <a:defRPr/>
            </a:pPr>
            <a:r>
              <a:rPr lang="sk-SK" sz="2000" dirty="0" smtClean="0">
                <a:solidFill>
                  <a:schemeClr val="accent6">
                    <a:lumMod val="10000"/>
                  </a:schemeClr>
                </a:solidFill>
              </a:rPr>
              <a:t>Banková záruka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  <a:defRPr/>
            </a:pPr>
            <a:r>
              <a:rPr lang="sk-SK" sz="2000" dirty="0" smtClean="0">
                <a:solidFill>
                  <a:schemeClr val="accent6">
                    <a:lumMod val="10000"/>
                  </a:schemeClr>
                </a:solidFill>
              </a:rPr>
              <a:t>Skonto</a:t>
            </a:r>
            <a:endParaRPr lang="sk-SK" sz="2000" dirty="0">
              <a:solidFill>
                <a:schemeClr val="accent6">
                  <a:lumMod val="10000"/>
                </a:schemeClr>
              </a:solidFill>
            </a:endParaRPr>
          </a:p>
          <a:p>
            <a:pPr marL="457200" indent="-457200">
              <a:buClr>
                <a:srgbClr val="FFC000"/>
              </a:buClr>
              <a:buFont typeface="Wingdings" pitchFamily="2" charset="2"/>
              <a:buAutoNum type="arabicPeriod"/>
              <a:defRPr/>
            </a:pPr>
            <a:r>
              <a:rPr lang="sk-SK" sz="2000" dirty="0" smtClean="0">
                <a:solidFill>
                  <a:schemeClr val="accent6">
                    <a:lumMod val="10000"/>
                  </a:schemeClr>
                </a:solidFill>
              </a:rPr>
              <a:t>Faktoring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AutoNum type="arabicPeriod"/>
              <a:defRPr/>
            </a:pPr>
            <a:r>
              <a:rPr lang="sk-SK" sz="2000" dirty="0">
                <a:solidFill>
                  <a:srgbClr val="FF99FF"/>
                </a:solidFill>
              </a:rPr>
              <a:t>P</a:t>
            </a:r>
            <a:r>
              <a:rPr lang="sk-SK" sz="2000" dirty="0" smtClean="0">
                <a:solidFill>
                  <a:srgbClr val="FF99FF"/>
                </a:solidFill>
              </a:rPr>
              <a:t>oistenie</a:t>
            </a:r>
          </a:p>
          <a:p>
            <a:pPr marL="0" indent="0">
              <a:buClr>
                <a:srgbClr val="FFC000"/>
              </a:buClr>
              <a:buNone/>
              <a:defRPr/>
            </a:pPr>
            <a:endParaRPr lang="sk-SK" sz="20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9460" name="Symbol zastępczy daty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Date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87FF1-1DF0-451F-B283-D6BD502E1209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8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812088" cy="8604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sk-SK" dirty="0" smtClean="0">
                <a:solidFill>
                  <a:schemeClr val="accent4"/>
                </a:solidFill>
              </a:rPr>
              <a:t>Preverovanie obchodných partnerov a stanovovanie úverových limitov</a:t>
            </a:r>
            <a:endParaRPr lang="sk-SK" dirty="0">
              <a:solidFill>
                <a:schemeClr val="accent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2204864"/>
            <a:ext cx="7812088" cy="3510136"/>
          </a:xfrm>
        </p:spPr>
        <p:txBody>
          <a:bodyPr rtlCol="0" anchor="ctr">
            <a:noAutofit/>
          </a:bodyPr>
          <a:lstStyle/>
          <a:p>
            <a:pPr lvl="0"/>
            <a:r>
              <a:rPr lang="cs-CZ" dirty="0" smtClean="0"/>
              <a:t>Aké informácie potrebujete pred stanovením úverového limitu? </a:t>
            </a:r>
            <a:endParaRPr lang="cs-CZ" dirty="0"/>
          </a:p>
          <a:p>
            <a:r>
              <a:rPr lang="cs-CZ" dirty="0" smtClean="0"/>
              <a:t>Ako staré (maximálne) tieto informácie musia byť?</a:t>
            </a:r>
          </a:p>
          <a:p>
            <a:r>
              <a:rPr lang="cs-CZ" dirty="0" smtClean="0"/>
              <a:t>Ako často tieto informácie preverujete? Monitorujete negatívne informáci</a:t>
            </a:r>
            <a:r>
              <a:rPr lang="cs-CZ" dirty="0"/>
              <a:t>e</a:t>
            </a:r>
            <a:r>
              <a:rPr lang="cs-CZ" dirty="0" smtClean="0"/>
              <a:t> ako napr. </a:t>
            </a:r>
            <a:r>
              <a:rPr lang="sk-SK" dirty="0" smtClean="0"/>
              <a:t>začatie konkurzu, dlh na DPH, dlh voči poisťovniam, inkasná skúsenosť iných subjektov, zmena majiteľa, zmena sídla, zmena predmetu podnikania…	</a:t>
            </a:r>
          </a:p>
          <a:p>
            <a:r>
              <a:rPr lang="cs-CZ" dirty="0" smtClean="0"/>
              <a:t>Zohľadňujete vývoj podnikateľského prostredia v danej krajine, poznáte legislatívne prostredie a máte skúsenosť s vymožiteľnosťou práva?</a:t>
            </a:r>
            <a:endParaRPr lang="cs-CZ" dirty="0"/>
          </a:p>
          <a:p>
            <a:r>
              <a:rPr lang="cs-CZ" dirty="0" smtClean="0"/>
              <a:t>Aké postupy používate pri vyhodnotení týchto informácií? </a:t>
            </a:r>
          </a:p>
          <a:p>
            <a:r>
              <a:rPr lang="cs-CZ" dirty="0" smtClean="0"/>
              <a:t>Kto bonitu posudzuje, aké má skúsenosti a koľko času mu to zaberie?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 eaLnBrk="1" fontAlgn="auto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None/>
              <a:defRPr/>
            </a:pPr>
            <a:endParaRPr lang="sk-SK" sz="20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9460" name="Symbol zastępczy daty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Date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87FF1-1DF0-451F-B283-D6BD502E1209}" type="slidenum">
              <a:rPr lang="fr-FR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73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face_Nqu">
  <a:themeElements>
    <a:clrScheme name="COFACE">
      <a:dk1>
        <a:sysClr val="windowText" lastClr="000000"/>
      </a:dk1>
      <a:lt1>
        <a:sysClr val="window" lastClr="FFFFFF"/>
      </a:lt1>
      <a:dk2>
        <a:srgbClr val="AE5CA7"/>
      </a:dk2>
      <a:lt2>
        <a:srgbClr val="C1A52A"/>
      </a:lt2>
      <a:accent1>
        <a:srgbClr val="03365F"/>
      </a:accent1>
      <a:accent2>
        <a:srgbClr val="6A7B9C"/>
      </a:accent2>
      <a:accent3>
        <a:srgbClr val="CCD1DD"/>
      </a:accent3>
      <a:accent4>
        <a:srgbClr val="61B57C"/>
      </a:accent4>
      <a:accent5>
        <a:srgbClr val="A3D4B0"/>
      </a:accent5>
      <a:accent6>
        <a:srgbClr val="E0F1E5"/>
      </a:accent6>
      <a:hlink>
        <a:srgbClr val="FFFFFF"/>
      </a:hlink>
      <a:folHlink>
        <a:srgbClr val="FFFFFF"/>
      </a:folHlink>
    </a:clrScheme>
    <a:fontScheme name="COF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FACE">
    <a:dk1>
      <a:sysClr val="windowText" lastClr="000000"/>
    </a:dk1>
    <a:lt1>
      <a:sysClr val="window" lastClr="FFFFFF"/>
    </a:lt1>
    <a:dk2>
      <a:srgbClr val="AE5CA7"/>
    </a:dk2>
    <a:lt2>
      <a:srgbClr val="C1A52A"/>
    </a:lt2>
    <a:accent1>
      <a:srgbClr val="03365F"/>
    </a:accent1>
    <a:accent2>
      <a:srgbClr val="6A7B9C"/>
    </a:accent2>
    <a:accent3>
      <a:srgbClr val="CCD1DD"/>
    </a:accent3>
    <a:accent4>
      <a:srgbClr val="61B57C"/>
    </a:accent4>
    <a:accent5>
      <a:srgbClr val="A3D4B0"/>
    </a:accent5>
    <a:accent6>
      <a:srgbClr val="E0F1E5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6565</TotalTime>
  <Words>1786</Words>
  <Application>Microsoft Office PowerPoint</Application>
  <PresentationFormat>On-screen Show (4:3)</PresentationFormat>
  <Paragraphs>476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Coface_Nqu</vt:lpstr>
      <vt:lpstr> Možnosti znižovania rizika v podnikaní (poistenie) </vt:lpstr>
      <vt:lpstr>Obsah prezentácie</vt:lpstr>
      <vt:lpstr>Prečo nás zaujíma platobná morálka?</vt:lpstr>
      <vt:lpstr>Faktory ovplyvňujúce chod firmy a zvyšujúce riziko nezaplatenia</vt:lpstr>
      <vt:lpstr>Súčasná kríza je celkom iná</vt:lpstr>
      <vt:lpstr>PowerPoint Presentation</vt:lpstr>
      <vt:lpstr>Proces managementu pohľadávok</vt:lpstr>
      <vt:lpstr>Spôsoby zabezpečenia pohľadávok</vt:lpstr>
      <vt:lpstr>Preverovanie obchodných partnerov a stanovovanie úverových limitov</vt:lpstr>
      <vt:lpstr>PowerPoint Presentation</vt:lpstr>
      <vt:lpstr>Coface Group – Globálny hráč  na trhu manažmentu pohľadávok</vt:lpstr>
      <vt:lpstr>Global credit insurance offer  Available on 97 markets </vt:lpstr>
      <vt:lpstr>Country risk assessment</vt:lpstr>
      <vt:lpstr>Analýza insolvencií, sektorov, rizík..</vt:lpstr>
      <vt:lpstr>2</vt:lpstr>
      <vt:lpstr>Čo ako klient očakávate?</vt:lpstr>
      <vt:lpstr>Naše produkty</vt:lpstr>
      <vt:lpstr>Nadväznosť produktov celým životom Vašej pohľadávky – eliminácia strát</vt:lpstr>
      <vt:lpstr>Poistenie pohľadávok </vt:lpstr>
      <vt:lpstr>Čo je poistenie pohľadávok</vt:lpstr>
      <vt:lpstr>Poistené riziká</vt:lpstr>
      <vt:lpstr>Príklad poistného krytia celého obratu klienta</vt:lpstr>
      <vt:lpstr>Schéma poistenia pohľadávok</vt:lpstr>
      <vt:lpstr>Poistená pohľadávka – časová os</vt:lpstr>
      <vt:lpstr>Výhody poistenia pohľadávok</vt:lpstr>
      <vt:lpstr>Obchodné informácie</vt:lpstr>
      <vt:lpstr>Obchodné informácie</vt:lpstr>
      <vt:lpstr>Typy Obchodných informácií a ich obsah </vt:lpstr>
      <vt:lpstr>Analýza firmy</vt:lpstr>
      <vt:lpstr>Online access</vt:lpstr>
      <vt:lpstr>Inkaso pohľadávok</vt:lpstr>
      <vt:lpstr>Prečo práve my?</vt:lpstr>
      <vt:lpstr>Workflow</vt:lpstr>
      <vt:lpstr>PowerPoint Presentation</vt:lpstr>
    </vt:vector>
  </TitlesOfParts>
  <Company>Coface Austria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Arial Bold, 32 pts</dc:title>
  <dc:creator>Karin Proschko</dc:creator>
  <cp:lastModifiedBy>DOBOS Lucia</cp:lastModifiedBy>
  <cp:revision>352</cp:revision>
  <cp:lastPrinted>2014-03-04T11:58:13Z</cp:lastPrinted>
  <dcterms:created xsi:type="dcterms:W3CDTF">2012-12-20T15:03:37Z</dcterms:created>
  <dcterms:modified xsi:type="dcterms:W3CDTF">2014-06-26T07:26:44Z</dcterms:modified>
</cp:coreProperties>
</file>