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93" r:id="rId6"/>
    <p:sldId id="258" r:id="rId7"/>
    <p:sldId id="286" r:id="rId8"/>
    <p:sldId id="300" r:id="rId9"/>
    <p:sldId id="306" r:id="rId10"/>
    <p:sldId id="288" r:id="rId11"/>
    <p:sldId id="301" r:id="rId12"/>
    <p:sldId id="266" r:id="rId13"/>
    <p:sldId id="267" r:id="rId14"/>
    <p:sldId id="289" r:id="rId15"/>
    <p:sldId id="304" r:id="rId16"/>
    <p:sldId id="296" r:id="rId17"/>
    <p:sldId id="302" r:id="rId18"/>
    <p:sldId id="303" r:id="rId19"/>
    <p:sldId id="305" r:id="rId20"/>
    <p:sldId id="260" r:id="rId21"/>
  </p:sldIdLst>
  <p:sldSz cx="9144000" cy="6858000" type="screen4x3"/>
  <p:notesSz cx="6735763" cy="9866313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B5EA"/>
    <a:srgbClr val="E82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413" autoAdjust="0"/>
  </p:normalViewPr>
  <p:slideViewPr>
    <p:cSldViewPr>
      <p:cViewPr varScale="1">
        <p:scale>
          <a:sx n="70" d="100"/>
          <a:sy n="70" d="100"/>
        </p:scale>
        <p:origin x="7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3176E1-2602-4E0B-806B-1DB030BCB5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00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71836B2-20CB-42EB-98B2-064E97378891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2EB75B-4B78-44F7-96E6-2384C18D8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90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4407720-6DC4-42B2-AE04-7158C1DB9BAE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110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66DCA14-6656-4878-827A-332C07F3474B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26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9C6A1C-51D5-41E3-9898-3132399DAA4A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82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F7ADC93-8BD0-41A8-8E48-CFEB7C8D9F90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193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E42EEB0-0A74-487D-B54C-495CFEA289A1}" type="slidenum">
              <a:rPr 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54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779D7-F0E1-4E11-9E97-BDF6A2B0E064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12B4-AF70-4576-9E36-A96D3FB436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632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0C58-BA47-4BC6-B28D-A5ADC0B9F126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5DF90-D8BD-466A-8F85-545ED5D8EC4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4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1F22-7223-4AE1-908B-7301FD224E6B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F3EF-A032-4ABD-87A9-30903F970B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7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D876-27FA-4FE2-A6A8-81A746E5A41F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489DB-D079-4A9A-95F0-E48E14241C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28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4F45D-1A71-40A4-B9D9-2E3FF0AE479C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B6D0-E4EC-475D-8FCB-95E28EE3D50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305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3F046-02B0-42C8-9D83-D50CC38A5D34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8682-132A-43CB-8728-C47C72E738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645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CC480-96C9-4F4C-8B89-6DCDCF27FA18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DC56E-7647-41BB-A032-C4D749621F6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22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16C9-A10B-48A8-B8E3-9A33ADB0D53B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5DD50-E081-4BFA-B4F5-A1873BAECBD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496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B4474-CBFD-4593-8A2B-B52D94B6AEE7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6F35C-695B-4A3B-8843-9785F39F0D0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54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ECBB7-9FF3-4C69-A804-9F7F2486F21E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9305B-D371-4A83-AA84-2B5CE1FFA7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11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D1180-3998-4B9B-97BF-3AE04BF56A20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501F-8327-4F37-86AC-A15D4A0C4CE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71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99AAF9-117C-4C7D-8C3E-261456582D9C}" type="datetime1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Národná banka Slovenska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3DB266-87E2-4E4B-9FC8-A9606FBC32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8625" y="4292600"/>
            <a:ext cx="3236913" cy="1470025"/>
          </a:xfrm>
        </p:spPr>
        <p:txBody>
          <a:bodyPr/>
          <a:lstStyle/>
          <a:p>
            <a:pPr algn="l" eaLnBrk="1" hangingPunct="1"/>
            <a:r>
              <a:rPr lang="sk-SK" sz="2000" b="1" dirty="0" smtClean="0">
                <a:solidFill>
                  <a:schemeClr val="bg2"/>
                </a:solidFill>
                <a:latin typeface="Constantia" panose="02030602050306030303" pitchFamily="18" charset="0"/>
              </a:rPr>
              <a:t/>
            </a:r>
            <a:br>
              <a:rPr lang="sk-SK" sz="2000" b="1" dirty="0" smtClean="0">
                <a:solidFill>
                  <a:schemeClr val="bg2"/>
                </a:solidFill>
                <a:latin typeface="Constantia" panose="02030602050306030303" pitchFamily="18" charset="0"/>
              </a:rPr>
            </a:br>
            <a:endParaRPr lang="sk-SK" sz="1600" dirty="0" smtClean="0">
              <a:solidFill>
                <a:schemeClr val="bg2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15811-D167-43DA-9272-3483FDFDD973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14339" name="Nadpis 1"/>
          <p:cNvSpPr>
            <a:spLocks noGrp="1"/>
          </p:cNvSpPr>
          <p:nvPr>
            <p:ph type="title"/>
          </p:nvPr>
        </p:nvSpPr>
        <p:spPr>
          <a:xfrm>
            <a:off x="1825625" y="260350"/>
            <a:ext cx="6792913" cy="1009650"/>
          </a:xfrm>
        </p:spPr>
        <p:txBody>
          <a:bodyPr/>
          <a:lstStyle/>
          <a:p>
            <a:r>
              <a:rPr lang="sk-SK" b="1" smtClean="0">
                <a:latin typeface="Constantia" panose="02030602050306030303" pitchFamily="18" charset="0"/>
              </a:rPr>
              <a:t>Brzda v praxi</a:t>
            </a:r>
          </a:p>
        </p:txBody>
      </p:sp>
      <p:sp>
        <p:nvSpPr>
          <p:cNvPr id="14341" name="Zástupný symbol obsahu 2"/>
          <p:cNvSpPr>
            <a:spLocks noGrp="1"/>
          </p:cNvSpPr>
          <p:nvPr>
            <p:ph idx="1"/>
          </p:nvPr>
        </p:nvSpPr>
        <p:spPr>
          <a:xfrm>
            <a:off x="625475" y="1916113"/>
            <a:ext cx="7993063" cy="1655762"/>
          </a:xfrm>
        </p:spPr>
        <p:txBody>
          <a:bodyPr/>
          <a:lstStyle/>
          <a:p>
            <a:pPr>
              <a:spcBef>
                <a:spcPts val="250"/>
              </a:spcBef>
            </a:pPr>
            <a:r>
              <a:rPr lang="sk-SK" sz="2200" smtClean="0">
                <a:latin typeface="Constantia" panose="02030602050306030303" pitchFamily="18" charset="0"/>
              </a:rPr>
              <a:t>Verejný dlh dosiahol v roku 2012 </a:t>
            </a:r>
            <a:r>
              <a:rPr lang="en-US" sz="2200" smtClean="0">
                <a:latin typeface="Constantia" panose="02030602050306030303" pitchFamily="18" charset="0"/>
              </a:rPr>
              <a:t>52,1% </a:t>
            </a:r>
            <a:r>
              <a:rPr lang="sk-SK" sz="2200" smtClean="0">
                <a:latin typeface="Constantia" panose="02030602050306030303" pitchFamily="18" charset="0"/>
              </a:rPr>
              <a:t>HDP</a:t>
            </a:r>
            <a:endParaRPr lang="en-US" sz="2200" smtClean="0">
              <a:latin typeface="Constantia" panose="02030602050306030303" pitchFamily="18" charset="0"/>
            </a:endParaRPr>
          </a:p>
          <a:p>
            <a:pPr>
              <a:spcBef>
                <a:spcPts val="250"/>
              </a:spcBef>
            </a:pPr>
            <a:r>
              <a:rPr lang="sk-SK" sz="2200" smtClean="0">
                <a:latin typeface="Constantia" panose="02030602050306030303" pitchFamily="18" charset="0"/>
              </a:rPr>
              <a:t>Ministerstvo financií doručilo NRSR list vysvetľujúci nárast dlhu a navrhujúci opatrenia na jeho zníženie</a:t>
            </a:r>
            <a:endParaRPr lang="en-US" sz="2200" smtClean="0">
              <a:latin typeface="Constantia" panose="02030602050306030303" pitchFamily="18" charset="0"/>
            </a:endParaRP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644525" y="2997200"/>
            <a:ext cx="3935413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250"/>
              </a:spcBef>
            </a:pPr>
            <a:r>
              <a:rPr lang="sk-SK" sz="2200">
                <a:latin typeface="Constantia" panose="02030602050306030303" pitchFamily="18" charset="0"/>
              </a:rPr>
              <a:t>RRZ zhodnotila, že: </a:t>
            </a:r>
          </a:p>
          <a:p>
            <a:pPr algn="ctr" eaLnBrk="1" hangingPunct="1">
              <a:spcBef>
                <a:spcPts val="250"/>
              </a:spcBef>
              <a:buFontTx/>
              <a:buNone/>
            </a:pPr>
            <a:r>
              <a:rPr lang="sk-SK" sz="2200" i="1">
                <a:latin typeface="Constantia" panose="02030602050306030303" pitchFamily="18" charset="0"/>
              </a:rPr>
              <a:t>“navrhované opatrenia […] boli málo špecifikované, a preto nie je možné posúdiť, či dôjde k zníženiu dlhu”</a:t>
            </a:r>
          </a:p>
          <a:p>
            <a:pPr eaLnBrk="1" hangingPunct="1">
              <a:spcBef>
                <a:spcPts val="250"/>
              </a:spcBef>
            </a:pPr>
            <a:r>
              <a:rPr lang="sk-SK" sz="2200">
                <a:latin typeface="Constantia" panose="02030602050306030303" pitchFamily="18" charset="0"/>
              </a:rPr>
              <a:t>Hrozí prekročenie ďalších pásiem (viazanie a zmrazenie výdavkov, príp. vyrovnaný rozpočet)</a:t>
            </a:r>
          </a:p>
        </p:txBody>
      </p:sp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5470525" y="3198813"/>
            <a:ext cx="3167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sz="1400" b="1">
                <a:latin typeface="Constantia" panose="02030602050306030303" pitchFamily="18" charset="0"/>
              </a:rPr>
              <a:t>Hrubý verejný dlh SR, % HDP</a:t>
            </a:r>
            <a:endParaRPr lang="en-US" sz="1400" b="1">
              <a:latin typeface="Constantia" panose="02030602050306030303" pitchFamily="18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3491038"/>
            <a:ext cx="4409962" cy="2596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7"/>
          <p:cNvSpPr>
            <a:spLocks noGrp="1" noChangeArrowheads="1"/>
          </p:cNvSpPr>
          <p:nvPr>
            <p:ph idx="1"/>
          </p:nvPr>
        </p:nvSpPr>
        <p:spPr>
          <a:xfrm>
            <a:off x="495300" y="2060575"/>
            <a:ext cx="8208963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V súčasnosti sú k dispozícii hotovostné údaje o štátnom rozpočte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Chýbajú informácie o ostatných subjektoch (najmä samosprávy) a podrobné informácie o niektorých významných transakciách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MF SR síce odhadlo deficit pod 3% HDP, zatiaľ však chýba ucelený pohľad na verejné financie – prvý relevantný odhad v apríli 2014 (notifikácia </a:t>
            </a:r>
            <a:r>
              <a:rPr lang="sk-SK" sz="2800" dirty="0" err="1" smtClean="0">
                <a:latin typeface="Constantia" panose="02030602050306030303" pitchFamily="18" charset="0"/>
              </a:rPr>
              <a:t>Eurostatu</a:t>
            </a:r>
            <a:r>
              <a:rPr lang="sk-SK" sz="2800" dirty="0" smtClean="0">
                <a:latin typeface="Constantia" panose="02030602050306030303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nstantia" panose="02030602050306030303" pitchFamily="18" charset="0"/>
            </a:endParaRPr>
          </a:p>
        </p:txBody>
      </p:sp>
      <p:sp>
        <p:nvSpPr>
          <p:cNvPr id="28675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DDA182-9D81-4551-A00A-2438E11AFB3D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2867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Constantia" panose="02030602050306030303" pitchFamily="18" charset="0"/>
              </a:rPr>
              <a:t>Vývoj verejných financií v roku 2013 (1)</a:t>
            </a:r>
            <a:endParaRPr lang="en-US" b="1" dirty="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Vývoj verejných financií v roku 2013 (2)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7712" y="4554240"/>
            <a:ext cx="8229600" cy="2043112"/>
          </a:xfrm>
        </p:spPr>
        <p:txBody>
          <a:bodyPr/>
          <a:lstStyle/>
          <a:p>
            <a:r>
              <a:rPr lang="sk-SK" sz="1800" dirty="0" smtClean="0">
                <a:latin typeface="Constantia" panose="02030602050306030303" pitchFamily="18" charset="0"/>
              </a:rPr>
              <a:t>Hotovostný schodok lepší v porovnaní s rokom 2012, aj s rozpočtom</a:t>
            </a:r>
          </a:p>
          <a:p>
            <a:r>
              <a:rPr lang="sk-SK" sz="1800" dirty="0" smtClean="0">
                <a:latin typeface="Constantia" panose="02030602050306030303" pitchFamily="18" charset="0"/>
              </a:rPr>
              <a:t>Ovplyvnené zvýšením daní DPPO a lepším výberom DPH</a:t>
            </a:r>
          </a:p>
          <a:p>
            <a:r>
              <a:rPr lang="sk-SK" sz="1800" dirty="0" smtClean="0">
                <a:latin typeface="Constantia" panose="02030602050306030303" pitchFamily="18" charset="0"/>
              </a:rPr>
              <a:t>Vyššie nedaňové príjmy najmä z jednorazových transakcií (predaj ropy)</a:t>
            </a:r>
          </a:p>
          <a:p>
            <a:r>
              <a:rPr lang="sk-SK" sz="1800" dirty="0" smtClean="0">
                <a:latin typeface="Constantia" panose="02030602050306030303" pitchFamily="18" charset="0"/>
              </a:rPr>
              <a:t>V porovnaní s 2012 nižší transfer Sociálnej </a:t>
            </a:r>
            <a:r>
              <a:rPr lang="sk-SK" sz="1800" dirty="0">
                <a:latin typeface="Constantia" panose="02030602050306030303" pitchFamily="18" charset="0"/>
              </a:rPr>
              <a:t>poisťovni (zníženie </a:t>
            </a:r>
            <a:r>
              <a:rPr lang="sk-SK" sz="1800" dirty="0" smtClean="0">
                <a:latin typeface="Constantia" panose="02030602050306030303" pitchFamily="18" charset="0"/>
              </a:rPr>
              <a:t>sadzby príspevku do 2. piliera, jednorazové príjmy z otvorenia)</a:t>
            </a:r>
          </a:p>
          <a:p>
            <a:r>
              <a:rPr lang="sk-SK" sz="1800" dirty="0" smtClean="0">
                <a:latin typeface="Constantia" panose="02030602050306030303" pitchFamily="18" charset="0"/>
              </a:rPr>
              <a:t>V porovnaní s rozpočtom 2013 úspory na spolufinancovaní EÚ fondov</a:t>
            </a:r>
            <a:endParaRPr lang="sk-SK" sz="18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712" y="1988840"/>
            <a:ext cx="7768576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24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7"/>
          <p:cNvSpPr>
            <a:spLocks noGrp="1" noChangeArrowheads="1"/>
          </p:cNvSpPr>
          <p:nvPr>
            <p:ph idx="1"/>
          </p:nvPr>
        </p:nvSpPr>
        <p:spPr>
          <a:xfrm>
            <a:off x="463550" y="2060575"/>
            <a:ext cx="8208963" cy="4610100"/>
          </a:xfrm>
        </p:spPr>
        <p:txBody>
          <a:bodyPr/>
          <a:lstStyle/>
          <a:p>
            <a:pPr algn="just"/>
            <a:r>
              <a:rPr lang="sk-SK" altLang="sk-SK" sz="2800" dirty="0" smtClean="0">
                <a:latin typeface="Constantia" pitchFamily="18" charset="0"/>
              </a:rPr>
              <a:t>Ciele rozpočtu sú menej ambiciózne vo väzbe na plánované využitie „investičnej klauzuly“</a:t>
            </a:r>
          </a:p>
          <a:p>
            <a:pPr algn="just"/>
            <a:r>
              <a:rPr lang="sk-SK" altLang="sk-SK" sz="2800" dirty="0" smtClean="0">
                <a:latin typeface="Constantia" pitchFamily="18" charset="0"/>
              </a:rPr>
              <a:t>Dominujú jednorazové a dočasné opatrenia, štrukturálne saldo sa zhoršuje (záporné konsolidačné úsilie vo výške 0,5 % HDP*)</a:t>
            </a:r>
          </a:p>
          <a:p>
            <a:pPr algn="just"/>
            <a:r>
              <a:rPr lang="sk-SK" altLang="sk-SK" sz="2800" dirty="0" smtClean="0">
                <a:latin typeface="Constantia" pitchFamily="18" charset="0"/>
              </a:rPr>
              <a:t>Dlh sa približuje k ekonomicky nákladným hraniciam ústavného zákona, hotovostné operácie a rezervy však ponúkajú dodatočný manévrovací priestor</a:t>
            </a:r>
          </a:p>
          <a:p>
            <a:pPr marL="0" indent="0" algn="just">
              <a:buNone/>
            </a:pPr>
            <a:endParaRPr lang="sk-SK" altLang="sk-SK" sz="1400" i="1" dirty="0" smtClean="0">
              <a:latin typeface="Constantia" pitchFamily="18" charset="0"/>
            </a:endParaRPr>
          </a:p>
          <a:p>
            <a:pPr marL="0" indent="0" algn="just">
              <a:buNone/>
            </a:pPr>
            <a:r>
              <a:rPr lang="sk-SK" altLang="sk-SK" sz="1400" i="1" dirty="0" smtClean="0">
                <a:latin typeface="Constantia" pitchFamily="18" charset="0"/>
              </a:rPr>
              <a:t>* metodika EK, prepočet RRZ</a:t>
            </a:r>
          </a:p>
          <a:p>
            <a:pPr marL="114300" indent="-457200" eaLnBrk="1" hangingPunct="1">
              <a:lnSpc>
                <a:spcPct val="90000"/>
              </a:lnSpc>
            </a:pPr>
            <a:endParaRPr lang="en-US" sz="2800" dirty="0" smtClean="0">
              <a:latin typeface="Constantia" panose="02030602050306030303" pitchFamily="18" charset="0"/>
            </a:endParaRPr>
          </a:p>
        </p:txBody>
      </p:sp>
      <p:sp>
        <p:nvSpPr>
          <p:cNvPr id="30723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CF3586-580A-462E-89DA-2C2F52C2DF47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307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Constantia" panose="02030602050306030303" pitchFamily="18" charset="0"/>
              </a:rPr>
              <a:t>Rozpočet na rok 2014 (1)</a:t>
            </a:r>
            <a:endParaRPr lang="en-US" b="1" dirty="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Rozpočet na rok 2014 (2)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/>
            <a:r>
              <a:rPr lang="sk-SK" altLang="sk-SK" sz="2400" dirty="0" smtClean="0">
                <a:latin typeface="Constantia" pitchFamily="18" charset="0"/>
              </a:rPr>
              <a:t>Ukončenie EDP len v prípade zlepšenia príjmov alebo vierohodného konsolidačného programu na jar 2014</a:t>
            </a:r>
          </a:p>
          <a:p>
            <a:pPr algn="just"/>
            <a:r>
              <a:rPr lang="sk-SK" altLang="sk-SK" sz="2400" dirty="0" smtClean="0">
                <a:latin typeface="Constantia" pitchFamily="18" charset="0"/>
              </a:rPr>
              <a:t>Úskalia investičnej klauzuly: i) ukončenie EDP je podmienkou, ii) dodatočná konsolidácia v ďalších rokoch, iii) </a:t>
            </a:r>
            <a:r>
              <a:rPr lang="sk-SK" altLang="sk-SK" sz="2400" dirty="0" err="1" smtClean="0">
                <a:latin typeface="Constantia" pitchFamily="18" charset="0"/>
              </a:rPr>
              <a:t>benchmark</a:t>
            </a:r>
            <a:r>
              <a:rPr lang="sk-SK" altLang="sk-SK" sz="2400" dirty="0" smtClean="0">
                <a:latin typeface="Constantia" pitchFamily="18" charset="0"/>
              </a:rPr>
              <a:t> štrukturálnej konsolidácie nie je splnený ani po uplatnení klauzuly</a:t>
            </a:r>
          </a:p>
          <a:p>
            <a:pPr algn="just"/>
            <a:r>
              <a:rPr lang="sk-SK" altLang="sk-SK" sz="2400" dirty="0" smtClean="0">
                <a:latin typeface="Constantia" pitchFamily="18" charset="0"/>
              </a:rPr>
              <a:t>K dosiahnutiu MTO v roku 2017 bude potrebné v roku 2015-2017 konsolidovať ročným tempom v blízkosti 1% z HDP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285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Rozpočet na rok 2014 (3)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/>
            <a:r>
              <a:rPr lang="sk-SK" altLang="sk-SK" sz="2400" dirty="0" smtClean="0">
                <a:latin typeface="Constantia" pitchFamily="18" charset="0"/>
              </a:rPr>
              <a:t>Hlavné riziká v rozpočte predstavujú samosprávy a zdravotníctvo, riziká z finančných korekcií voči EÚ, z posúdenia presunu dividend medzi rokmi 2013 a 2014, pozitívnym rizikom môže byť výnos DPH</a:t>
            </a:r>
          </a:p>
          <a:p>
            <a:pPr algn="just"/>
            <a:r>
              <a:rPr lang="sk-SK" altLang="sk-SK" sz="2400" dirty="0" smtClean="0">
                <a:latin typeface="Constantia" pitchFamily="18" charset="0"/>
              </a:rPr>
              <a:t>Transparentnosť sa zlepšila najmä vďaka návrhu rozpočtového plánu vlády</a:t>
            </a:r>
          </a:p>
          <a:p>
            <a:pPr algn="just"/>
            <a:r>
              <a:rPr lang="sk-SK" altLang="sk-SK" sz="2400" dirty="0" smtClean="0">
                <a:latin typeface="Constantia" pitchFamily="18" charset="0"/>
              </a:rPr>
              <a:t>Dlhodobá udržateľnosť sa zhoršuje (zhoršenie štrukturálneho salda len sčasti kompenzované parametrickou reformou výsluhového zabezpečenia vojakov a policajtov)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606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Riziká rozpočtu</a:t>
            </a:r>
            <a:endParaRPr lang="sk-SK" b="1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191563"/>
            <a:ext cx="6408712" cy="540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91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8CDD9-888B-4F65-B263-8C8D4B50709B}" type="slidenum">
              <a:rPr lang="sk-SK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sk-SK" sz="1400" smtClean="0"/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352800" y="5334000"/>
            <a:ext cx="441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sz="1800" b="1">
                <a:latin typeface="Constantia" panose="02030602050306030303" pitchFamily="18" charset="0"/>
              </a:rPr>
              <a:t>Ďakujeme za pozornosť</a:t>
            </a:r>
            <a:r>
              <a:rPr lang="en-US" sz="1800" b="1">
                <a:latin typeface="Constantia" panose="02030602050306030303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503238"/>
            <a:ext cx="6707187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Constantia" panose="02030602050306030303" pitchFamily="18" charset="0"/>
              </a:rPr>
              <a:t>Zákon o rozpočtovej zodpovednosti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002587" cy="3849688"/>
          </a:xfrm>
        </p:spPr>
        <p:txBody>
          <a:bodyPr/>
          <a:lstStyle/>
          <a:p>
            <a:pPr eaLnBrk="1" hangingPunct="1"/>
            <a:r>
              <a:rPr lang="sk-SK" dirty="0" smtClean="0">
                <a:latin typeface="Constantia" panose="02030602050306030303" pitchFamily="18" charset="0"/>
              </a:rPr>
              <a:t>Nový rámec pre rozpočtovú politiku na Slovensku – ústavný zákon o rozpočtovej zodpovednosti (493/2011)</a:t>
            </a:r>
          </a:p>
          <a:p>
            <a:pPr eaLnBrk="1" hangingPunct="1"/>
            <a:r>
              <a:rPr lang="sk-SK" dirty="0" smtClean="0">
                <a:latin typeface="Constantia" panose="02030602050306030303" pitchFamily="18" charset="0"/>
              </a:rPr>
              <a:t>Rada – nezávislý orgán monitorovania a hodnotenia vývoja hospodárenia Slovenskej republiky</a:t>
            </a:r>
          </a:p>
          <a:p>
            <a:pPr eaLnBrk="1" hangingPunct="1"/>
            <a:r>
              <a:rPr lang="sk-SK" dirty="0" smtClean="0">
                <a:latin typeface="Constantia" panose="02030602050306030303" pitchFamily="18" charset="0"/>
              </a:rPr>
              <a:t>Rada ako súčasť širšej koncepcie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91F68-6BC2-43A7-91AE-0927F682699F}" type="slidenum">
              <a:rPr lang="sk-SK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sk-SK" sz="140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491287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nstantia" panose="02030602050306030303" pitchFamily="18" charset="0"/>
              </a:rPr>
              <a:t>Koncepcia zákona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905000" y="5638800"/>
            <a:ext cx="5334000" cy="609600"/>
          </a:xfrm>
          <a:prstGeom prst="roundRect">
            <a:avLst>
              <a:gd name="adj" fmla="val 16667"/>
            </a:avLst>
          </a:prstGeom>
          <a:solidFill>
            <a:srgbClr val="13B5E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>
                <a:latin typeface="Constantia" panose="02030602050306030303" pitchFamily="18" charset="0"/>
              </a:rPr>
              <a:t>Čisté bohatstvo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905000" y="3048000"/>
            <a:ext cx="1219200" cy="2438400"/>
          </a:xfrm>
          <a:prstGeom prst="roundRect">
            <a:avLst>
              <a:gd name="adj" fmla="val 16667"/>
            </a:avLst>
          </a:prstGeom>
          <a:solidFill>
            <a:srgbClr val="13B5E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000000"/>
                </a:solidFill>
                <a:latin typeface="Constantia"/>
                <a:cs typeface="Constantia"/>
              </a:rPr>
              <a:t>Horný</a:t>
            </a:r>
            <a:r>
              <a:rPr lang="en-US" dirty="0">
                <a:solidFill>
                  <a:srgbClr val="000000"/>
                </a:solidFill>
                <a:latin typeface="Constantia"/>
                <a:cs typeface="Constantia"/>
              </a:rPr>
              <a:t> limit pre </a:t>
            </a:r>
            <a:r>
              <a:rPr lang="en-US" dirty="0" err="1">
                <a:solidFill>
                  <a:srgbClr val="000000"/>
                </a:solidFill>
                <a:latin typeface="Constantia"/>
                <a:cs typeface="Constantia"/>
              </a:rPr>
              <a:t>dlh</a:t>
            </a:r>
            <a:endParaRPr lang="en-US" dirty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276600" y="3048000"/>
            <a:ext cx="1219200" cy="2438400"/>
          </a:xfrm>
          <a:prstGeom prst="roundRect">
            <a:avLst>
              <a:gd name="adj" fmla="val 16667"/>
            </a:avLst>
          </a:prstGeom>
          <a:solidFill>
            <a:srgbClr val="13B5E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onstantia" charset="0"/>
                <a:cs typeface="Arial" charset="0"/>
              </a:rPr>
              <a:t>Výdav-kové limity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648200" y="3048000"/>
            <a:ext cx="1219200" cy="2438400"/>
          </a:xfrm>
          <a:prstGeom prst="roundRect">
            <a:avLst>
              <a:gd name="adj" fmla="val 16667"/>
            </a:avLst>
          </a:prstGeom>
          <a:solidFill>
            <a:srgbClr val="13B5E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onstantia" charset="0"/>
                <a:cs typeface="Arial" charset="0"/>
              </a:rPr>
              <a:t>Pravidlá pre samo-správy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6019800" y="3048000"/>
            <a:ext cx="1219200" cy="2438400"/>
          </a:xfrm>
          <a:prstGeom prst="roundRect">
            <a:avLst>
              <a:gd name="adj" fmla="val 16667"/>
            </a:avLst>
          </a:prstGeom>
          <a:solidFill>
            <a:srgbClr val="13B5E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000000"/>
                </a:solidFill>
                <a:latin typeface="Constantia" charset="0"/>
                <a:cs typeface="Arial" charset="0"/>
              </a:rPr>
              <a:t>Pravidlá transpa-rentnosti</a:t>
            </a:r>
          </a:p>
        </p:txBody>
      </p:sp>
      <p:sp>
        <p:nvSpPr>
          <p:cNvPr id="9" name="Isosceles Triangle 8"/>
          <p:cNvSpPr>
            <a:spLocks noChangeArrowheads="1"/>
          </p:cNvSpPr>
          <p:nvPr/>
        </p:nvSpPr>
        <p:spPr bwMode="auto">
          <a:xfrm>
            <a:off x="1371600" y="1676400"/>
            <a:ext cx="6400800" cy="1219200"/>
          </a:xfrm>
          <a:prstGeom prst="triangle">
            <a:avLst>
              <a:gd name="adj" fmla="val 50000"/>
            </a:avLst>
          </a:prstGeom>
          <a:solidFill>
            <a:srgbClr val="13B5EA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rgbClr val="000000"/>
                </a:solidFill>
                <a:latin typeface="Constantia"/>
                <a:cs typeface="Constantia"/>
              </a:rPr>
              <a:t>Rada</a:t>
            </a:r>
            <a:endParaRPr lang="en-US" dirty="0">
              <a:solidFill>
                <a:srgbClr val="000000"/>
              </a:solidFill>
              <a:latin typeface="Constantia"/>
              <a:cs typeface="Constantia"/>
            </a:endParaRPr>
          </a:p>
        </p:txBody>
      </p:sp>
      <p:sp>
        <p:nvSpPr>
          <p:cNvPr id="717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4CFC01-25F1-43DC-9798-6500750B923E}" type="slidenum">
              <a:rPr lang="sk-SK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sk-SK" sz="140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382000" cy="3962400"/>
          </a:xfrm>
        </p:spPr>
        <p:txBody>
          <a:bodyPr/>
          <a:lstStyle/>
          <a:p>
            <a:pPr eaLnBrk="1" hangingPunct="1"/>
            <a:r>
              <a:rPr lang="sk-SK" sz="2800" dirty="0" smtClean="0">
                <a:latin typeface="Constantia" panose="02030602050306030303" pitchFamily="18" charset="0"/>
              </a:rPr>
              <a:t>Zrkadlo pre vládu, studňa informácií pre verejnosť a pomocník parlamentu</a:t>
            </a:r>
          </a:p>
          <a:p>
            <a:pPr eaLnBrk="1" hangingPunct="1"/>
            <a:r>
              <a:rPr lang="sk-SK" sz="2800" dirty="0" smtClean="0">
                <a:latin typeface="Constantia" panose="02030602050306030303" pitchFamily="18" charset="0"/>
              </a:rPr>
              <a:t>Traja členovia + sekretariát s výkonným riaditeľom (cca. 15 analytikov)</a:t>
            </a:r>
          </a:p>
          <a:p>
            <a:pPr eaLnBrk="1" hangingPunct="1"/>
            <a:r>
              <a:rPr lang="sk-SK" sz="2800" dirty="0" smtClean="0">
                <a:latin typeface="Constantia" panose="02030602050306030303" pitchFamily="18" charset="0"/>
              </a:rPr>
              <a:t>Menovanie predsedu rady parlamentom (2/3 väčšina); ďalších dvoch navrhuje prezident a guvernér (nadpolovičná väčšina); ostatní výberovým konaním</a:t>
            </a:r>
          </a:p>
          <a:p>
            <a:pPr eaLnBrk="1" hangingPunct="1"/>
            <a:r>
              <a:rPr lang="sk-SK" sz="2800" dirty="0" smtClean="0">
                <a:latin typeface="Constantia" panose="02030602050306030303" pitchFamily="18" charset="0"/>
              </a:rPr>
              <a:t>Sedemročné obdobie, neobnoviteľné</a:t>
            </a:r>
          </a:p>
          <a:p>
            <a:pPr eaLnBrk="1" hangingPunct="1"/>
            <a:r>
              <a:rPr lang="sk-SK" sz="2800" dirty="0" smtClean="0">
                <a:latin typeface="Constantia" panose="02030602050306030303" pitchFamily="18" charset="0"/>
              </a:rPr>
              <a:t>Financovanie z NBS</a:t>
            </a:r>
            <a:endParaRPr lang="en-US" sz="2800" dirty="0" smtClean="0">
              <a:latin typeface="Constantia" panose="02030602050306030303" pitchFamily="18" charset="0"/>
            </a:endParaRPr>
          </a:p>
        </p:txBody>
      </p:sp>
      <p:sp>
        <p:nvSpPr>
          <p:cNvPr id="20483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D84A70-F279-420C-B8ED-62F675A8AEA1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Constantia" panose="02030602050306030303" pitchFamily="18" charset="0"/>
              </a:rPr>
              <a:t>Rada pre rozpočtovú zodpovednosť</a:t>
            </a:r>
            <a:endParaRPr lang="en-US" b="1" dirty="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397669"/>
            <a:ext cx="8229600" cy="1143000"/>
          </a:xfrm>
        </p:spPr>
        <p:txBody>
          <a:bodyPr/>
          <a:lstStyle/>
          <a:p>
            <a:pPr eaLnBrk="1" hangingPunct="1"/>
            <a:r>
              <a:rPr lang="sk-SK" b="1" dirty="0">
                <a:latin typeface="Constantia" panose="02030602050306030303" pitchFamily="18" charset="0"/>
              </a:rPr>
              <a:t>Úlohy Rady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/>
          <a:lstStyle/>
          <a:p>
            <a:r>
              <a:rPr lang="sk-SK" sz="2800" dirty="0" smtClean="0">
                <a:latin typeface="Constantia" panose="02030602050306030303" pitchFamily="18" charset="0"/>
              </a:rPr>
              <a:t>Príprava správ o dlhodobej udržateľnosti verejných financií </a:t>
            </a:r>
          </a:p>
          <a:p>
            <a:r>
              <a:rPr lang="sk-SK" sz="2800" dirty="0" smtClean="0">
                <a:latin typeface="Constantia" panose="02030602050306030303" pitchFamily="18" charset="0"/>
              </a:rPr>
              <a:t>Hodnotenie plnenia pravidiel rozpočtovej zodpovednosti a transparentnosti</a:t>
            </a:r>
          </a:p>
          <a:p>
            <a:r>
              <a:rPr lang="sk-SK" sz="2800" dirty="0" smtClean="0">
                <a:latin typeface="Constantia" panose="02030602050306030303" pitchFamily="18" charset="0"/>
              </a:rPr>
              <a:t>Príprava stanovísk k legislatívnym návrhom</a:t>
            </a:r>
          </a:p>
          <a:p>
            <a:r>
              <a:rPr lang="sk-SK" sz="2800" dirty="0" smtClean="0">
                <a:latin typeface="Constantia" panose="02030602050306030303" pitchFamily="18" charset="0"/>
              </a:rPr>
              <a:t>Monitorovanie a hodnotenia vývoja VF</a:t>
            </a:r>
          </a:p>
          <a:p>
            <a:r>
              <a:rPr lang="sk-SK" sz="2800" dirty="0" smtClean="0">
                <a:latin typeface="Constantia" panose="02030602050306030303" pitchFamily="18" charset="0"/>
              </a:rPr>
              <a:t>Nové činnosti v súvislosti s fiškálnym kompaktom (stanoviská k významnej odchýlke a únikovým klauzulám).</a:t>
            </a:r>
          </a:p>
          <a:p>
            <a:endParaRPr lang="sk-SK" sz="28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7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Fiškálny kompakt</a:t>
            </a:r>
            <a:endParaRPr lang="sk-SK" b="1" dirty="0">
              <a:latin typeface="Constantia" panose="02030602050306030303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5320"/>
            <a:ext cx="8363272" cy="4140844"/>
          </a:xfrm>
        </p:spPr>
        <p:txBody>
          <a:bodyPr/>
          <a:lstStyle/>
          <a:p>
            <a:r>
              <a:rPr lang="sk-SK" sz="2400" dirty="0" smtClean="0">
                <a:latin typeface="Constantia" panose="02030602050306030303" pitchFamily="18" charset="0"/>
              </a:rPr>
              <a:t>Pravidlo vyrovnaného alebo prebytkového salda verejnej správy (štrukturálny deficit max. vo výške 0,5 % HDP)</a:t>
            </a:r>
          </a:p>
          <a:p>
            <a:r>
              <a:rPr lang="sk-SK" sz="2400" dirty="0" smtClean="0">
                <a:latin typeface="Constantia" panose="02030602050306030303" pitchFamily="18" charset="0"/>
              </a:rPr>
              <a:t>Korekčný mechanizmus v prípade výraznej odchýlky</a:t>
            </a:r>
          </a:p>
          <a:p>
            <a:pPr lvl="1"/>
            <a:r>
              <a:rPr lang="sk-SK" sz="1800" dirty="0" smtClean="0">
                <a:latin typeface="Constantia" panose="02030602050306030303" pitchFamily="18" charset="0"/>
              </a:rPr>
              <a:t>MF SR zverejní, či došlo k výraznému odchýleniu (do 30.6. a 30.11.) – ak došlo, navrhne vláde limit výdavkov a opatrenia (korekčný mechanizmus)</a:t>
            </a:r>
          </a:p>
          <a:p>
            <a:pPr lvl="1"/>
            <a:r>
              <a:rPr lang="sk-SK" sz="1800" dirty="0" smtClean="0">
                <a:latin typeface="Constantia" panose="02030602050306030303" pitchFamily="18" charset="0"/>
              </a:rPr>
              <a:t>RRZ posúdi návrh pred rozhodnutím vlády, MF SR zverejní stanovisko</a:t>
            </a:r>
          </a:p>
          <a:p>
            <a:pPr lvl="1"/>
            <a:r>
              <a:rPr lang="sk-SK" sz="1800" dirty="0" smtClean="0">
                <a:latin typeface="Constantia" panose="02030602050306030303" pitchFamily="18" charset="0"/>
              </a:rPr>
              <a:t>Vláda rozhodne o návrhu - ak rozhodne, že sa korekčný mechanizmus  neuplatní, zašle NR SR písomné zdôvodnenie</a:t>
            </a:r>
          </a:p>
          <a:p>
            <a:r>
              <a:rPr lang="sk-SK" sz="2400" dirty="0" smtClean="0">
                <a:latin typeface="Constantia" panose="02030602050306030303" pitchFamily="18" charset="0"/>
              </a:rPr>
              <a:t>V období trvania výnimočných okolností sa korekčný mechanizmus neuplatní</a:t>
            </a:r>
          </a:p>
          <a:p>
            <a:pPr lvl="1"/>
            <a:r>
              <a:rPr lang="sk-SK" sz="1800" dirty="0" smtClean="0">
                <a:latin typeface="Constantia" panose="02030602050306030303" pitchFamily="18" charset="0"/>
              </a:rPr>
              <a:t>Začiatok a ukončenie vyhlasuje vláda na návrh MF SR</a:t>
            </a:r>
          </a:p>
          <a:p>
            <a:pPr lvl="1"/>
            <a:r>
              <a:rPr lang="sk-SK" sz="1800" dirty="0" smtClean="0">
                <a:latin typeface="Constantia" panose="02030602050306030303" pitchFamily="18" charset="0"/>
              </a:rPr>
              <a:t>RRZ posúdi návrh pred vyhlásením vlády, MF SR zverejní stanovisko</a:t>
            </a:r>
          </a:p>
          <a:p>
            <a:endParaRPr lang="sk-SK" sz="24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096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7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4963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latin typeface="Constantia" panose="02030602050306030303" pitchFamily="18" charset="0"/>
              </a:rPr>
              <a:t>Správa o dlhodobej udržateľnosti verejných financií </a:t>
            </a:r>
            <a:r>
              <a:rPr lang="en-US" sz="2400" dirty="0">
                <a:latin typeface="Constantia" panose="02030602050306030303" pitchFamily="18" charset="0"/>
              </a:rPr>
              <a:t>(12/2012, 4/2013)</a:t>
            </a:r>
            <a:endParaRPr lang="sk-SK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latin typeface="Constantia" panose="02030602050306030303" pitchFamily="18" charset="0"/>
              </a:rPr>
              <a:t>Správa o hodnotení plnenia pravidiel rozpočtovej zodpovednosti a transparentnosti</a:t>
            </a:r>
            <a:r>
              <a:rPr lang="en-US" sz="2400" dirty="0">
                <a:latin typeface="Constantia" panose="02030602050306030303" pitchFamily="18" charset="0"/>
              </a:rPr>
              <a:t> (6/2013)</a:t>
            </a:r>
            <a:endParaRPr lang="sk-SK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latin typeface="Constantia" panose="02030602050306030303" pitchFamily="18" charset="0"/>
              </a:rPr>
              <a:t>Hodnotenie strednodobých rozpočtových cieľov </a:t>
            </a:r>
            <a:r>
              <a:rPr lang="en-US" sz="2400" dirty="0">
                <a:latin typeface="Constantia" panose="02030602050306030303" pitchFamily="18" charset="0"/>
              </a:rPr>
              <a:t>(5/2013)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Constantia" panose="02030602050306030303" pitchFamily="18" charset="0"/>
              </a:rPr>
              <a:t>Hodnotenie rozpočtov verejnej správy </a:t>
            </a:r>
            <a:r>
              <a:rPr lang="en-US" sz="2400" dirty="0" smtClean="0">
                <a:latin typeface="Constantia" panose="02030602050306030303" pitchFamily="18" charset="0"/>
              </a:rPr>
              <a:t>(11/2012</a:t>
            </a:r>
            <a:r>
              <a:rPr lang="sk-SK" sz="2400" dirty="0" smtClean="0">
                <a:latin typeface="Constantia" panose="02030602050306030303" pitchFamily="18" charset="0"/>
              </a:rPr>
              <a:t>, 11/2013, 12/2013</a:t>
            </a:r>
            <a:r>
              <a:rPr lang="en-US" sz="2400" dirty="0" smtClean="0">
                <a:latin typeface="Constantia" panose="02030602050306030303" pitchFamily="18" charset="0"/>
              </a:rPr>
              <a:t>)</a:t>
            </a:r>
            <a:endParaRPr lang="en-US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Constantia" panose="02030602050306030303" pitchFamily="18" charset="0"/>
              </a:rPr>
              <a:t>Výsledok hospodárenia rozpočtu verejnej správy za rok 2012 (4/2013)</a:t>
            </a:r>
            <a:endParaRPr lang="en-US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Constantia" panose="02030602050306030303" pitchFamily="18" charset="0"/>
              </a:rPr>
              <a:t>Stanovisko </a:t>
            </a:r>
            <a:r>
              <a:rPr lang="sk-SK" sz="2400" dirty="0">
                <a:latin typeface="Constantia" panose="02030602050306030303" pitchFamily="18" charset="0"/>
              </a:rPr>
              <a:t>k novele zákona o sociálnom poistení</a:t>
            </a:r>
            <a:r>
              <a:rPr lang="en-US" sz="2400" dirty="0">
                <a:latin typeface="Constantia" panose="02030602050306030303" pitchFamily="18" charset="0"/>
              </a:rPr>
              <a:t> (12/2012)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Constantia" panose="02030602050306030303" pitchFamily="18" charset="0"/>
              </a:rPr>
              <a:t>Stanovisko k dôvodom nárastu dlhu nad hranicu 50% HDP – reakcia na žiadosť z NR SR (7/2013)</a:t>
            </a:r>
            <a:endParaRPr lang="en-US" sz="2400" dirty="0">
              <a:latin typeface="Constantia" panose="02030602050306030303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nstantia" panose="02030602050306030303" pitchFamily="18" charset="0"/>
            </a:endParaRPr>
          </a:p>
        </p:txBody>
      </p:sp>
      <p:sp>
        <p:nvSpPr>
          <p:cNvPr id="22531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D2A5C5-0CE8-4D3F-836F-86642430CC2D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2253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latin typeface="Constantia" panose="02030602050306030303" pitchFamily="18" charset="0"/>
              </a:rPr>
              <a:t>Výstupy Rady</a:t>
            </a:r>
            <a:endParaRPr lang="en-US" b="1" dirty="0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Constantia" panose="02030602050306030303" pitchFamily="18" charset="0"/>
              </a:rPr>
              <a:t>Čisté bohatstvo</a:t>
            </a:r>
            <a:endParaRPr lang="sk-SK" b="1" dirty="0">
              <a:latin typeface="Constantia" panose="02030602050306030303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Je súvahou, „bilanciou“ štátu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Stavová veličina vyjadrujúca rozdiel medzi všetkými aktívami a pasívami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dirty="0" smtClean="0">
                <a:latin typeface="Constantia" panose="02030602050306030303" pitchFamily="18" charset="0"/>
              </a:rPr>
              <a:t>Najväčšiu položku v ňom tvoria tzv. implicitné záväzky</a:t>
            </a:r>
          </a:p>
          <a:p>
            <a:pPr lvl="1" eaLnBrk="1" hangingPunct="1">
              <a:lnSpc>
                <a:spcPct val="90000"/>
              </a:lnSpc>
            </a:pPr>
            <a:r>
              <a:rPr lang="sk-SK" sz="2400" dirty="0" smtClean="0">
                <a:latin typeface="Constantia" panose="02030602050306030303" pitchFamily="18" charset="0"/>
              </a:rPr>
              <a:t>budúce schodky dôchodkového a zdravotníckeho systému</a:t>
            </a:r>
          </a:p>
          <a:p>
            <a:pPr eaLnBrk="1" hangingPunct="1">
              <a:lnSpc>
                <a:spcPct val="90000"/>
              </a:lnSpc>
            </a:pPr>
            <a:endParaRPr lang="sk-SK" sz="2400" dirty="0" smtClean="0">
              <a:latin typeface="Constantia" panose="02030602050306030303" pitchFamily="18" charset="0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489DB-D079-4A9A-95F0-E48E14241C2E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948238"/>
            <a:ext cx="5868988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0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smtClean="0">
                <a:latin typeface="Constantia" panose="02030602050306030303" pitchFamily="18" charset="0"/>
              </a:rPr>
              <a:t>Ústavný zákon ustanovuje limit 50% z HDP pre hrubý dlh (s prechodným obdobím od úrovne 60% z HDP)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latin typeface="Constantia" panose="02030602050306030303" pitchFamily="18" charset="0"/>
              </a:rPr>
              <a:t>Každé pravidlo sa dá obísť, preto potrebujeme tvrdý limit, ktorý obmedzí nadmernú tvorbu dlhu ešte predtým ako je už neskoro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latin typeface="Constantia" panose="02030602050306030303" pitchFamily="18" charset="0"/>
              </a:rPr>
              <a:t>Sankčné pásma sa aktivujú už 10 % z HDP pod ústavným limitom. Sankcie sú odstupňované a kumulujú sa.</a:t>
            </a: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latin typeface="Constantia" panose="02030602050306030303" pitchFamily="18" charset="0"/>
              </a:rPr>
              <a:t>Jednoznačne definované únikové klauzuly</a:t>
            </a:r>
            <a:endParaRPr lang="en-US" sz="2800" smtClean="0">
              <a:latin typeface="Constantia" panose="02030602050306030303" pitchFamily="18" charset="0"/>
            </a:endParaRPr>
          </a:p>
        </p:txBody>
      </p:sp>
      <p:sp>
        <p:nvSpPr>
          <p:cNvPr id="10243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5C7A52-8BAA-4E06-BB34-3EA4F5E94E98}" type="slidenum">
              <a:rPr 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sz="1400" smtClean="0">
              <a:latin typeface="Constantia" panose="02030602050306030303" pitchFamily="18" charset="0"/>
            </a:endParaRPr>
          </a:p>
        </p:txBody>
      </p:sp>
      <p:sp>
        <p:nvSpPr>
          <p:cNvPr id="1024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6858000" cy="1143000"/>
          </a:xfrm>
        </p:spPr>
        <p:txBody>
          <a:bodyPr/>
          <a:lstStyle/>
          <a:p>
            <a:pPr eaLnBrk="1" hangingPunct="1"/>
            <a:r>
              <a:rPr lang="sk-SK" b="1" smtClean="0">
                <a:latin typeface="Constantia" panose="02030602050306030303" pitchFamily="18" charset="0"/>
              </a:rPr>
              <a:t>Záchranná brzda</a:t>
            </a:r>
            <a:endParaRPr lang="en-US" b="1" smtClean="0">
              <a:latin typeface="Constantia" panose="0203060205030603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274E04972CC6448E7CDAFF602B5EBC" ma:contentTypeVersion="0" ma:contentTypeDescription="Umožňuje vytvoriť nový dokument." ma:contentTypeScope="" ma:versionID="e36d0e54509cb0dc372d8f90b13398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b41407a73049278779125ee074349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4D6348-647A-45FB-80A4-09E28F4B12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9F440D-96E2-4632-AE1A-6611322104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FF7105-DFAD-4697-842D-196CD8655331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894</Words>
  <Application>Microsoft Office PowerPoint</Application>
  <PresentationFormat>Prezentácia na obrazovke (4:3)</PresentationFormat>
  <Paragraphs>105</Paragraphs>
  <Slides>17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Predvolený návrh</vt:lpstr>
      <vt:lpstr> </vt:lpstr>
      <vt:lpstr>Zákon o rozpočtovej zodpovednosti</vt:lpstr>
      <vt:lpstr>Koncepcia zákona</vt:lpstr>
      <vt:lpstr>Rada pre rozpočtovú zodpovednosť</vt:lpstr>
      <vt:lpstr>Úlohy Rady</vt:lpstr>
      <vt:lpstr>Fiškálny kompakt</vt:lpstr>
      <vt:lpstr>Výstupy Rady</vt:lpstr>
      <vt:lpstr>Čisté bohatstvo</vt:lpstr>
      <vt:lpstr>Záchranná brzda</vt:lpstr>
      <vt:lpstr>Brzda v praxi</vt:lpstr>
      <vt:lpstr>Vývoj verejných financií v roku 2013 (1)</vt:lpstr>
      <vt:lpstr>Vývoj verejných financií v roku 2013 (2)</vt:lpstr>
      <vt:lpstr>Rozpočet na rok 2014 (1)</vt:lpstr>
      <vt:lpstr>Rozpočet na rok 2014 (2)</vt:lpstr>
      <vt:lpstr>Rozpočet na rok 2014 (3)</vt:lpstr>
      <vt:lpstr>Riziká rozpočtu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Hela</dc:creator>
  <cp:lastModifiedBy>Ivan</cp:lastModifiedBy>
  <cp:revision>190</cp:revision>
  <cp:lastPrinted>2014-01-16T10:26:29Z</cp:lastPrinted>
  <dcterms:created xsi:type="dcterms:W3CDTF">2012-10-01T09:08:02Z</dcterms:created>
  <dcterms:modified xsi:type="dcterms:W3CDTF">2014-01-21T13:10:30Z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0x0101002D274E04972CC6448E7CDAFF602B5EBC</vt:lpwstr>
  </property>
</Properties>
</file>