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9"/>
  </p:notesMasterIdLst>
  <p:sldIdLst>
    <p:sldId id="256" r:id="rId2"/>
    <p:sldId id="278" r:id="rId3"/>
    <p:sldId id="277" r:id="rId4"/>
    <p:sldId id="259" r:id="rId5"/>
    <p:sldId id="279" r:id="rId6"/>
    <p:sldId id="280" r:id="rId7"/>
    <p:sldId id="261" r:id="rId8"/>
    <p:sldId id="262" r:id="rId9"/>
    <p:sldId id="281" r:id="rId10"/>
    <p:sldId id="275" r:id="rId11"/>
    <p:sldId id="263" r:id="rId12"/>
    <p:sldId id="264" r:id="rId13"/>
    <p:sldId id="265" r:id="rId14"/>
    <p:sldId id="282" r:id="rId15"/>
    <p:sldId id="267" r:id="rId16"/>
    <p:sldId id="268" r:id="rId17"/>
    <p:sldId id="257" r:id="rId18"/>
  </p:sldIdLst>
  <p:sldSz cx="9144000" cy="6858000" type="screen4x3"/>
  <p:notesSz cx="6858000" cy="9144000"/>
  <p:custDataLst>
    <p:tags r:id="rId20"/>
  </p:custDataLst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8F7B9-707A-4B81-8F97-A6F6D8F03C3E}" type="datetimeFigureOut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2A65BD-DE23-4E49-9AC0-C70AECF132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56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3EA227-0C8F-4738-8A02-E57248E664B6}" type="slidenum">
              <a:rPr lang="sk-SK" smtClean="0"/>
              <a:pPr/>
              <a:t>4</a:t>
            </a:fld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637404-5B18-44AB-B55B-FAC6F8374A3D}" type="slidenum">
              <a:rPr lang="sk-SK" smtClean="0"/>
              <a:pPr/>
              <a:t>16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5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14DF-60D6-4E0F-BE06-77335D5CF62C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6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79973-9B64-4986-81BE-35CA4E8BA6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E89D-5CDD-4822-AF4C-D06FB050AAF9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5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DDC9-465F-4A4C-A0F4-35471519DA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5319-3880-4493-84B0-83F1CEED3DF8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5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6B13-238E-4F67-8F45-5394DD247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BF14-A43E-4905-8861-09548B859271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BE68-0911-41C1-804B-AD77ADB4705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9F77-19FB-4EEB-8ADB-4B20D2AB13C5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7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B29B-8B83-4EDF-96BA-DCCF377785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E2A7-6CCF-4969-ADE8-CFB36C0A22D8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6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0E5-3AFB-4427-9DEF-9C9D40242C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4B66-0594-42BD-B0C5-52A10475489A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1CB8-9129-4B61-957B-8CA86FA592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8AD5-B9EB-44C6-868C-E5BCDF1BB5CB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4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6F4F-EDF7-4624-9212-1DA165E9CF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D336-F276-4A6A-8405-67A2887D5A77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3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7E13-CEC3-4998-9F72-9202A11EA2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0AEF-89FF-48FE-8B36-87119BF51DB2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7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355B-11E2-41FD-A7C9-681B92CC54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F81D3-B7B5-4B9E-AD8F-E836D76167F8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6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40B12-5C48-4474-8E1F-D25101759B9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tex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87DFE6-4735-44FE-92E2-F0EF8507B21B}" type="datetime1">
              <a:rPr lang="sk-SK"/>
              <a:pPr>
                <a:defRPr/>
              </a:pPr>
              <a:t>8.10.2013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96D25E-C84A-4FCF-9779-0B0AC4195A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898" r:id="rId4"/>
    <p:sldLayoutId id="2147483907" r:id="rId5"/>
    <p:sldLayoutId id="2147483899" r:id="rId6"/>
    <p:sldLayoutId id="2147483900" r:id="rId7"/>
    <p:sldLayoutId id="2147483908" r:id="rId8"/>
    <p:sldLayoutId id="2147483901" r:id="rId9"/>
    <p:sldLayoutId id="2147483902" r:id="rId10"/>
    <p:sldLayoutId id="21474839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 bwMode="auto">
          <a:xfrm>
            <a:off x="285750" y="2781300"/>
            <a:ext cx="8462963" cy="19431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k-SK" cap="none" dirty="0" smtClean="0">
                <a:effectLst/>
              </a:rPr>
              <a:t>Zavedenie povinnosti predkladať údaje o tuzemských dodávkach tovarov a služieb správcovi dane elektronickou formou – kontrolný výkaz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8386762" cy="13700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/>
              <a:t>Pracovné stretnutie ku kontrolnému výkazu DPH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/>
          </a:p>
        </p:txBody>
      </p:sp>
      <p:pic>
        <p:nvPicPr>
          <p:cNvPr id="7172" name="Obrázok 5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 bwMode="auto">
          <a:xfrm>
            <a:off x="250825" y="260648"/>
            <a:ext cx="8740775" cy="86409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sk-SK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Aké údaje bude obsahovať kontrolný výkaz?</a:t>
            </a:r>
            <a:endParaRPr lang="sk-SK" sz="2700" b="1" cap="none" dirty="0" smtClean="0">
              <a:effectLst/>
            </a:endParaRPr>
          </a:p>
        </p:txBody>
      </p:sp>
      <p:sp>
        <p:nvSpPr>
          <p:cNvPr id="14339" name="Zástupný symbol obsahu 2"/>
          <p:cNvSpPr>
            <a:spLocks noGrp="1"/>
          </p:cNvSpPr>
          <p:nvPr>
            <p:ph idx="4294967295"/>
          </p:nvPr>
        </p:nvSpPr>
        <p:spPr>
          <a:xfrm>
            <a:off x="422275" y="1341438"/>
            <a:ext cx="8326438" cy="51117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sk-SK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ÚDAJE z PRIJATÝCH FAKTÚR</a:t>
            </a: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 </a:t>
            </a:r>
            <a:r>
              <a:rPr lang="sk-SK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ÚDAJE z VYHOTOVENÝCH  FAKTÚR </a:t>
            </a: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(Faktúry na vstupe)		</a:t>
            </a:r>
            <a:r>
              <a:rPr lang="sk-SK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(Faktúry na výstupe)	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 tretích štátov a členských		tuzemských, ktoré je platiteľ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štátov, pri ktorých je platiteľ 		povinný vyhotoviť a zaplatiť DPH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povinný platiť DPH                                            </a:t>
            </a:r>
          </a:p>
          <a:p>
            <a:pPr>
              <a:defRPr/>
            </a:pPr>
            <a:endParaRPr lang="sk-SK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 tuzemských, pri ktorých                                dobropisov a ťarchopisov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platiteľ uplatňuje odpočítanie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DPH	                                                          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 dobropisov a ťarchopisov                              o dodaní tovarov a služieb, </a:t>
            </a:r>
          </a:p>
          <a:p>
            <a:pPr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 pri ktorých je platiteľ povinný platiť</a:t>
            </a:r>
          </a:p>
          <a:p>
            <a:pPr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 DPH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k-SK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sk-SK" sz="1800" dirty="0" smtClean="0"/>
          </a:p>
        </p:txBody>
      </p:sp>
      <p:pic>
        <p:nvPicPr>
          <p:cNvPr id="16388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281613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symbol čísla snímky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E9399-43F6-42A1-89E9-4BA74C32A40C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6390" name="Obrázo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781300"/>
            <a:ext cx="13684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Rovná spojovacia šípka 11"/>
          <p:cNvCxnSpPr/>
          <p:nvPr/>
        </p:nvCxnSpPr>
        <p:spPr>
          <a:xfrm>
            <a:off x="3317875" y="2398713"/>
            <a:ext cx="492125" cy="3095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2814638" y="3328988"/>
            <a:ext cx="641350" cy="3238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3135313" y="4365625"/>
            <a:ext cx="573087" cy="6477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 flipV="1">
            <a:off x="4716463" y="2478088"/>
            <a:ext cx="360362" cy="2301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/>
          <p:nvPr/>
        </p:nvCxnSpPr>
        <p:spPr>
          <a:xfrm>
            <a:off x="5045075" y="3400425"/>
            <a:ext cx="503238" cy="1793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ovacia šípka 37"/>
          <p:cNvCxnSpPr/>
          <p:nvPr/>
        </p:nvCxnSpPr>
        <p:spPr>
          <a:xfrm>
            <a:off x="5045075" y="4221163"/>
            <a:ext cx="822325" cy="7207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 bwMode="auto">
          <a:xfrm>
            <a:off x="250825" y="457200"/>
            <a:ext cx="8740775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Presné údaje, ktoré bude kontrolný výkaz obsahovať:</a:t>
            </a:r>
            <a:b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k-SK" sz="2800" b="1" cap="none" dirty="0" smtClean="0">
              <a:effectLst/>
            </a:endParaRPr>
          </a:p>
        </p:txBody>
      </p:sp>
      <p:sp>
        <p:nvSpPr>
          <p:cNvPr id="14339" name="Zástupný symbol obsahu 2"/>
          <p:cNvSpPr>
            <a:spLocks noGrp="1"/>
          </p:cNvSpPr>
          <p:nvPr>
            <p:ph idx="4294967295"/>
          </p:nvPr>
        </p:nvSpPr>
        <p:spPr>
          <a:xfrm>
            <a:off x="495300" y="1268413"/>
            <a:ext cx="8180388" cy="388937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IČ DPH dodávateľa alebo odberateľa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Daňový kód ERP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Poradové číslo faktúry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Dátum dodania tovaru alebo služby, dátum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prijatia platby</a:t>
            </a:r>
            <a:endParaRPr lang="sk-SK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Údaj identifikujúci, či ide o tovar alebo službu,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Základ dane a suma dane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Sadzba dane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Výška odpočítanej dane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sk-SK" sz="2400" dirty="0" smtClean="0"/>
          </a:p>
        </p:txBody>
      </p:sp>
      <p:pic>
        <p:nvPicPr>
          <p:cNvPr id="17412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AD2AB-2827-424A-89FB-7759052035EF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 bwMode="auto">
          <a:xfrm>
            <a:off x="250825" y="457200"/>
            <a:ext cx="8740775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prípade neúplnosti alebo nesprávnosti údajov v </a:t>
            </a:r>
            <a: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kontrolnom </a:t>
            </a:r>
            <a: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výkaze bude možné podať</a:t>
            </a:r>
            <a:b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k-SK" sz="2800" b="1" cap="none" dirty="0" smtClean="0">
              <a:effectLst/>
            </a:endParaRPr>
          </a:p>
        </p:txBody>
      </p:sp>
      <p:sp>
        <p:nvSpPr>
          <p:cNvPr id="15363" name="Zástupný symbol obsahu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470900" cy="331311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opravný kontrolný výkaz (v lehote na podanie „riadneho“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kontrolného </a:t>
            </a: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výkazu,</a:t>
            </a:r>
          </a:p>
          <a:p>
            <a:pPr algn="just">
              <a:defRPr/>
            </a:pPr>
            <a:endParaRPr lang="sk-SK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dodatočný kontrolný výkaz (po lehote na podanie „riadneho“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kontrolného </a:t>
            </a: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výkazu.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sk-SK" sz="2400" b="1" dirty="0" smtClean="0"/>
          </a:p>
        </p:txBody>
      </p:sp>
      <p:pic>
        <p:nvPicPr>
          <p:cNvPr id="18436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3E269-1146-4E32-A7D8-7E4B5056DFC8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čísla snímky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E7B69-562D-425A-80B2-F8CAAB54D3A5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sp>
        <p:nvSpPr>
          <p:cNvPr id="7" name="Nadpis 1"/>
          <p:cNvSpPr>
            <a:spLocks noGrp="1"/>
          </p:cNvSpPr>
          <p:nvPr>
            <p:ph idx="4294967295"/>
          </p:nvPr>
        </p:nvSpPr>
        <p:spPr>
          <a:xfrm>
            <a:off x="565150" y="1543050"/>
            <a:ext cx="8039100" cy="347027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endParaRPr lang="sk-SK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sk-SK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endParaRPr lang="sk-SK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sk-SK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Čo umožní kontrolný výkaz?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0AB43-7553-404B-8C95-A4CC64A3DAD9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20483" name="Obrázok 7" descr="http://intranet.financnasprava.sk/Lists/IRIA/Attachments/110/Znak%20F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5157788"/>
            <a:ext cx="1152525" cy="1466850"/>
          </a:xfrm>
          <a:noFill/>
        </p:spPr>
      </p:pic>
      <p:sp>
        <p:nvSpPr>
          <p:cNvPr id="6" name="Obdĺžnik 5"/>
          <p:cNvSpPr/>
          <p:nvPr/>
        </p:nvSpPr>
        <p:spPr>
          <a:xfrm>
            <a:off x="684213" y="1341438"/>
            <a:ext cx="7920037" cy="3230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k-SK" sz="20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  Získať podrobné informácie o ekonomických aktivitách platiteľa DPH,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k-SK" sz="20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sk-SK" sz="20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  Krížovou kontrolou overiť údaje platiteľa DPH s údajmi, ktoré uviedli jeho dodávatelia alebo odberatelia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k-SK" sz="20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sk-SK" sz="20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  V prípade nezrovnalostí okamžite uskutočniť cielenú daňovú kontrolu simultánne u všetkých vzájomne obchodujúcich platiteľov DPH v reťazci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k-SK" sz="24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sahu 2"/>
          <p:cNvSpPr>
            <a:spLocks noGrp="1"/>
          </p:cNvSpPr>
          <p:nvPr>
            <p:ph idx="4294967295"/>
          </p:nvPr>
        </p:nvSpPr>
        <p:spPr>
          <a:xfrm>
            <a:off x="493713" y="1412875"/>
            <a:ext cx="8255000" cy="37449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  Preventívne pôsobiť proti zámernému uvádzaniu nepravdivých údajov v daňovom priznaní, najmä pri machináciách s faktúrami: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vystavené faktúry nezaradené do účtovníctva, 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vymenené faktúry, 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fiktívne faktúry, 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nevystavené faktúry cez ERP,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doklady z ERP vydané neplatiteľovi DPH, zneužívané na uplatnenie odpočítania DPH platiteľom DPH,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faktúry vystavené neplatiteľom DPH, dodávateľom, ktorý neexistuje, v mene platiteľa DPH, ktorý o tom nevie,</a:t>
            </a:r>
          </a:p>
          <a:p>
            <a:pPr marL="2171700" lvl="4" indent="-342900" algn="just">
              <a:buFont typeface="Arial" charset="0"/>
              <a:buChar char="•"/>
            </a:pPr>
            <a:r>
              <a:rPr lang="sk-SK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dvakrát uplatnený odpočet z rovnakej faktúry, a pod.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sk-SK" sz="1800" b="1" smtClean="0"/>
          </a:p>
        </p:txBody>
      </p:sp>
      <p:pic>
        <p:nvPicPr>
          <p:cNvPr id="21507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318F2-8F87-476B-B9A1-4371CE3DEE31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7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530" name="think-cell Slide" r:id="rId4" imgW="360" imgH="360" progId="TCLayout.ActiveDocument.1">
              <p:embed/>
            </p:oleObj>
          </a:graphicData>
        </a:graphic>
      </p:graphicFrame>
      <p:pic>
        <p:nvPicPr>
          <p:cNvPr id="22531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Zástupný symbol obsahu 2"/>
          <p:cNvSpPr>
            <a:spLocks noGrp="1"/>
          </p:cNvSpPr>
          <p:nvPr>
            <p:ph idx="4294967295"/>
          </p:nvPr>
        </p:nvSpPr>
        <p:spPr>
          <a:xfrm>
            <a:off x="468313" y="1341438"/>
            <a:ext cx="8135937" cy="361473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  Skontrolovať </a:t>
            </a:r>
            <a:r>
              <a:rPr lang="sk-SK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prostredníctvom kontrolného výkazu </a:t>
            </a: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plnenie daňových povinností </a:t>
            </a:r>
            <a:r>
              <a:rPr lang="sk-SK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 iných daniach, napr. pri dani z príjmu, spotrebných daniach.</a:t>
            </a:r>
          </a:p>
          <a:p>
            <a:pPr algn="just">
              <a:defRPr/>
            </a:pPr>
            <a:endParaRPr lang="sk-SK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Vytvoriť </a:t>
            </a:r>
            <a:r>
              <a:rPr lang="sk-SK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predpoklad na automatické generovanie daňového priznania </a:t>
            </a: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finančnou </a:t>
            </a:r>
            <a:r>
              <a:rPr lang="sk-SK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správou z údajov z predloženého kontrolného výkazu.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sk-SK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sah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38455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sk-SK" smtClean="0"/>
              <a:t>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sk-SK" sz="4800" smtClean="0"/>
              <a:t>Ďakujeme za pozornosť !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sk-SK" sz="4800" smtClean="0"/>
          </a:p>
        </p:txBody>
      </p:sp>
      <p:pic>
        <p:nvPicPr>
          <p:cNvPr id="23555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1D0F0-9F84-46EB-8673-768BA87CF797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k-SK" sz="33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Výpadky, spôsobené podvodmi </a:t>
            </a:r>
            <a:r>
              <a:rPr lang="sk-SK" sz="33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k-SK" sz="33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k-SK" sz="33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alebo </a:t>
            </a:r>
            <a:r>
              <a:rPr lang="sk-SK" sz="33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únikmi na DPH</a:t>
            </a:r>
            <a:r>
              <a:rPr lang="sk-SK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k-SK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k-SK" dirty="0"/>
          </a:p>
        </p:txBody>
      </p:sp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oberajú Slovenskú republiku o príjmy, ktoré by sa inak vynaložili na plnenie dôležitých hospodárskych a sociálnych funkcií štátu,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20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znižujú príjmy Európskej únie (DPH tvorí podstatnú časť mixu príjmov Európskej únie, tzv. vlastných zdrojov),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deformujú zdravé podnikateľské prostredie poskytovaním neoprávnenej daňovej výhody neserióznym podnikateľom,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2000" dirty="0"/>
          </a:p>
          <a:p>
            <a:pPr>
              <a:buFont typeface="Wingdings" pitchFamily="2" charset="2"/>
              <a:buChar char="q"/>
              <a:defRPr/>
            </a:pPr>
            <a:r>
              <a:rPr lang="sk-SK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zabezpečujú financovanie iných druhov nelegálnych aktivít.</a:t>
            </a:r>
          </a:p>
          <a:p>
            <a:pPr>
              <a:buFont typeface="Wingdings" pitchFamily="2" charset="2"/>
              <a:buChar char="q"/>
              <a:defRPr/>
            </a:pPr>
            <a:endParaRPr lang="sk-SK" sz="2000" dirty="0" smtClean="0"/>
          </a:p>
          <a:p>
            <a:pPr>
              <a:buFont typeface="Wingdings" pitchFamily="2" charset="2"/>
              <a:buChar char="q"/>
              <a:defRPr/>
            </a:pPr>
            <a:endParaRPr lang="sk-SK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sk-SK" dirty="0" smtClean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F032B-075B-4C8D-9C80-4D3DBFFF0FD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pic>
        <p:nvPicPr>
          <p:cNvPr id="8197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9218" name="think-cell Slide" r:id="rId3" imgW="360" imgH="360" progId="TCLayout.ActiveDocument.1">
              <p:embed/>
            </p:oleObj>
          </a:graphicData>
        </a:graphic>
      </p:graphicFrame>
      <p:sp>
        <p:nvSpPr>
          <p:cNvPr id="9219" name="Nadpis 1"/>
          <p:cNvSpPr>
            <a:spLocks noGrp="1"/>
          </p:cNvSpPr>
          <p:nvPr>
            <p:ph type="title"/>
          </p:nvPr>
        </p:nvSpPr>
        <p:spPr bwMode="auto">
          <a:xfrm>
            <a:off x="250825" y="457200"/>
            <a:ext cx="87407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Boj proti daňovým podvodom a únikom </a:t>
            </a:r>
            <a: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</a:t>
            </a:r>
            <a: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DPH</a:t>
            </a:r>
            <a:br>
              <a:rPr lang="sk-SK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k-SK" sz="2800" b="1" cap="none" dirty="0" smtClean="0">
              <a:effectLst/>
            </a:endParaRPr>
          </a:p>
        </p:txBody>
      </p:sp>
      <p:pic>
        <p:nvPicPr>
          <p:cNvPr id="9220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Zástupný symbol obsahu 2"/>
          <p:cNvSpPr>
            <a:spLocks/>
          </p:cNvSpPr>
          <p:nvPr/>
        </p:nvSpPr>
        <p:spPr bwMode="auto">
          <a:xfrm>
            <a:off x="468313" y="1484313"/>
            <a:ext cx="835183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sk-SK" sz="24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legitímnym cieľom uznaným aj sekundárnym právom Európskej únie (čl. 273 smernice Rady, rozsudky SD EÚ, napr. C-504/10 </a:t>
            </a:r>
            <a:r>
              <a:rPr lang="sk-SK" sz="24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Tanoarch</a:t>
            </a:r>
            <a:r>
              <a:rPr lang="sk-SK" sz="24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C-255/02 </a:t>
            </a:r>
            <a:r>
              <a:rPr lang="sk-SK" sz="24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Halifax</a:t>
            </a:r>
            <a:r>
              <a:rPr lang="sk-SK" sz="24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 iné)</a:t>
            </a:r>
          </a:p>
          <a:p>
            <a:pPr algn="just">
              <a:defRPr/>
            </a:pPr>
            <a:endParaRPr lang="sk-SK" sz="24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sk-SK" sz="24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legitímnym cieľom vlády Slovenskej republiky, ktorá sa zaviazala v Programovom vyhlásení vlády Slovenskej republiky, ale aj v iných strategických dokumentoch (napr. v Akčnom pláne boja proti daňovým podvodom na roky 2012 až 2016) </a:t>
            </a:r>
            <a:r>
              <a:rPr lang="sk-SK" sz="2400" dirty="0">
                <a:solidFill>
                  <a:schemeClr val="tx2"/>
                </a:solidFill>
              </a:rPr>
              <a:t>účinne, systematicky a nekompromisne bojovať proti daňovým podvodom a únikom.</a:t>
            </a:r>
            <a:endParaRPr lang="sk-SK" sz="24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k-SK" sz="2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E4B13-AB4C-4132-83A8-BB972DB9C25E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obsahu 2"/>
          <p:cNvSpPr>
            <a:spLocks noGrp="1"/>
          </p:cNvSpPr>
          <p:nvPr>
            <p:ph idx="4294967295"/>
          </p:nvPr>
        </p:nvSpPr>
        <p:spPr>
          <a:xfrm>
            <a:off x="539750" y="2781300"/>
            <a:ext cx="7823200" cy="102235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sk-SK" sz="2400" b="1" smtClean="0"/>
              <a:t>   </a:t>
            </a:r>
            <a:r>
              <a:rPr lang="sk-SK" sz="36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Prečo je potrebné zaviesť kontrolný výkaz?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sk-SK" sz="2400" smtClean="0"/>
          </a:p>
        </p:txBody>
      </p:sp>
      <p:pic>
        <p:nvPicPr>
          <p:cNvPr id="10243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137150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BFA04-03C2-4A5B-839C-643E2FECE624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0245" name="Picture 2" descr="http://files.simonocka.webnode.sk/200000005-06cef07c96/Diskus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4221163"/>
            <a:ext cx="39624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1138" y="1412875"/>
            <a:ext cx="8686800" cy="467042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Finančná správa disponuje len </a:t>
            </a:r>
            <a:r>
              <a:rPr lang="sk-SK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obmedzenými informáciami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ekonomickej aktivite platiteľov DPH (agregátne údaje z daňového priznania, údaje o odberateľoch z iných ČŠ v súhrnných výkazoch, údaje z colných vyhlásení).</a:t>
            </a:r>
          </a:p>
          <a:p>
            <a:pPr>
              <a:buFont typeface="Wingdings" pitchFamily="2" charset="2"/>
              <a:buChar char="Ø"/>
              <a:defRPr/>
            </a:pPr>
            <a:endParaRPr lang="sk-SK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Rizikový profil platiteľa DPH sa prioritne stanovuje na základe </a:t>
            </a:r>
            <a:r>
              <a:rPr lang="sk-SK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údajov uvedených platiteľom DPH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DP, SV, CV (okrem verejne dostupných údajov z ORSR, Sociálnej poisťovne, Katastra nehnuteľnosti, OČTK, atď.).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sk-SK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sk-SK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sk-SK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sk-SK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sk-SK" sz="2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9D46-4722-406F-BE82-F696520E131F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268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FE479-D2BF-4459-9CCF-6EF4912CA874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6" name="Nadpis 1"/>
          <p:cNvSpPr>
            <a:spLocks noGrp="1"/>
          </p:cNvSpPr>
          <p:nvPr>
            <p:ph idx="1"/>
          </p:nvPr>
        </p:nvSpPr>
        <p:spPr>
          <a:xfrm>
            <a:off x="446088" y="1484313"/>
            <a:ext cx="86868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Presné informácie o ekonomickej činnosti platiteľa DPH získa daňový úrad až na základe miestneho zisťovania alebo daňovej kontroly, ktoré sú </a:t>
            </a:r>
            <a:r>
              <a:rPr lang="sk-SK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časovo a finančne náročné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Finančnej správe chýba </a:t>
            </a:r>
            <a:r>
              <a:rPr lang="sk-SK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nástroj na vytvorenie automatizovanej krížovej kontroly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vzájomne obchodujúcich platiteľov DPH (opatrenie podobné   kontrolnému výkazu zaviedli tieto štáty: ES, PT, FR, SI, HU, RO, BE, IT a UK). 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sk-SK" dirty="0"/>
          </a:p>
        </p:txBody>
      </p:sp>
      <p:pic>
        <p:nvPicPr>
          <p:cNvPr id="12292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 bwMode="auto">
          <a:xfrm>
            <a:off x="250825" y="457200"/>
            <a:ext cx="8740775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Kontrolný výkaz je ako legislatívne opatrenie navrhnutý v</a:t>
            </a:r>
            <a:br>
              <a:rPr lang="sk-SK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sk-SK" sz="2800" b="1" cap="none" dirty="0" smtClean="0">
              <a:effectLst/>
            </a:endParaRPr>
          </a:p>
        </p:txBody>
      </p:sp>
      <p:sp>
        <p:nvSpPr>
          <p:cNvPr id="11267" name="Zástupný symbol obsahu 2"/>
          <p:cNvSpPr>
            <a:spLocks noGrp="1"/>
          </p:cNvSpPr>
          <p:nvPr>
            <p:ph idx="4294967295"/>
          </p:nvPr>
        </p:nvSpPr>
        <p:spPr>
          <a:xfrm>
            <a:off x="285750" y="1484313"/>
            <a:ext cx="8686800" cy="3527425"/>
          </a:xfrm>
        </p:spPr>
        <p:txBody>
          <a:bodyPr/>
          <a:lstStyle/>
          <a:p>
            <a:pPr marL="514350" indent="-514350" algn="just">
              <a:buFontTx/>
              <a:buAutoNum type="romanUcPeriod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Koncepcii boja proti daňovým podvodom na dani z pridanej hodnoty,</a:t>
            </a:r>
          </a:p>
          <a:p>
            <a:pPr marL="514350" indent="-514350" algn="just">
              <a:buFontTx/>
              <a:buAutoNum type="romanUcPeriod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Akčnom pláne boja proti podvodom na roky 2012 až 2016 ako opatrenie zaradené do 3. etapy opatrení s plánovanou účinnosťou najneskôr od 1. októbra 2014,</a:t>
            </a:r>
          </a:p>
          <a:p>
            <a:pPr marL="514350" indent="-514350" algn="just">
              <a:buFontTx/>
              <a:buAutoNum type="romanUcPeriod"/>
              <a:defRPr/>
            </a:pPr>
            <a:r>
              <a:rPr lang="sk-SK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Novele zákona o DPH, s plánovanou účinnosťou od 1. januára </a:t>
            </a:r>
            <a:r>
              <a:rPr lang="sk-SK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2014.</a:t>
            </a:r>
            <a:endParaRPr lang="sk-SK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sk-SK" sz="2400" dirty="0" smtClean="0"/>
          </a:p>
        </p:txBody>
      </p:sp>
      <p:pic>
        <p:nvPicPr>
          <p:cNvPr id="13316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19B23-2D56-4098-ACB7-42D72CD6184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5DFA6-30EB-4772-B08C-7A734DF03650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4340" name="Nadpis 1"/>
          <p:cNvSpPr>
            <a:spLocks noGrp="1"/>
          </p:cNvSpPr>
          <p:nvPr>
            <p:ph idx="4294967295"/>
          </p:nvPr>
        </p:nvSpPr>
        <p:spPr>
          <a:xfrm>
            <a:off x="368300" y="1412875"/>
            <a:ext cx="7732713" cy="51117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sk-SK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Čo je kontrolný výkaz</a:t>
            </a: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Bude to elektronicky zaslaný zoznam údajov z prijatých a vydaných faktúr každého platiteľa DPH.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sk-SK" sz="2400" b="1" smtClean="0"/>
          </a:p>
          <a:p>
            <a:pPr marL="0" indent="0" algn="just">
              <a:buFont typeface="Wingdings 2" pitchFamily="18" charset="2"/>
              <a:buNone/>
            </a:pPr>
            <a:r>
              <a:rPr lang="sk-SK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Kto bude povinný podávať kontrolný výkaz?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Platiteľ dane registrovaný podľa § 4, 5, 6 zákona o DPH.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sk-SK" sz="2400" b="1" smtClean="0"/>
          </a:p>
          <a:p>
            <a:pPr marL="0" indent="0" eaLnBrk="1" hangingPunct="1">
              <a:buFont typeface="Wingdings 2" pitchFamily="18" charset="2"/>
              <a:buNone/>
            </a:pPr>
            <a:endParaRPr lang="sk-SK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sahu 2"/>
          <p:cNvSpPr>
            <a:spLocks noGrp="1"/>
          </p:cNvSpPr>
          <p:nvPr>
            <p:ph idx="1"/>
          </p:nvPr>
        </p:nvSpPr>
        <p:spPr>
          <a:xfrm>
            <a:off x="323850" y="1484313"/>
            <a:ext cx="8686800" cy="4525962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sk-SK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akých intervaloch sa bude kontrolný výkaz podávať?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Podľa zdaňovacieho obdobia spolu s daňovým priznaním, ak bude platiteľ DPH povinný podať daňové priznanie.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Ako sa bude kontrolný výkaz podávať?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sk-SK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Elektronicky. </a:t>
            </a:r>
          </a:p>
          <a:p>
            <a:pPr marL="0" indent="0">
              <a:buFont typeface="Wingdings 2" pitchFamily="18" charset="2"/>
              <a:buNone/>
            </a:pPr>
            <a:endParaRPr lang="sk-SK" smtClean="0"/>
          </a:p>
          <a:p>
            <a:pPr marL="0" indent="0">
              <a:buFont typeface="Wingdings 2" pitchFamily="18" charset="2"/>
              <a:buNone/>
            </a:pPr>
            <a:endParaRPr lang="sk-SK" smtClean="0"/>
          </a:p>
          <a:p>
            <a:pPr marL="0" indent="0">
              <a:buFont typeface="Wingdings 2" pitchFamily="18" charset="2"/>
              <a:buNone/>
            </a:pPr>
            <a:endParaRPr 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C9EE1-D4C0-4030-846A-F90268341854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pic>
        <p:nvPicPr>
          <p:cNvPr id="15364" name="Obrázok 7" descr="http://intranet.financnasprava.sk/Lists/IRIA/Attachments/110/Znak%20F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157788"/>
            <a:ext cx="11461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05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1&quot;&gt;&lt;elem m_fUsage=&quot;1.00000000000000000000E+000&quot;&gt;&lt;m_ppcolschidx val=&quot;0&quot;/&gt;&lt;m_rgb r=&quot;fb&quot; g=&quot;2f&quot; b=&quot;2f&quot;/&gt;&lt;m_nBrightness val=&quot;0&quot;/&gt;&lt;/elem&gt;&lt;/m_vecMRU&gt;&lt;/m_mruColor&gt;&lt;/CPresentation&gt;&lt;/root&gt;"/>
  <p:tag name="THINKCELLUNDODONOTDELETE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Vlastná 19">
      <a:dk1>
        <a:srgbClr val="38342D"/>
      </a:dk1>
      <a:lt1>
        <a:srgbClr val="38342D"/>
      </a:lt1>
      <a:dk2>
        <a:srgbClr val="FFFFFF"/>
      </a:dk2>
      <a:lt2>
        <a:srgbClr val="13632E"/>
      </a:lt2>
      <a:accent1>
        <a:srgbClr val="FEC67A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19">
    <a:dk1>
      <a:srgbClr val="38342D"/>
    </a:dk1>
    <a:lt1>
      <a:srgbClr val="38342D"/>
    </a:lt1>
    <a:dk2>
      <a:srgbClr val="FFFFFF"/>
    </a:dk2>
    <a:lt2>
      <a:srgbClr val="13632E"/>
    </a:lt2>
    <a:accent1>
      <a:srgbClr val="FEC67A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1149</TotalTime>
  <Words>600</Words>
  <Application>Microsoft Office PowerPoint</Application>
  <PresentationFormat>Prezentácia na obrazovke (4:3)</PresentationFormat>
  <Paragraphs>110</Paragraphs>
  <Slides>17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6" baseType="lpstr">
      <vt:lpstr>Arial</vt:lpstr>
      <vt:lpstr>Franklin Gothic Medium</vt:lpstr>
      <vt:lpstr>Franklin Gothic Book</vt:lpstr>
      <vt:lpstr>Wingdings 2</vt:lpstr>
      <vt:lpstr>Calibri</vt:lpstr>
      <vt:lpstr>Arial Unicode MS</vt:lpstr>
      <vt:lpstr>Wingdings</vt:lpstr>
      <vt:lpstr>Cestovanie</vt:lpstr>
      <vt:lpstr>think-cell Slide</vt:lpstr>
      <vt:lpstr>Zavedenie povinnosti predkladať údaje o tuzemských dodávkach tovarov a služieb správcovi dane elektronickou formou – kontrolný výkaz</vt:lpstr>
      <vt:lpstr>Výpadky, spôsobené podvodmi  alebo únikmi na DPH </vt:lpstr>
      <vt:lpstr>Boj proti daňovým podvodom a únikom na DPH </vt:lpstr>
      <vt:lpstr>Snímka 4</vt:lpstr>
      <vt:lpstr>Snímka 5</vt:lpstr>
      <vt:lpstr>Snímka 6</vt:lpstr>
      <vt:lpstr>Kontrolný výkaz je ako legislatívne opatrenie navrhnutý v </vt:lpstr>
      <vt:lpstr>Snímka 8</vt:lpstr>
      <vt:lpstr>Snímka 9</vt:lpstr>
      <vt:lpstr>Aké údaje bude obsahovať kontrolný výkaz?</vt:lpstr>
      <vt:lpstr>Presné údaje, ktoré bude kontrolný výkaz obsahovať: </vt:lpstr>
      <vt:lpstr>V prípade neúplnosti alebo nesprávnosti údajov v kontrolnom výkaze bude možné podať </vt:lpstr>
      <vt:lpstr>Snímka 13</vt:lpstr>
      <vt:lpstr>Snímka 14</vt:lpstr>
      <vt:lpstr>Snímka 15</vt:lpstr>
      <vt:lpstr>Snímka 16</vt:lpstr>
      <vt:lpstr>Snímka 17</vt:lpstr>
    </vt:vector>
  </TitlesOfParts>
  <Company>FRSR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FRSR</dc:creator>
  <cp:lastModifiedBy>saf</cp:lastModifiedBy>
  <cp:revision>80</cp:revision>
  <dcterms:created xsi:type="dcterms:W3CDTF">2013-05-03T07:19:22Z</dcterms:created>
  <dcterms:modified xsi:type="dcterms:W3CDTF">2013-10-08T12:27:24Z</dcterms:modified>
</cp:coreProperties>
</file>