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14"/>
  </p:notesMasterIdLst>
  <p:handoutMasterIdLst>
    <p:handoutMasterId r:id="rId15"/>
  </p:handoutMasterIdLst>
  <p:sldIdLst>
    <p:sldId id="257" r:id="rId3"/>
    <p:sldId id="294" r:id="rId4"/>
    <p:sldId id="295" r:id="rId5"/>
    <p:sldId id="279" r:id="rId6"/>
    <p:sldId id="268" r:id="rId7"/>
    <p:sldId id="289" r:id="rId8"/>
    <p:sldId id="296" r:id="rId9"/>
    <p:sldId id="290" r:id="rId10"/>
    <p:sldId id="291" r:id="rId11"/>
    <p:sldId id="297" r:id="rId12"/>
    <p:sldId id="286" r:id="rId13"/>
  </p:sldIdLst>
  <p:sldSz cx="9144000" cy="6858000" type="screen4x3"/>
  <p:notesSz cx="6834188" cy="997902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92" autoAdjust="0"/>
    <p:restoredTop sz="84457" autoAdjust="0"/>
  </p:normalViewPr>
  <p:slideViewPr>
    <p:cSldViewPr>
      <p:cViewPr>
        <p:scale>
          <a:sx n="90" d="100"/>
          <a:sy n="90" d="100"/>
        </p:scale>
        <p:origin x="-804" y="-72"/>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2898" y="-90"/>
      </p:cViewPr>
      <p:guideLst>
        <p:guide orient="horz" pos="3143"/>
        <p:guide pos="215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K\Documents\001%20PAS\IPP\IPP-2013-02\IPP-2013-02.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RK\Desktop\Podviedli%20v&#225;s%20%20Nap&#237;&#353;te%20n&#225;m%20o%20tom.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sz="2000" b="1"/>
            </a:pPr>
            <a:r>
              <a:rPr lang="sk-SK" sz="2000" b="1"/>
              <a:t>Index podnikateľského prostredia (medzikvartálne zmeny, v %)</a:t>
            </a:r>
          </a:p>
        </c:rich>
      </c:tx>
      <c:layout>
        <c:manualLayout>
          <c:xMode val="edge"/>
          <c:yMode val="edge"/>
          <c:x val="0.12505588718507962"/>
          <c:y val="4.1638356505718378E-2"/>
        </c:manualLayout>
      </c:layout>
      <c:overlay val="0"/>
    </c:title>
    <c:autoTitleDeleted val="0"/>
    <c:plotArea>
      <c:layout>
        <c:manualLayout>
          <c:layoutTarget val="inner"/>
          <c:xMode val="edge"/>
          <c:yMode val="edge"/>
          <c:x val="5.7648090277777779E-2"/>
          <c:y val="0.12633854166666666"/>
          <c:w val="0.91809843750000153"/>
          <c:h val="0.70147638888888886"/>
        </c:manualLayout>
      </c:layout>
      <c:barChart>
        <c:barDir val="col"/>
        <c:grouping val="clustered"/>
        <c:varyColors val="0"/>
        <c:ser>
          <c:idx val="0"/>
          <c:order val="0"/>
          <c:spPr>
            <a:solidFill>
              <a:schemeClr val="accent1">
                <a:lumMod val="60000"/>
                <a:lumOff val="40000"/>
              </a:schemeClr>
            </a:solidFill>
          </c:spPr>
          <c:invertIfNegative val="0"/>
          <c:cat>
            <c:strRef>
              <c:f>GRAF2!$C$1:$AX$1</c:f>
              <c:strCache>
                <c:ptCount val="48"/>
                <c:pt idx="0">
                  <c:v>3Q 2001</c:v>
                </c:pt>
                <c:pt idx="1">
                  <c:v>4Q 2001</c:v>
                </c:pt>
                <c:pt idx="2">
                  <c:v>1Q 2002</c:v>
                </c:pt>
                <c:pt idx="3">
                  <c:v>2Q 2002</c:v>
                </c:pt>
                <c:pt idx="4">
                  <c:v>3Q 2002</c:v>
                </c:pt>
                <c:pt idx="5">
                  <c:v>4Q 2002</c:v>
                </c:pt>
                <c:pt idx="6">
                  <c:v>1Q 2003</c:v>
                </c:pt>
                <c:pt idx="7">
                  <c:v>2Q 2003</c:v>
                </c:pt>
                <c:pt idx="8">
                  <c:v>3Q 2003</c:v>
                </c:pt>
                <c:pt idx="9">
                  <c:v>4Q 2003</c:v>
                </c:pt>
                <c:pt idx="10">
                  <c:v>1Q 2004</c:v>
                </c:pt>
                <c:pt idx="11">
                  <c:v>2Q 2004</c:v>
                </c:pt>
                <c:pt idx="12">
                  <c:v>3Q 2004</c:v>
                </c:pt>
                <c:pt idx="13">
                  <c:v>4Q 2004</c:v>
                </c:pt>
                <c:pt idx="14">
                  <c:v>1Q 2005</c:v>
                </c:pt>
                <c:pt idx="15">
                  <c:v>2Q 2005</c:v>
                </c:pt>
                <c:pt idx="16">
                  <c:v>3Q 2005</c:v>
                </c:pt>
                <c:pt idx="17">
                  <c:v>4Q 2005</c:v>
                </c:pt>
                <c:pt idx="18">
                  <c:v>1Q 2006</c:v>
                </c:pt>
                <c:pt idx="19">
                  <c:v>2Q 2006</c:v>
                </c:pt>
                <c:pt idx="20">
                  <c:v>3Q 2006</c:v>
                </c:pt>
                <c:pt idx="21">
                  <c:v>4Q 2006</c:v>
                </c:pt>
                <c:pt idx="22">
                  <c:v>1Q 2007</c:v>
                </c:pt>
                <c:pt idx="23">
                  <c:v>2Q 2007</c:v>
                </c:pt>
                <c:pt idx="24">
                  <c:v>3Q 2007</c:v>
                </c:pt>
                <c:pt idx="25">
                  <c:v>4Q 2007</c:v>
                </c:pt>
                <c:pt idx="26">
                  <c:v>1Q 2008</c:v>
                </c:pt>
                <c:pt idx="27">
                  <c:v>2Q 2008</c:v>
                </c:pt>
                <c:pt idx="28">
                  <c:v>3Q 2008</c:v>
                </c:pt>
                <c:pt idx="29">
                  <c:v>4Q 2008</c:v>
                </c:pt>
                <c:pt idx="30">
                  <c:v>1Q 2009</c:v>
                </c:pt>
                <c:pt idx="31">
                  <c:v>2Q 2009</c:v>
                </c:pt>
                <c:pt idx="32">
                  <c:v>3Q 2009</c:v>
                </c:pt>
                <c:pt idx="33">
                  <c:v>4Q 2009</c:v>
                </c:pt>
                <c:pt idx="34">
                  <c:v>1Q 2010</c:v>
                </c:pt>
                <c:pt idx="35">
                  <c:v>2Q 2010</c:v>
                </c:pt>
                <c:pt idx="36">
                  <c:v>3Q 2010</c:v>
                </c:pt>
                <c:pt idx="37">
                  <c:v>4Q 2010</c:v>
                </c:pt>
                <c:pt idx="38">
                  <c:v>1Q 2011</c:v>
                </c:pt>
                <c:pt idx="39">
                  <c:v>2Q 2011</c:v>
                </c:pt>
                <c:pt idx="40">
                  <c:v>3Q 2011</c:v>
                </c:pt>
                <c:pt idx="41">
                  <c:v>4Q 2011</c:v>
                </c:pt>
                <c:pt idx="42">
                  <c:v>1Q 2012</c:v>
                </c:pt>
                <c:pt idx="43">
                  <c:v>2Q 2012</c:v>
                </c:pt>
                <c:pt idx="44">
                  <c:v>3Q 2012</c:v>
                </c:pt>
                <c:pt idx="45">
                  <c:v>4Q 2012</c:v>
                </c:pt>
                <c:pt idx="46">
                  <c:v>1Q 2013</c:v>
                </c:pt>
                <c:pt idx="47">
                  <c:v>2Q 2013</c:v>
                </c:pt>
              </c:strCache>
            </c:strRef>
          </c:cat>
          <c:val>
            <c:numRef>
              <c:f>GRAF2!$C$39:$AX$39</c:f>
              <c:numCache>
                <c:formatCode>0.00%</c:formatCode>
                <c:ptCount val="48"/>
                <c:pt idx="0">
                  <c:v>2.0195261437908556E-2</c:v>
                </c:pt>
                <c:pt idx="1">
                  <c:v>6.8815789473684347E-3</c:v>
                </c:pt>
                <c:pt idx="2">
                  <c:v>2.7738095238095178E-3</c:v>
                </c:pt>
                <c:pt idx="3">
                  <c:v>3.2749999999999832E-3</c:v>
                </c:pt>
                <c:pt idx="4">
                  <c:v>1.0852941176470539E-2</c:v>
                </c:pt>
                <c:pt idx="5">
                  <c:v>1.5060606060606026E-2</c:v>
                </c:pt>
                <c:pt idx="6">
                  <c:v>1.788571428571431E-2</c:v>
                </c:pt>
                <c:pt idx="7">
                  <c:v>3.6999999999955627E-3</c:v>
                </c:pt>
                <c:pt idx="8">
                  <c:v>3.1219512195122603E-3</c:v>
                </c:pt>
                <c:pt idx="9">
                  <c:v>7.4085365853658524E-3</c:v>
                </c:pt>
                <c:pt idx="10">
                  <c:v>1.0679347826086901E-2</c:v>
                </c:pt>
                <c:pt idx="11">
                  <c:v>1.4770707070707066E-2</c:v>
                </c:pt>
                <c:pt idx="12">
                  <c:v>1.6887050000000001E-2</c:v>
                </c:pt>
                <c:pt idx="13">
                  <c:v>1.5920454545454599E-2</c:v>
                </c:pt>
                <c:pt idx="14">
                  <c:v>1.4661458333333285E-2</c:v>
                </c:pt>
                <c:pt idx="15">
                  <c:v>1.567063636363638E-2</c:v>
                </c:pt>
                <c:pt idx="16">
                  <c:v>1.5635869565217356E-2</c:v>
                </c:pt>
                <c:pt idx="17">
                  <c:v>1.9192982456140335E-2</c:v>
                </c:pt>
                <c:pt idx="18">
                  <c:v>1.3536458333333322E-2</c:v>
                </c:pt>
                <c:pt idx="19">
                  <c:v>8.7334666666667119E-3</c:v>
                </c:pt>
                <c:pt idx="20">
                  <c:v>-4.6436822773186399E-3</c:v>
                </c:pt>
                <c:pt idx="21">
                  <c:v>-2.9624999999999964E-3</c:v>
                </c:pt>
                <c:pt idx="22">
                  <c:v>-9.0714285714285723E-3</c:v>
                </c:pt>
                <c:pt idx="23">
                  <c:v>-8.3750000000000022E-3</c:v>
                </c:pt>
                <c:pt idx="24">
                  <c:v>-1.0450000000000001E-2</c:v>
                </c:pt>
                <c:pt idx="25">
                  <c:v>-9.4479166666666687E-3</c:v>
                </c:pt>
                <c:pt idx="26">
                  <c:v>-8.0161290322580681E-3</c:v>
                </c:pt>
                <c:pt idx="27">
                  <c:v>-2.4529761904761901E-2</c:v>
                </c:pt>
                <c:pt idx="28">
                  <c:v>-1.4902521739130438E-2</c:v>
                </c:pt>
                <c:pt idx="29">
                  <c:v>-1.6848765432098761E-2</c:v>
                </c:pt>
                <c:pt idx="30">
                  <c:v>-3.3343750000000005E-2</c:v>
                </c:pt>
                <c:pt idx="31">
                  <c:v>-4.1079999999999985E-2</c:v>
                </c:pt>
                <c:pt idx="32">
                  <c:v>-3.4926923076923071E-2</c:v>
                </c:pt>
                <c:pt idx="33">
                  <c:v>-3.9107456140350869E-2</c:v>
                </c:pt>
                <c:pt idx="34">
                  <c:v>-3.5164179104477604E-2</c:v>
                </c:pt>
                <c:pt idx="35">
                  <c:v>-2.6116788321167882E-2</c:v>
                </c:pt>
                <c:pt idx="36">
                  <c:v>3.9096638655462153E-3</c:v>
                </c:pt>
                <c:pt idx="37">
                  <c:v>-3.9094202898550708E-3</c:v>
                </c:pt>
                <c:pt idx="38">
                  <c:v>-6.908396946564887E-3</c:v>
                </c:pt>
                <c:pt idx="39">
                  <c:v>-5.1229166666666654E-3</c:v>
                </c:pt>
                <c:pt idx="40">
                  <c:v>-1.3452205882352937E-2</c:v>
                </c:pt>
                <c:pt idx="41">
                  <c:v>-2.4325657894736841E-2</c:v>
                </c:pt>
                <c:pt idx="42">
                  <c:v>-2.2399484536082464E-2</c:v>
                </c:pt>
                <c:pt idx="43">
                  <c:v>-3.4590425531914888E-2</c:v>
                </c:pt>
                <c:pt idx="44">
                  <c:v>-3.7249999999999991E-2</c:v>
                </c:pt>
                <c:pt idx="45">
                  <c:v>-4.4259541984732823E-2</c:v>
                </c:pt>
                <c:pt idx="46">
                  <c:v>-3.8441964285714281E-2</c:v>
                </c:pt>
                <c:pt idx="47">
                  <c:v>-3.4949999999999995E-2</c:v>
                </c:pt>
              </c:numCache>
            </c:numRef>
          </c:val>
        </c:ser>
        <c:dLbls>
          <c:showLegendKey val="0"/>
          <c:showVal val="0"/>
          <c:showCatName val="0"/>
          <c:showSerName val="0"/>
          <c:showPercent val="0"/>
          <c:showBubbleSize val="0"/>
        </c:dLbls>
        <c:gapWidth val="70"/>
        <c:axId val="80886784"/>
        <c:axId val="81139584"/>
      </c:barChart>
      <c:catAx>
        <c:axId val="80886784"/>
        <c:scaling>
          <c:orientation val="minMax"/>
        </c:scaling>
        <c:delete val="0"/>
        <c:axPos val="b"/>
        <c:numFmt formatCode="General" sourceLinked="1"/>
        <c:majorTickMark val="out"/>
        <c:minorTickMark val="none"/>
        <c:tickLblPos val="low"/>
        <c:txPr>
          <a:bodyPr rot="-5400000" vert="horz"/>
          <a:lstStyle/>
          <a:p>
            <a:pPr>
              <a:defRPr sz="1200"/>
            </a:pPr>
            <a:endParaRPr lang="en-US"/>
          </a:p>
        </c:txPr>
        <c:crossAx val="81139584"/>
        <c:crosses val="autoZero"/>
        <c:auto val="1"/>
        <c:lblAlgn val="ctr"/>
        <c:lblOffset val="100"/>
        <c:tickLblSkip val="1"/>
        <c:noMultiLvlLbl val="0"/>
      </c:catAx>
      <c:valAx>
        <c:axId val="81139584"/>
        <c:scaling>
          <c:orientation val="minMax"/>
        </c:scaling>
        <c:delete val="0"/>
        <c:axPos val="l"/>
        <c:majorGridlines>
          <c:spPr>
            <a:ln>
              <a:solidFill>
                <a:sysClr val="window" lastClr="FFFFFF">
                  <a:lumMod val="85000"/>
                </a:sysClr>
              </a:solidFill>
            </a:ln>
          </c:spPr>
        </c:majorGridlines>
        <c:numFmt formatCode="0%" sourceLinked="0"/>
        <c:majorTickMark val="out"/>
        <c:minorTickMark val="none"/>
        <c:tickLblPos val="nextTo"/>
        <c:txPr>
          <a:bodyPr/>
          <a:lstStyle/>
          <a:p>
            <a:pPr>
              <a:defRPr sz="1200"/>
            </a:pPr>
            <a:endParaRPr lang="en-US"/>
          </a:p>
        </c:txPr>
        <c:crossAx val="80886784"/>
        <c:crosses val="autoZero"/>
        <c:crossBetween val="between"/>
      </c:val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dLbls>
            <c:txPr>
              <a:bodyPr/>
              <a:lstStyle/>
              <a:p>
                <a:pPr>
                  <a:defRPr sz="2000" b="1"/>
                </a:pPr>
                <a:endParaRPr lang="en-US"/>
              </a:p>
            </c:txPr>
            <c:showLegendKey val="0"/>
            <c:showVal val="0"/>
            <c:showCatName val="1"/>
            <c:showSerName val="0"/>
            <c:showPercent val="1"/>
            <c:showBubbleSize val="0"/>
            <c:showLeaderLines val="1"/>
          </c:dLbls>
          <c:cat>
            <c:strRef>
              <c:f>Hárok1!$A$118:$A$119</c:f>
              <c:strCache>
                <c:ptCount val="2"/>
                <c:pt idx="0">
                  <c:v>Áno</c:v>
                </c:pt>
                <c:pt idx="1">
                  <c:v>Nie</c:v>
                </c:pt>
              </c:strCache>
            </c:strRef>
          </c:cat>
          <c:val>
            <c:numRef>
              <c:f>Hárok1!$B$118:$B$119</c:f>
              <c:numCache>
                <c:formatCode>General</c:formatCode>
                <c:ptCount val="2"/>
                <c:pt idx="0">
                  <c:v>51</c:v>
                </c:pt>
                <c:pt idx="1">
                  <c:v>65</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62275" cy="498475"/>
          </a:xfrm>
          <a:prstGeom prst="rect">
            <a:avLst/>
          </a:prstGeom>
        </p:spPr>
        <p:txBody>
          <a:bodyPr vert="horz" lIns="88688" tIns="44344" rIns="88688" bIns="44344" rtlCol="0"/>
          <a:lstStyle>
            <a:lvl1pPr algn="l" fontAlgn="auto">
              <a:spcBef>
                <a:spcPts val="0"/>
              </a:spcBef>
              <a:spcAft>
                <a:spcPts val="0"/>
              </a:spcAft>
              <a:defRPr sz="1200">
                <a:latin typeface="+mn-lt"/>
                <a:cs typeface="+mn-cs"/>
              </a:defRPr>
            </a:lvl1pPr>
          </a:lstStyle>
          <a:p>
            <a:pPr>
              <a:defRPr/>
            </a:pPr>
            <a:endParaRPr lang="sk-SK"/>
          </a:p>
        </p:txBody>
      </p:sp>
      <p:sp>
        <p:nvSpPr>
          <p:cNvPr id="3" name="Zástupný symbol pro datum 2"/>
          <p:cNvSpPr>
            <a:spLocks noGrp="1"/>
          </p:cNvSpPr>
          <p:nvPr>
            <p:ph type="dt" sz="quarter" idx="1"/>
          </p:nvPr>
        </p:nvSpPr>
        <p:spPr>
          <a:xfrm>
            <a:off x="3870325" y="0"/>
            <a:ext cx="2962275" cy="498475"/>
          </a:xfrm>
          <a:prstGeom prst="rect">
            <a:avLst/>
          </a:prstGeom>
        </p:spPr>
        <p:txBody>
          <a:bodyPr vert="horz" lIns="88688" tIns="44344" rIns="88688" bIns="44344" rtlCol="0"/>
          <a:lstStyle>
            <a:lvl1pPr algn="r" fontAlgn="auto">
              <a:spcBef>
                <a:spcPts val="0"/>
              </a:spcBef>
              <a:spcAft>
                <a:spcPts val="0"/>
              </a:spcAft>
              <a:defRPr sz="1200">
                <a:latin typeface="+mn-lt"/>
                <a:cs typeface="+mn-cs"/>
              </a:defRPr>
            </a:lvl1pPr>
          </a:lstStyle>
          <a:p>
            <a:pPr>
              <a:defRPr/>
            </a:pPr>
            <a:fld id="{8364C609-F9B6-4571-AB01-0A9770E3B67A}" type="datetimeFigureOut">
              <a:rPr lang="sk-SK"/>
              <a:pPr>
                <a:defRPr/>
              </a:pPr>
              <a:t>08.10.2013</a:t>
            </a:fld>
            <a:endParaRPr lang="sk-SK"/>
          </a:p>
        </p:txBody>
      </p:sp>
      <p:sp>
        <p:nvSpPr>
          <p:cNvPr id="4" name="Zástupný symbol pro zápatí 3"/>
          <p:cNvSpPr>
            <a:spLocks noGrp="1"/>
          </p:cNvSpPr>
          <p:nvPr>
            <p:ph type="ftr" sz="quarter" idx="2"/>
          </p:nvPr>
        </p:nvSpPr>
        <p:spPr>
          <a:xfrm>
            <a:off x="0" y="9478963"/>
            <a:ext cx="2962275" cy="498475"/>
          </a:xfrm>
          <a:prstGeom prst="rect">
            <a:avLst/>
          </a:prstGeom>
        </p:spPr>
        <p:txBody>
          <a:bodyPr vert="horz" lIns="88688" tIns="44344" rIns="88688" bIns="44344" rtlCol="0" anchor="b"/>
          <a:lstStyle>
            <a:lvl1pPr algn="l" fontAlgn="auto">
              <a:spcBef>
                <a:spcPts val="0"/>
              </a:spcBef>
              <a:spcAft>
                <a:spcPts val="0"/>
              </a:spcAft>
              <a:defRPr sz="1200">
                <a:latin typeface="+mn-lt"/>
                <a:cs typeface="+mn-cs"/>
              </a:defRPr>
            </a:lvl1pPr>
          </a:lstStyle>
          <a:p>
            <a:pPr>
              <a:defRPr/>
            </a:pPr>
            <a:endParaRPr lang="sk-SK"/>
          </a:p>
        </p:txBody>
      </p:sp>
      <p:sp>
        <p:nvSpPr>
          <p:cNvPr id="5" name="Zástupný symbol pro číslo snímku 4"/>
          <p:cNvSpPr>
            <a:spLocks noGrp="1"/>
          </p:cNvSpPr>
          <p:nvPr>
            <p:ph type="sldNum" sz="quarter" idx="3"/>
          </p:nvPr>
        </p:nvSpPr>
        <p:spPr>
          <a:xfrm>
            <a:off x="3870325" y="9478963"/>
            <a:ext cx="2962275" cy="498475"/>
          </a:xfrm>
          <a:prstGeom prst="rect">
            <a:avLst/>
          </a:prstGeom>
        </p:spPr>
        <p:txBody>
          <a:bodyPr vert="horz" lIns="88688" tIns="44344" rIns="88688" bIns="44344" rtlCol="0" anchor="b"/>
          <a:lstStyle>
            <a:lvl1pPr algn="r" fontAlgn="auto">
              <a:spcBef>
                <a:spcPts val="0"/>
              </a:spcBef>
              <a:spcAft>
                <a:spcPts val="0"/>
              </a:spcAft>
              <a:defRPr sz="1200">
                <a:latin typeface="+mn-lt"/>
                <a:cs typeface="+mn-cs"/>
              </a:defRPr>
            </a:lvl1pPr>
          </a:lstStyle>
          <a:p>
            <a:pPr>
              <a:defRPr/>
            </a:pPr>
            <a:fld id="{BB9D30BC-654D-4111-8C2D-2B3C394BC492}" type="slidenum">
              <a:rPr lang="sk-SK"/>
              <a:pPr>
                <a:defRPr/>
              </a:pPr>
              <a:t>‹#›</a:t>
            </a:fld>
            <a:endParaRPr lang="sk-SK"/>
          </a:p>
        </p:txBody>
      </p:sp>
    </p:spTree>
    <p:extLst>
      <p:ext uri="{BB962C8B-B14F-4D97-AF65-F5344CB8AC3E}">
        <p14:creationId xmlns:p14="http://schemas.microsoft.com/office/powerpoint/2010/main" val="962564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2275" cy="498475"/>
          </a:xfrm>
          <a:prstGeom prst="rect">
            <a:avLst/>
          </a:prstGeom>
        </p:spPr>
        <p:txBody>
          <a:bodyPr vert="horz" lIns="96067" tIns="48033" rIns="96067" bIns="48033"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3871913" y="0"/>
            <a:ext cx="2960687" cy="498475"/>
          </a:xfrm>
          <a:prstGeom prst="rect">
            <a:avLst/>
          </a:prstGeom>
        </p:spPr>
        <p:txBody>
          <a:bodyPr vert="horz" lIns="96067" tIns="48033" rIns="96067" bIns="48033" rtlCol="0"/>
          <a:lstStyle>
            <a:lvl1pPr algn="r" fontAlgn="auto">
              <a:spcBef>
                <a:spcPts val="0"/>
              </a:spcBef>
              <a:spcAft>
                <a:spcPts val="0"/>
              </a:spcAft>
              <a:defRPr sz="1300">
                <a:latin typeface="+mn-lt"/>
                <a:cs typeface="+mn-cs"/>
              </a:defRPr>
            </a:lvl1pPr>
          </a:lstStyle>
          <a:p>
            <a:pPr>
              <a:defRPr/>
            </a:pPr>
            <a:fld id="{4C25906A-FD1A-4EE1-A1B6-B859B5983555}" type="datetimeFigureOut">
              <a:rPr lang="en-US"/>
              <a:pPr>
                <a:defRPr/>
              </a:pPr>
              <a:t>10/8/2013</a:t>
            </a:fld>
            <a:endParaRPr lang="en-US"/>
          </a:p>
        </p:txBody>
      </p:sp>
      <p:sp>
        <p:nvSpPr>
          <p:cNvPr id="4" name="Slide Image Placeholder 3"/>
          <p:cNvSpPr>
            <a:spLocks noGrp="1" noRot="1" noChangeAspect="1"/>
          </p:cNvSpPr>
          <p:nvPr>
            <p:ph type="sldImg" idx="2"/>
          </p:nvPr>
        </p:nvSpPr>
        <p:spPr>
          <a:xfrm>
            <a:off x="923925" y="749300"/>
            <a:ext cx="4986338" cy="3741738"/>
          </a:xfrm>
          <a:prstGeom prst="rect">
            <a:avLst/>
          </a:prstGeom>
          <a:noFill/>
          <a:ln w="12700">
            <a:solidFill>
              <a:prstClr val="black"/>
            </a:solidFill>
          </a:ln>
        </p:spPr>
        <p:txBody>
          <a:bodyPr vert="horz" lIns="96067" tIns="48033" rIns="96067" bIns="48033" rtlCol="0" anchor="ctr"/>
          <a:lstStyle/>
          <a:p>
            <a:pPr lvl="0"/>
            <a:endParaRPr lang="en-US" noProof="0"/>
          </a:p>
        </p:txBody>
      </p:sp>
      <p:sp>
        <p:nvSpPr>
          <p:cNvPr id="5" name="Notes Placeholder 4"/>
          <p:cNvSpPr>
            <a:spLocks noGrp="1"/>
          </p:cNvSpPr>
          <p:nvPr>
            <p:ph type="body" sz="quarter" idx="3"/>
          </p:nvPr>
        </p:nvSpPr>
        <p:spPr>
          <a:xfrm>
            <a:off x="684213" y="4740275"/>
            <a:ext cx="5467350" cy="4491038"/>
          </a:xfrm>
          <a:prstGeom prst="rect">
            <a:avLst/>
          </a:prstGeom>
        </p:spPr>
        <p:txBody>
          <a:bodyPr vert="horz" lIns="96067" tIns="48033" rIns="96067" bIns="4803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78963"/>
            <a:ext cx="2962275" cy="498475"/>
          </a:xfrm>
          <a:prstGeom prst="rect">
            <a:avLst/>
          </a:prstGeom>
        </p:spPr>
        <p:txBody>
          <a:bodyPr vert="horz" lIns="96067" tIns="48033" rIns="96067" bIns="48033"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71913" y="9478963"/>
            <a:ext cx="2960687" cy="498475"/>
          </a:xfrm>
          <a:prstGeom prst="rect">
            <a:avLst/>
          </a:prstGeom>
        </p:spPr>
        <p:txBody>
          <a:bodyPr vert="horz" lIns="96067" tIns="48033" rIns="96067" bIns="48033" rtlCol="0" anchor="b"/>
          <a:lstStyle>
            <a:lvl1pPr algn="r" fontAlgn="auto">
              <a:spcBef>
                <a:spcPts val="0"/>
              </a:spcBef>
              <a:spcAft>
                <a:spcPts val="0"/>
              </a:spcAft>
              <a:defRPr sz="1300">
                <a:latin typeface="+mn-lt"/>
                <a:cs typeface="+mn-cs"/>
              </a:defRPr>
            </a:lvl1pPr>
          </a:lstStyle>
          <a:p>
            <a:pPr>
              <a:defRPr/>
            </a:pPr>
            <a:fld id="{8745A66A-503B-491A-BDFD-A407DBB389F9}" type="slidenum">
              <a:rPr lang="en-US"/>
              <a:pPr>
                <a:defRPr/>
              </a:pPr>
              <a:t>‹#›</a:t>
            </a:fld>
            <a:endParaRPr lang="en-US"/>
          </a:p>
        </p:txBody>
      </p:sp>
    </p:spTree>
    <p:extLst>
      <p:ext uri="{BB962C8B-B14F-4D97-AF65-F5344CB8AC3E}">
        <p14:creationId xmlns:p14="http://schemas.microsoft.com/office/powerpoint/2010/main" val="18991320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k-SK" altLang="en-US" smtClean="0"/>
          </a:p>
        </p:txBody>
      </p:sp>
      <p:sp>
        <p:nvSpPr>
          <p:cNvPr id="2355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sk-SK" smtClean="0"/>
          </a:p>
        </p:txBody>
      </p:sp>
      <p:sp>
        <p:nvSpPr>
          <p:cNvPr id="2355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2C7B3EC1-464A-460E-BB14-FDC54C9DDCEB}" type="datetime8">
              <a:rPr lang="en-US" smtClean="0"/>
              <a:pPr fontAlgn="base">
                <a:spcBef>
                  <a:spcPct val="0"/>
                </a:spcBef>
                <a:spcAft>
                  <a:spcPct val="0"/>
                </a:spcAft>
                <a:defRPr/>
              </a:pPr>
              <a:t>10/8/2013 10:25 PM</a:t>
            </a:fld>
            <a:endParaRPr lang="en-US" smtClean="0"/>
          </a:p>
        </p:txBody>
      </p:sp>
      <p:sp>
        <p:nvSpPr>
          <p:cNvPr id="23558" name="Footer Placeholder 5"/>
          <p:cNvSpPr>
            <a:spLocks noGrp="1"/>
          </p:cNvSpPr>
          <p:nvPr>
            <p:ph type="ftr" sz="quarter" idx="4"/>
          </p:nvPr>
        </p:nvSpPr>
        <p:spPr bwMode="auto">
          <a:xfrm>
            <a:off x="0" y="9478963"/>
            <a:ext cx="6151563" cy="49847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z="50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rPr>
            </a:br>
            <a:r>
              <a:rPr lang="en-US" sz="500"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z="500" smtClean="0"/>
          </a:p>
        </p:txBody>
      </p:sp>
      <p:sp>
        <p:nvSpPr>
          <p:cNvPr id="23559" name="Slide Number Placeholder 6"/>
          <p:cNvSpPr>
            <a:spLocks noGrp="1"/>
          </p:cNvSpPr>
          <p:nvPr>
            <p:ph type="sldNum" sz="quarter" idx="5"/>
          </p:nvPr>
        </p:nvSpPr>
        <p:spPr bwMode="auto">
          <a:xfrm>
            <a:off x="6151563" y="9478963"/>
            <a:ext cx="681037" cy="49847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B6451BE9-B356-47F7-9C0E-6D914F25708C}"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lnSpcReduction="10000"/>
          </a:bodyPr>
          <a:lstStyle/>
          <a:p>
            <a:pPr eaLnBrk="1" fontAlgn="auto" hangingPunct="1">
              <a:spcBef>
                <a:spcPts val="0"/>
              </a:spcBef>
              <a:spcAft>
                <a:spcPts val="0"/>
              </a:spcAft>
              <a:defRPr/>
            </a:pPr>
            <a:endParaRPr lang="sk-SK" dirty="0" smtClean="0"/>
          </a:p>
          <a:p>
            <a:pPr eaLnBrk="1" fontAlgn="auto" hangingPunct="1">
              <a:spcBef>
                <a:spcPts val="0"/>
              </a:spcBef>
              <a:spcAft>
                <a:spcPts val="0"/>
              </a:spcAft>
              <a:defRPr/>
            </a:pPr>
            <a:endParaRPr lang="sk-SK" dirty="0"/>
          </a:p>
        </p:txBody>
      </p:sp>
      <p:sp>
        <p:nvSpPr>
          <p:cNvPr id="37892"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33C339-9394-4C88-B10F-1A2E112B276C}"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k-SK" altLang="en-US" smtClean="0"/>
          </a:p>
        </p:txBody>
      </p:sp>
      <p:sp>
        <p:nvSpPr>
          <p:cNvPr id="3891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sk-SK" smtClean="0"/>
          </a:p>
        </p:txBody>
      </p:sp>
      <p:sp>
        <p:nvSpPr>
          <p:cNvPr id="3891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695E5DB9-ABF5-460C-B3A0-275C8F0DB586}" type="datetime8">
              <a:rPr lang="en-US" smtClean="0"/>
              <a:pPr fontAlgn="base">
                <a:spcBef>
                  <a:spcPct val="0"/>
                </a:spcBef>
                <a:spcAft>
                  <a:spcPct val="0"/>
                </a:spcAft>
                <a:defRPr/>
              </a:pPr>
              <a:t>10/8/2013 10:25 PM</a:t>
            </a:fld>
            <a:endParaRPr lang="en-US" smtClean="0"/>
          </a:p>
        </p:txBody>
      </p:sp>
      <p:sp>
        <p:nvSpPr>
          <p:cNvPr id="38918" name="Footer Placeholder 5"/>
          <p:cNvSpPr>
            <a:spLocks noGrp="1"/>
          </p:cNvSpPr>
          <p:nvPr>
            <p:ph type="ftr" sz="quarter" idx="4"/>
          </p:nvPr>
        </p:nvSpPr>
        <p:spPr bwMode="auto">
          <a:xfrm>
            <a:off x="0" y="9478963"/>
            <a:ext cx="6151563" cy="49847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z="50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rPr>
            </a:br>
            <a:r>
              <a:rPr lang="en-US" sz="500"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z="500" smtClean="0"/>
          </a:p>
        </p:txBody>
      </p:sp>
      <p:sp>
        <p:nvSpPr>
          <p:cNvPr id="38919" name="Slide Number Placeholder 6"/>
          <p:cNvSpPr>
            <a:spLocks noGrp="1"/>
          </p:cNvSpPr>
          <p:nvPr>
            <p:ph type="sldNum" sz="quarter" idx="5"/>
          </p:nvPr>
        </p:nvSpPr>
        <p:spPr bwMode="auto">
          <a:xfrm>
            <a:off x="6151563" y="9478963"/>
            <a:ext cx="681037" cy="49847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F926DBF8-E2AC-43A4-8980-CFEB3659E3CD}"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k-SK" altLang="en-US" smtClean="0"/>
          </a:p>
        </p:txBody>
      </p:sp>
      <p:sp>
        <p:nvSpPr>
          <p:cNvPr id="24580"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9EFA94-F1F6-423B-8946-20CE41D5753E}"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k-SK" altLang="en-US" smtClean="0"/>
          </a:p>
        </p:txBody>
      </p:sp>
      <p:sp>
        <p:nvSpPr>
          <p:cNvPr id="3072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8F7203-3C41-4683-8606-C14857FCAC70}"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lnSpc>
                <a:spcPct val="100000"/>
              </a:lnSpc>
              <a:buFont typeface="Courier New" pitchFamily="49" charset="0"/>
              <a:buNone/>
              <a:tabLst>
                <a:tab pos="1262063" algn="l"/>
              </a:tabLst>
            </a:pPr>
            <a:r>
              <a:rPr lang="sk-SK" altLang="en-US" sz="2400" i="1" dirty="0" smtClean="0"/>
              <a:t>Prejavy: 	- nárast korupcie pri verejnom obstarávaní</a:t>
            </a:r>
          </a:p>
          <a:p>
            <a:pPr lvl="1" eaLnBrk="1" hangingPunct="1">
              <a:lnSpc>
                <a:spcPct val="100000"/>
              </a:lnSpc>
              <a:buFont typeface="Courier New" pitchFamily="49" charset="0"/>
              <a:buNone/>
              <a:tabLst>
                <a:tab pos="1262063" algn="l"/>
              </a:tabLst>
            </a:pPr>
            <a:r>
              <a:rPr lang="sk-SK" altLang="en-US" sz="2400" i="1" dirty="0" smtClean="0"/>
              <a:t>	- vzostup neduhu zámerného </a:t>
            </a:r>
            <a:r>
              <a:rPr lang="sk-SK" altLang="en-US" sz="2400" i="1" dirty="0" err="1" smtClean="0"/>
              <a:t>neplatičstva</a:t>
            </a:r>
            <a:endParaRPr lang="sk-SK" altLang="en-US" sz="2400" i="1" dirty="0" smtClean="0"/>
          </a:p>
          <a:p>
            <a:pPr lvl="1" eaLnBrk="1" hangingPunct="1">
              <a:lnSpc>
                <a:spcPct val="100000"/>
              </a:lnSpc>
              <a:buFontTx/>
              <a:buNone/>
              <a:tabLst>
                <a:tab pos="1262063" algn="l"/>
              </a:tabLst>
            </a:pPr>
            <a:r>
              <a:rPr lang="sk-SK" altLang="en-US" sz="2400" i="1" dirty="0" smtClean="0"/>
              <a:t>	- daňové podvody</a:t>
            </a:r>
          </a:p>
          <a:p>
            <a:pPr lvl="1" eaLnBrk="1" hangingPunct="1">
              <a:lnSpc>
                <a:spcPct val="100000"/>
              </a:lnSpc>
              <a:buFontTx/>
              <a:buNone/>
              <a:tabLst>
                <a:tab pos="1262063" algn="l"/>
              </a:tabLst>
            </a:pPr>
            <a:r>
              <a:rPr lang="sk-SK" altLang="en-US" sz="2400" i="1" dirty="0" smtClean="0"/>
              <a:t>Dôsledky: 	</a:t>
            </a:r>
            <a:r>
              <a:rPr lang="sk-SK" altLang="en-US" sz="2400" i="1" dirty="0" smtClean="0">
                <a:solidFill>
                  <a:srgbClr val="FFFFFF"/>
                </a:solidFill>
              </a:rPr>
              <a:t>- poškodzovanie ekonomiky ako celku</a:t>
            </a:r>
          </a:p>
          <a:p>
            <a:pPr lvl="1" eaLnBrk="1" hangingPunct="1">
              <a:lnSpc>
                <a:spcPct val="100000"/>
              </a:lnSpc>
              <a:buFontTx/>
              <a:buNone/>
              <a:tabLst>
                <a:tab pos="1262063" algn="l"/>
              </a:tabLst>
            </a:pPr>
            <a:r>
              <a:rPr lang="sk-SK" altLang="en-US" sz="2400" i="1" dirty="0" smtClean="0">
                <a:solidFill>
                  <a:srgbClr val="FFFFFF"/>
                </a:solidFill>
              </a:rPr>
              <a:t>	- </a:t>
            </a:r>
            <a:r>
              <a:rPr lang="sk-SK" altLang="en-US" sz="2400" i="1" dirty="0" err="1" smtClean="0">
                <a:solidFill>
                  <a:srgbClr val="FFFFFF"/>
                </a:solidFill>
              </a:rPr>
              <a:t>demotivácia</a:t>
            </a:r>
            <a:r>
              <a:rPr lang="sk-SK" altLang="en-US" sz="2400" i="1" dirty="0" smtClean="0">
                <a:solidFill>
                  <a:srgbClr val="FFFFFF"/>
                </a:solidFill>
              </a:rPr>
              <a:t> slušných podnikateľov v ich činnosti</a:t>
            </a:r>
          </a:p>
          <a:p>
            <a:pPr lvl="1" eaLnBrk="1" hangingPunct="1">
              <a:lnSpc>
                <a:spcPct val="100000"/>
              </a:lnSpc>
              <a:buFontTx/>
              <a:buNone/>
              <a:tabLst>
                <a:tab pos="1262063" algn="l"/>
              </a:tabLst>
            </a:pPr>
            <a:r>
              <a:rPr lang="sk-SK" altLang="en-US" sz="2400" i="1" dirty="0" smtClean="0">
                <a:solidFill>
                  <a:srgbClr val="FFFFFF"/>
                </a:solidFill>
              </a:rPr>
              <a:t>	- poškodený imidž podnikateľského stavu </a:t>
            </a:r>
          </a:p>
          <a:p>
            <a:pPr lvl="1" eaLnBrk="1" hangingPunct="1">
              <a:lnSpc>
                <a:spcPct val="100000"/>
              </a:lnSpc>
              <a:buFontTx/>
              <a:buNone/>
              <a:tabLst>
                <a:tab pos="1262063" algn="l"/>
              </a:tabLst>
            </a:pPr>
            <a:endParaRPr lang="sk-SK" altLang="en-US" sz="2400" i="1" dirty="0" smtClean="0"/>
          </a:p>
          <a:p>
            <a:pPr eaLnBrk="1" hangingPunct="1">
              <a:spcBef>
                <a:spcPct val="0"/>
              </a:spcBef>
            </a:pPr>
            <a:endParaRPr lang="sk-SK" altLang="en-US" dirty="0" smtClean="0"/>
          </a:p>
        </p:txBody>
      </p:sp>
      <p:sp>
        <p:nvSpPr>
          <p:cNvPr id="3072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8F7203-3C41-4683-8606-C14857FCAC70}"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k-SK" altLang="en-US" smtClean="0"/>
          </a:p>
        </p:txBody>
      </p:sp>
      <p:sp>
        <p:nvSpPr>
          <p:cNvPr id="31748"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F39E9A-931B-46E1-8627-A711EFF7426A}"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k-SK" altLang="en-US" dirty="0" smtClean="0"/>
          </a:p>
        </p:txBody>
      </p:sp>
      <p:sp>
        <p:nvSpPr>
          <p:cNvPr id="2355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sk-SK" smtClean="0"/>
          </a:p>
        </p:txBody>
      </p:sp>
      <p:sp>
        <p:nvSpPr>
          <p:cNvPr id="2355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2C7B3EC1-464A-460E-BB14-FDC54C9DDCEB}" type="datetime8">
              <a:rPr lang="en-US" smtClean="0"/>
              <a:pPr fontAlgn="base">
                <a:spcBef>
                  <a:spcPct val="0"/>
                </a:spcBef>
                <a:spcAft>
                  <a:spcPct val="0"/>
                </a:spcAft>
                <a:defRPr/>
              </a:pPr>
              <a:t>10/8/2013 10:25 PM</a:t>
            </a:fld>
            <a:endParaRPr lang="en-US" smtClean="0"/>
          </a:p>
        </p:txBody>
      </p:sp>
      <p:sp>
        <p:nvSpPr>
          <p:cNvPr id="23558" name="Footer Placeholder 5"/>
          <p:cNvSpPr>
            <a:spLocks noGrp="1"/>
          </p:cNvSpPr>
          <p:nvPr>
            <p:ph type="ftr" sz="quarter" idx="4"/>
          </p:nvPr>
        </p:nvSpPr>
        <p:spPr bwMode="auto">
          <a:xfrm>
            <a:off x="0" y="9478963"/>
            <a:ext cx="6151563" cy="49847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z="50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rPr>
            </a:br>
            <a:r>
              <a:rPr lang="en-US" sz="500"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z="500" smtClean="0"/>
          </a:p>
        </p:txBody>
      </p:sp>
      <p:sp>
        <p:nvSpPr>
          <p:cNvPr id="23559" name="Slide Number Placeholder 6"/>
          <p:cNvSpPr>
            <a:spLocks noGrp="1"/>
          </p:cNvSpPr>
          <p:nvPr>
            <p:ph type="sldNum" sz="quarter" idx="5"/>
          </p:nvPr>
        </p:nvSpPr>
        <p:spPr bwMode="auto">
          <a:xfrm>
            <a:off x="6151563" y="9478963"/>
            <a:ext cx="681037" cy="49847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D2FBF2ED-F2BD-48D1-B956-B09FA9FE8EEC}"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k-SK" altLang="en-US" dirty="0" smtClean="0"/>
          </a:p>
        </p:txBody>
      </p:sp>
      <p:sp>
        <p:nvSpPr>
          <p:cNvPr id="2355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sk-SK" smtClean="0"/>
          </a:p>
        </p:txBody>
      </p:sp>
      <p:sp>
        <p:nvSpPr>
          <p:cNvPr id="2355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2C7B3EC1-464A-460E-BB14-FDC54C9DDCEB}" type="datetime8">
              <a:rPr lang="en-US" smtClean="0"/>
              <a:pPr fontAlgn="base">
                <a:spcBef>
                  <a:spcPct val="0"/>
                </a:spcBef>
                <a:spcAft>
                  <a:spcPct val="0"/>
                </a:spcAft>
                <a:defRPr/>
              </a:pPr>
              <a:t>10/8/2013 10:25 PM</a:t>
            </a:fld>
            <a:endParaRPr lang="en-US" smtClean="0"/>
          </a:p>
        </p:txBody>
      </p:sp>
      <p:sp>
        <p:nvSpPr>
          <p:cNvPr id="23558" name="Footer Placeholder 5"/>
          <p:cNvSpPr>
            <a:spLocks noGrp="1"/>
          </p:cNvSpPr>
          <p:nvPr>
            <p:ph type="ftr" sz="quarter" idx="4"/>
          </p:nvPr>
        </p:nvSpPr>
        <p:spPr bwMode="auto">
          <a:xfrm>
            <a:off x="0" y="9478963"/>
            <a:ext cx="6151563" cy="49847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z="50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rPr>
            </a:br>
            <a:r>
              <a:rPr lang="en-US" sz="500"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z="500" smtClean="0"/>
          </a:p>
        </p:txBody>
      </p:sp>
      <p:sp>
        <p:nvSpPr>
          <p:cNvPr id="23559" name="Slide Number Placeholder 6"/>
          <p:cNvSpPr>
            <a:spLocks noGrp="1"/>
          </p:cNvSpPr>
          <p:nvPr>
            <p:ph type="sldNum" sz="quarter" idx="5"/>
          </p:nvPr>
        </p:nvSpPr>
        <p:spPr bwMode="auto">
          <a:xfrm>
            <a:off x="6151563" y="9478963"/>
            <a:ext cx="681037" cy="49847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61FD561B-5DA6-4A72-B53D-043935608047}"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k-SK" altLang="en-US" dirty="0" err="1" smtClean="0"/>
              <a:t>Insolvenčný</a:t>
            </a:r>
            <a:r>
              <a:rPr lang="sk-SK" altLang="en-US" dirty="0" smtClean="0"/>
              <a:t> register a ochrana WB – návrhy</a:t>
            </a:r>
            <a:r>
              <a:rPr lang="sk-SK" altLang="en-US" baseline="0" dirty="0" smtClean="0"/>
              <a:t> PAS; podobne aj sfunkčnenie zbierky listín</a:t>
            </a:r>
            <a:endParaRPr lang="sk-SK" altLang="en-US" dirty="0" smtClean="0"/>
          </a:p>
        </p:txBody>
      </p:sp>
      <p:sp>
        <p:nvSpPr>
          <p:cNvPr id="2355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sk-SK" smtClean="0"/>
          </a:p>
        </p:txBody>
      </p:sp>
      <p:sp>
        <p:nvSpPr>
          <p:cNvPr id="2355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2C7B3EC1-464A-460E-BB14-FDC54C9DDCEB}" type="datetime8">
              <a:rPr lang="en-US" smtClean="0"/>
              <a:pPr fontAlgn="base">
                <a:spcBef>
                  <a:spcPct val="0"/>
                </a:spcBef>
                <a:spcAft>
                  <a:spcPct val="0"/>
                </a:spcAft>
                <a:defRPr/>
              </a:pPr>
              <a:t>10/8/2013 10:25 PM</a:t>
            </a:fld>
            <a:endParaRPr lang="en-US" smtClean="0"/>
          </a:p>
        </p:txBody>
      </p:sp>
      <p:sp>
        <p:nvSpPr>
          <p:cNvPr id="23558" name="Footer Placeholder 5"/>
          <p:cNvSpPr>
            <a:spLocks noGrp="1"/>
          </p:cNvSpPr>
          <p:nvPr>
            <p:ph type="ftr" sz="quarter" idx="4"/>
          </p:nvPr>
        </p:nvSpPr>
        <p:spPr bwMode="auto">
          <a:xfrm>
            <a:off x="0" y="9478963"/>
            <a:ext cx="6151563" cy="49847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z="50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rPr>
            </a:br>
            <a:r>
              <a:rPr lang="en-US" sz="500"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z="500" smtClean="0"/>
          </a:p>
        </p:txBody>
      </p:sp>
      <p:sp>
        <p:nvSpPr>
          <p:cNvPr id="23559" name="Slide Number Placeholder 6"/>
          <p:cNvSpPr>
            <a:spLocks noGrp="1"/>
          </p:cNvSpPr>
          <p:nvPr>
            <p:ph type="sldNum" sz="quarter" idx="5"/>
          </p:nvPr>
        </p:nvSpPr>
        <p:spPr bwMode="auto">
          <a:xfrm>
            <a:off x="6151563" y="9478963"/>
            <a:ext cx="681037" cy="49847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61FD561B-5DA6-4A72-B53D-043935608047}"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lnSpcReduction="10000"/>
          </a:bodyPr>
          <a:lstStyle/>
          <a:p>
            <a:pPr eaLnBrk="1" fontAlgn="auto" hangingPunct="1">
              <a:spcBef>
                <a:spcPts val="0"/>
              </a:spcBef>
              <a:spcAft>
                <a:spcPts val="0"/>
              </a:spcAft>
              <a:defRPr/>
            </a:pPr>
            <a:endParaRPr lang="sk-SK" dirty="0" smtClean="0"/>
          </a:p>
          <a:p>
            <a:pPr eaLnBrk="1" fontAlgn="auto" hangingPunct="1">
              <a:spcBef>
                <a:spcPts val="0"/>
              </a:spcBef>
              <a:spcAft>
                <a:spcPts val="0"/>
              </a:spcAft>
              <a:defRPr/>
            </a:pPr>
            <a:endParaRPr lang="sk-SK" dirty="0"/>
          </a:p>
        </p:txBody>
      </p:sp>
      <p:sp>
        <p:nvSpPr>
          <p:cNvPr id="37892"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33C339-9394-4C88-B10F-1A2E112B276C}"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sk-SK" smtClean="0"/>
              <a:t>Kliknite sem a upravte štýl predlohy nadpisov.</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sk-SK" smtClean="0"/>
              <a:t>Kliknite sem a upravte štýl predlohy podnadpisov.</a:t>
            </a:r>
            <a:endParaRPr lang="en-US" dirty="0"/>
          </a:p>
        </p:txBody>
      </p:sp>
    </p:spTree>
    <p:extLst>
      <p:ext uri="{BB962C8B-B14F-4D97-AF65-F5344CB8AC3E}">
        <p14:creationId xmlns:p14="http://schemas.microsoft.com/office/powerpoint/2010/main" val="229573365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sk-SK" smtClean="0"/>
              <a:t>Kliknite sem a upravte štýl predlohy nadpisov.</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Tree>
    <p:extLst>
      <p:ext uri="{BB962C8B-B14F-4D97-AF65-F5344CB8AC3E}">
        <p14:creationId xmlns:p14="http://schemas.microsoft.com/office/powerpoint/2010/main" val="274278474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sk-SK" smtClean="0"/>
              <a:t>Kliknite sem a upravte štýl predlohy nadpisov.</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sk-SK" smtClean="0"/>
              <a:t>Kliknite sem a upravte štýly predlohy textu.</a:t>
            </a:r>
          </a:p>
        </p:txBody>
      </p:sp>
    </p:spTree>
    <p:extLst>
      <p:ext uri="{BB962C8B-B14F-4D97-AF65-F5344CB8AC3E}">
        <p14:creationId xmlns:p14="http://schemas.microsoft.com/office/powerpoint/2010/main" val="255458216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sk-SK" smtClean="0"/>
              <a:t>Kliknite sem a upravte štýl predlohy nadpisov.</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sk-SK" smtClean="0"/>
              <a:t>Kliknite sem a upravte štýl predlohy podnadpisov.</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sk-SK" smtClean="0"/>
              <a:t>Kliknite sem a upravte štýly predlohy textu.</a:t>
            </a:r>
          </a:p>
        </p:txBody>
      </p:sp>
    </p:spTree>
    <p:extLst>
      <p:ext uri="{BB962C8B-B14F-4D97-AF65-F5344CB8AC3E}">
        <p14:creationId xmlns:p14="http://schemas.microsoft.com/office/powerpoint/2010/main" val="414438700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0777744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Úvodná snímka">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sk-SK" smtClean="0"/>
              <a:t>Kliknite sem a upravte štýl predlohy nadpisov.</a:t>
            </a:r>
            <a:endParaRPr/>
          </a:p>
        </p:txBody>
      </p:sp>
      <p:sp>
        <p:nvSpPr>
          <p:cNvPr id="4" name="Date Placeholder 3"/>
          <p:cNvSpPr>
            <a:spLocks noGrp="1"/>
          </p:cNvSpPr>
          <p:nvPr>
            <p:ph type="dt" sz="half" idx="10"/>
          </p:nvPr>
        </p:nvSpPr>
        <p:spPr>
          <a:xfrm>
            <a:off x="6934200" y="6553200"/>
            <a:ext cx="1676400" cy="228600"/>
          </a:xfrm>
          <a:prstGeom prst="rect">
            <a:avLst/>
          </a:prstGeom>
        </p:spPr>
        <p:txBody>
          <a:bodyPr vert="horz" lIns="91440" tIns="45720" rIns="91440" bIns="45720" rtlCol="0" anchor="t" anchorCtr="0"/>
          <a:lstStyle>
            <a:lvl1pPr marL="0" algn="r" defTabSz="914400" rtl="0" eaLnBrk="1" fontAlgn="auto" latinLnBrk="0" hangingPunct="1">
              <a:spcBef>
                <a:spcPts val="0"/>
              </a:spcBef>
              <a:spcAft>
                <a:spcPts val="0"/>
              </a:spcAft>
              <a:defRPr sz="900" kern="1200" cap="small" baseline="0">
                <a:solidFill>
                  <a:sysClr val="windowText" lastClr="000000"/>
                </a:solidFill>
                <a:latin typeface="+mj-lt"/>
                <a:ea typeface="+mn-ea"/>
                <a:cs typeface="+mn-cs"/>
              </a:defRPr>
            </a:lvl1pPr>
          </a:lstStyle>
          <a:p>
            <a:pPr>
              <a:defRPr/>
            </a:pPr>
            <a:endParaRPr/>
          </a:p>
        </p:txBody>
      </p:sp>
      <p:sp>
        <p:nvSpPr>
          <p:cNvPr id="5" name="Footer Placeholder 4"/>
          <p:cNvSpPr>
            <a:spLocks noGrp="1"/>
          </p:cNvSpPr>
          <p:nvPr>
            <p:ph type="ftr" sz="quarter" idx="11"/>
          </p:nvPr>
        </p:nvSpPr>
        <p:spPr>
          <a:xfrm>
            <a:off x="1892300" y="6553200"/>
            <a:ext cx="1676400" cy="228600"/>
          </a:xfrm>
          <a:prstGeom prst="rect">
            <a:avLst/>
          </a:prstGeom>
        </p:spPr>
        <p:txBody>
          <a:bodyPr anchor="t" anchorCtr="0"/>
          <a:lstStyle>
            <a:lvl1pPr fontAlgn="auto">
              <a:spcBef>
                <a:spcPts val="0"/>
              </a:spcBef>
              <a:spcAft>
                <a:spcPts val="0"/>
              </a:spcAft>
              <a:defRPr>
                <a:solidFill>
                  <a:sysClr val="windowText" lastClr="000000"/>
                </a:solidFill>
                <a:latin typeface="+mn-lt"/>
                <a:cs typeface="+mn-cs"/>
              </a:defRPr>
            </a:lvl1pPr>
          </a:lstStyle>
          <a:p>
            <a:pPr>
              <a:defRPr/>
            </a:pPr>
            <a:endParaRPr/>
          </a:p>
        </p:txBody>
      </p:sp>
      <p:sp>
        <p:nvSpPr>
          <p:cNvPr id="6" name="Slide Number Placeholder 5"/>
          <p:cNvSpPr>
            <a:spLocks noGrp="1"/>
          </p:cNvSpPr>
          <p:nvPr>
            <p:ph type="sldNum" sz="quarter" idx="12"/>
          </p:nvPr>
        </p:nvSpPr>
        <p:spPr>
          <a:xfrm>
            <a:off x="4870450" y="6553200"/>
            <a:ext cx="762000" cy="228600"/>
          </a:xfrm>
          <a:prstGeom prst="rect">
            <a:avLst/>
          </a:prstGeom>
        </p:spPr>
        <p:txBody>
          <a:bodyPr/>
          <a:lstStyle>
            <a:lvl1pPr algn="ctr" fontAlgn="auto">
              <a:spcBef>
                <a:spcPts val="0"/>
              </a:spcBef>
              <a:spcAft>
                <a:spcPts val="0"/>
              </a:spcAft>
              <a:defRPr sz="900" kern="1200" cap="small" baseline="0">
                <a:solidFill>
                  <a:sysClr val="windowText" lastClr="000000"/>
                </a:solidFill>
                <a:latin typeface="+mj-lt"/>
                <a:ea typeface="+mn-ea"/>
                <a:cs typeface="+mn-cs"/>
              </a:defRPr>
            </a:lvl1pPr>
          </a:lstStyle>
          <a:p>
            <a:pPr>
              <a:defRPr/>
            </a:pPr>
            <a:fld id="{C7EF9A3F-03C3-4DA1-BA00-11D274430DA4}" type="slidenum">
              <a:rPr/>
              <a:pPr>
                <a:defRPr/>
              </a:pPr>
              <a:t>‹#›</a:t>
            </a:fld>
            <a:endParaRPr/>
          </a:p>
        </p:txBody>
      </p:sp>
    </p:spTree>
    <p:extLst>
      <p:ext uri="{BB962C8B-B14F-4D97-AF65-F5344CB8AC3E}">
        <p14:creationId xmlns:p14="http://schemas.microsoft.com/office/powerpoint/2010/main" val="275246804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sk-SK" smtClean="0"/>
              <a:t>Kliknite sem a upravte štýl predlohy nadpisov.</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sk-SK" smtClean="0"/>
              <a:t>Kliknite sem a upravte štýl predlohy podnadpisov.</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sk-SK" smtClean="0"/>
              <a:t>Kliknite sem a upravte štýly predlohy textu.</a:t>
            </a:r>
          </a:p>
        </p:txBody>
      </p:sp>
    </p:spTree>
    <p:extLst>
      <p:ext uri="{BB962C8B-B14F-4D97-AF65-F5344CB8AC3E}">
        <p14:creationId xmlns:p14="http://schemas.microsoft.com/office/powerpoint/2010/main" val="85786578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Kliknite sem a upravte štýl predlohy nadpisov.</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Tree>
    <p:extLst>
      <p:ext uri="{BB962C8B-B14F-4D97-AF65-F5344CB8AC3E}">
        <p14:creationId xmlns:p14="http://schemas.microsoft.com/office/powerpoint/2010/main" val="402457201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Kliknite sem a upravte štýl predlohy nadpisov.</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Tree>
    <p:extLst>
      <p:ext uri="{BB962C8B-B14F-4D97-AF65-F5344CB8AC3E}">
        <p14:creationId xmlns:p14="http://schemas.microsoft.com/office/powerpoint/2010/main" val="201359655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Kliknite sem a upravte štýl predlohy nadpisov.</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Tree>
    <p:extLst>
      <p:ext uri="{BB962C8B-B14F-4D97-AF65-F5344CB8AC3E}">
        <p14:creationId xmlns:p14="http://schemas.microsoft.com/office/powerpoint/2010/main" val="233163475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smtClean="0"/>
              <a:t>Kliknite sem a upravte štýl predlohy nadpisov.</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sk-SK" smtClean="0"/>
              <a:t>Kliknite sem a upravte štýly predlohy textu.</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sk-SK" smtClean="0"/>
              <a:t>Kliknite sem a upravte štýly predlohy textu.</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Tree>
    <p:extLst>
      <p:ext uri="{BB962C8B-B14F-4D97-AF65-F5344CB8AC3E}">
        <p14:creationId xmlns:p14="http://schemas.microsoft.com/office/powerpoint/2010/main" val="428381271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Kliknite sem a upravte štýl predlohy nadpisov.</a:t>
            </a:r>
            <a:endParaRPr lang="en-US"/>
          </a:p>
        </p:txBody>
      </p:sp>
    </p:spTree>
    <p:extLst>
      <p:ext uri="{BB962C8B-B14F-4D97-AF65-F5344CB8AC3E}">
        <p14:creationId xmlns:p14="http://schemas.microsoft.com/office/powerpoint/2010/main" val="40752949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734604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612795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sk-SK" smtClean="0"/>
              <a:t>Kliknite sem a upravte štýl predlohy nadpisov.</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sk-SK" altLang="en-US" smtClean="0"/>
              <a:t>Kliknite sem a upravte štýly predlohy textu.</a:t>
            </a:r>
          </a:p>
          <a:p>
            <a:pPr lvl="1"/>
            <a:r>
              <a:rPr lang="sk-SK" altLang="en-US" smtClean="0"/>
              <a:t>Druhá úroveň</a:t>
            </a:r>
          </a:p>
          <a:p>
            <a:pPr lvl="2"/>
            <a:r>
              <a:rPr lang="sk-SK" altLang="en-US" smtClean="0"/>
              <a:t>Tretia úroveň</a:t>
            </a:r>
          </a:p>
          <a:p>
            <a:pPr lvl="3"/>
            <a:r>
              <a:rPr lang="sk-SK" altLang="en-US" smtClean="0"/>
              <a:t>Štvrtá úroveň</a:t>
            </a:r>
          </a:p>
          <a:p>
            <a:pPr lvl="4"/>
            <a:r>
              <a:rPr lang="sk-SK" altLang="en-US" smtClean="0"/>
              <a:t>Piata úroveň</a:t>
            </a:r>
            <a:endParaRPr lang="en-US" altLang="en-US" smtClean="0"/>
          </a:p>
        </p:txBody>
      </p:sp>
    </p:spTree>
  </p:cSld>
  <p:clrMap bg1="dk1" tx1="lt1" bg2="dk2" tx2="lt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71" r:id="rId10"/>
    <p:sldLayoutId id="2147483772" r:id="rId11"/>
    <p:sldLayoutId id="2147483769"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p:titleStyle>
    <p:bodyStyle>
      <a:lvl1pPr marL="396875" indent="-396875" algn="l" defTabSz="912813" rtl="0" eaLnBrk="0" fontAlgn="base" hangingPunct="0">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lum/>
          </a:blip>
          <a:srcRect/>
          <a:stretch>
            <a:fillRect l="-1000" r="-1000"/>
          </a:stretch>
        </a:blipFill>
        <a:effectLst/>
      </p:bgPr>
    </p:bg>
    <p:spTree>
      <p:nvGrpSpPr>
        <p:cNvPr id="1" name=""/>
        <p:cNvGrpSpPr/>
        <p:nvPr/>
      </p:nvGrpSpPr>
      <p:grpSpPr>
        <a:xfrm>
          <a:off x="0" y="0"/>
          <a:ext cx="0" cy="0"/>
          <a:chOff x="0" y="0"/>
          <a:chExt cx="0" cy="0"/>
        </a:xfrm>
      </p:grpSpPr>
      <p:pic>
        <p:nvPicPr>
          <p:cNvPr id="2050" name="Picture 3" descr="white rectangle.png"/>
          <p:cNvPicPr>
            <a:picLocks noChangeAspect="1"/>
          </p:cNvPicPr>
          <p:nvPr/>
        </p:nvPicPr>
        <p:blipFill>
          <a:blip r:embed="rId5">
            <a:extLst>
              <a:ext uri="{28A0092B-C50C-407E-A947-70E740481C1C}">
                <a14:useLocalDpi xmlns:a14="http://schemas.microsoft.com/office/drawing/2010/main" val="0"/>
              </a:ext>
            </a:extLst>
          </a:blip>
          <a:srcRect b="10452"/>
          <a:stretch>
            <a:fillRect/>
          </a:stretch>
        </p:blipFill>
        <p:spPr bwMode="auto">
          <a:xfrm>
            <a:off x="0" y="1300163"/>
            <a:ext cx="9144000" cy="555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2052" name="Text Placeholder 2"/>
          <p:cNvSpPr>
            <a:spLocks noGrp="1"/>
          </p:cNvSpPr>
          <p:nvPr>
            <p:ph type="body" idx="1"/>
          </p:nvPr>
        </p:nvSpPr>
        <p:spPr bwMode="auto">
          <a:xfrm>
            <a:off x="722313" y="1905000"/>
            <a:ext cx="8040687"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770" r:id="rId1"/>
    <p:sldLayoutId id="2147483773" r:id="rId2"/>
  </p:sldLayoutIdLst>
  <p:transition>
    <p:fade/>
  </p:transition>
  <p:txStyles>
    <p:titleStyle>
      <a:lvl1pPr algn="l" defTabSz="912813" rtl="0" eaLnBrk="0" fontAlgn="base" hangingPunct="0">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p:titleStyle>
    <p:bodyStyle>
      <a:lvl1pPr algn="l" defTabSz="912813" rtl="0" eaLnBrk="0" fontAlgn="base" hangingPunct="0">
        <a:lnSpc>
          <a:spcPct val="90000"/>
        </a:lnSpc>
        <a:spcBef>
          <a:spcPct val="20000"/>
        </a:spcBef>
        <a:spcAft>
          <a:spcPct val="0"/>
        </a:spcAft>
        <a:buFont typeface="Arial" pitchFamily="34" charset="0"/>
        <a:defRPr sz="3000" b="1" kern="1200">
          <a:solidFill>
            <a:schemeClr val="tx1"/>
          </a:solidFill>
          <a:latin typeface="Courier New" pitchFamily="49" charset="0"/>
          <a:ea typeface="+mn-ea"/>
          <a:cs typeface="Courier New" pitchFamily="49" charset="0"/>
        </a:defRPr>
      </a:lvl1pPr>
      <a:lvl2pPr marL="384175" indent="-6350" algn="l" defTabSz="912813" rtl="0" eaLnBrk="0" fontAlgn="base" hangingPunct="0">
        <a:lnSpc>
          <a:spcPct val="90000"/>
        </a:lnSpc>
        <a:spcBef>
          <a:spcPct val="20000"/>
        </a:spcBef>
        <a:spcAft>
          <a:spcPct val="0"/>
        </a:spcAft>
        <a:buFont typeface="Arial" pitchFamily="34" charset="0"/>
        <a:defRPr sz="2800" b="1" kern="1200">
          <a:solidFill>
            <a:schemeClr val="tx1"/>
          </a:solidFill>
          <a:latin typeface="Courier New" pitchFamily="49" charset="0"/>
          <a:ea typeface="+mn-ea"/>
          <a:cs typeface="Courier New" pitchFamily="49" charset="0"/>
        </a:defRPr>
      </a:lvl2pPr>
      <a:lvl3pPr marL="760413" indent="-6350" algn="l" defTabSz="912813" rtl="0" eaLnBrk="0" fontAlgn="base" hangingPunct="0">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3pPr>
      <a:lvl4pPr marL="1093788" indent="6350" algn="l" defTabSz="912813" rtl="0" eaLnBrk="0" fontAlgn="base" hangingPunct="0">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4pPr>
      <a:lvl5pPr marL="1425575" algn="l" defTabSz="912813" rtl="0" eaLnBrk="0" fontAlgn="base" hangingPunct="0">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alianciapas.sk/"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196752"/>
            <a:ext cx="8748464" cy="2231743"/>
          </a:xfrm>
        </p:spPr>
        <p:txBody>
          <a:bodyPr/>
          <a:lstStyle/>
          <a:p>
            <a:pPr defTabSz="914363" eaLnBrk="1" fontAlgn="auto" hangingPunct="1">
              <a:spcAft>
                <a:spcPts val="0"/>
              </a:spcAft>
              <a:defRPr/>
            </a:pPr>
            <a:r>
              <a:rPr lang="sk-SK" sz="5000" b="1" dirty="0" smtClean="0"/>
              <a:t>(NE)TRANSPARENTNOSŤ </a:t>
            </a:r>
            <a:br>
              <a:rPr lang="sk-SK" sz="5000" b="1" dirty="0" smtClean="0"/>
            </a:br>
            <a:r>
              <a:rPr lang="sk-SK" sz="5000" b="1" dirty="0" smtClean="0"/>
              <a:t>PODNIKATEĽSKÉHO PROSTREDIA</a:t>
            </a:r>
            <a:endParaRPr lang="sk-SK" sz="5000" dirty="0"/>
          </a:p>
        </p:txBody>
      </p:sp>
      <p:sp>
        <p:nvSpPr>
          <p:cNvPr id="4" name="Podnadpis 3"/>
          <p:cNvSpPr>
            <a:spLocks noGrp="1"/>
          </p:cNvSpPr>
          <p:nvPr>
            <p:ph type="subTitle" idx="1"/>
          </p:nvPr>
        </p:nvSpPr>
        <p:spPr>
          <a:xfrm>
            <a:off x="395536" y="3866367"/>
            <a:ext cx="7872412" cy="1074801"/>
          </a:xfrm>
        </p:spPr>
        <p:txBody>
          <a:bodyPr rtlCol="0"/>
          <a:lstStyle/>
          <a:p>
            <a:pPr defTabSz="914363" eaLnBrk="1" fontAlgn="auto" hangingPunct="1">
              <a:spcAft>
                <a:spcPts val="0"/>
              </a:spcAft>
              <a:defRPr/>
            </a:pPr>
            <a:r>
              <a:rPr lang="sk-SK" dirty="0" smtClean="0"/>
              <a:t>Róbert Kičina, výkonný riaditeľ PAS</a:t>
            </a:r>
          </a:p>
          <a:p>
            <a:pPr defTabSz="914363" eaLnBrk="1" fontAlgn="auto" hangingPunct="1">
              <a:spcAft>
                <a:spcPts val="0"/>
              </a:spcAft>
              <a:defRPr/>
            </a:pPr>
            <a:r>
              <a:rPr lang="sk-SK" sz="2000" dirty="0" smtClean="0"/>
              <a:t/>
            </a:r>
            <a:br>
              <a:rPr lang="sk-SK" sz="2000" dirty="0" smtClean="0"/>
            </a:br>
            <a:r>
              <a:rPr lang="sk-SK" sz="2000" dirty="0" smtClean="0"/>
              <a:t>Bratislava 9. októbra 2013</a:t>
            </a:r>
            <a:endParaRPr lang="en-GB" sz="2000" dirty="0"/>
          </a:p>
        </p:txBody>
      </p:sp>
      <p:pic>
        <p:nvPicPr>
          <p:cNvPr id="6158" name="Obrázok 13" descr="pas-logo_whi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5446" y="3901210"/>
            <a:ext cx="1955472" cy="96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30188"/>
            <a:ext cx="9144000" cy="609398"/>
          </a:xfrm>
        </p:spPr>
        <p:txBody>
          <a:bodyPr/>
          <a:lstStyle/>
          <a:p>
            <a:pPr algn="ctr" defTabSz="914363" eaLnBrk="1" fontAlgn="auto" hangingPunct="1">
              <a:spcAft>
                <a:spcPts val="0"/>
              </a:spcAft>
              <a:defRPr/>
            </a:pPr>
            <a:r>
              <a:rPr lang="sk-SK" sz="4400" b="1" dirty="0" smtClean="0"/>
              <a:t>Čo sa by ešte pomohlo?  </a:t>
            </a:r>
            <a:r>
              <a:rPr lang="sk-SK" sz="4400" b="1" dirty="0" smtClean="0"/>
              <a:t>(2/2</a:t>
            </a:r>
            <a:r>
              <a:rPr lang="sk-SK" sz="4400" b="1" dirty="0" smtClean="0"/>
              <a:t>)</a:t>
            </a:r>
            <a:endParaRPr sz="4400" b="1" dirty="0"/>
          </a:p>
        </p:txBody>
      </p:sp>
      <p:sp>
        <p:nvSpPr>
          <p:cNvPr id="23555" name="Zástupný symbol textu 3"/>
          <p:cNvSpPr>
            <a:spLocks noGrp="1"/>
          </p:cNvSpPr>
          <p:nvPr>
            <p:ph type="body" sz="quarter" idx="10"/>
          </p:nvPr>
        </p:nvSpPr>
        <p:spPr>
          <a:xfrm>
            <a:off x="179388" y="1125538"/>
            <a:ext cx="8785225" cy="5278368"/>
          </a:xfrm>
        </p:spPr>
        <p:txBody>
          <a:bodyPr/>
          <a:lstStyle/>
          <a:p>
            <a:pPr eaLnBrk="1" hangingPunct="1">
              <a:lnSpc>
                <a:spcPct val="100000"/>
              </a:lnSpc>
              <a:spcBef>
                <a:spcPct val="0"/>
              </a:spcBef>
              <a:spcAft>
                <a:spcPts val="1200"/>
              </a:spcAft>
              <a:buFont typeface="Courier New" pitchFamily="49" charset="0"/>
              <a:buChar char="o"/>
            </a:pPr>
            <a:r>
              <a:rPr lang="sk-SK" altLang="en-US" sz="2400" b="1" dirty="0" smtClean="0"/>
              <a:t>Zásadné sprehľadnenie novelizácie a pripomienkovania zákonov</a:t>
            </a:r>
          </a:p>
          <a:p>
            <a:pPr eaLnBrk="1" hangingPunct="1">
              <a:lnSpc>
                <a:spcPct val="100000"/>
              </a:lnSpc>
              <a:spcBef>
                <a:spcPct val="0"/>
              </a:spcBef>
              <a:spcAft>
                <a:spcPts val="1200"/>
              </a:spcAft>
              <a:buFont typeface="Courier New" pitchFamily="49" charset="0"/>
              <a:buChar char="o"/>
            </a:pPr>
            <a:r>
              <a:rPr lang="sk-SK" altLang="en-US" sz="2400" b="1" dirty="0"/>
              <a:t>Analýzu dopadov právnych noriem preniesť na Radu pre rozpočtovú zodpovednosť alebo NBS</a:t>
            </a:r>
          </a:p>
          <a:p>
            <a:pPr eaLnBrk="1" hangingPunct="1">
              <a:lnSpc>
                <a:spcPct val="100000"/>
              </a:lnSpc>
              <a:spcBef>
                <a:spcPct val="0"/>
              </a:spcBef>
              <a:spcAft>
                <a:spcPts val="1200"/>
              </a:spcAft>
              <a:buFont typeface="Courier New" pitchFamily="49" charset="0"/>
              <a:buChar char="o"/>
            </a:pPr>
            <a:r>
              <a:rPr lang="sk-SK" altLang="en-US" sz="2400" b="1" dirty="0" smtClean="0"/>
              <a:t>Zriadenie verejného registra politických nominácií vo verejnej správe</a:t>
            </a:r>
          </a:p>
          <a:p>
            <a:pPr eaLnBrk="1" hangingPunct="1">
              <a:lnSpc>
                <a:spcPct val="100000"/>
              </a:lnSpc>
              <a:spcBef>
                <a:spcPct val="0"/>
              </a:spcBef>
              <a:spcAft>
                <a:spcPts val="1200"/>
              </a:spcAft>
              <a:buFont typeface="Courier New" pitchFamily="49" charset="0"/>
              <a:buChar char="o"/>
            </a:pPr>
            <a:r>
              <a:rPr lang="sk-SK" altLang="en-US" sz="2400" b="1" dirty="0" smtClean="0"/>
              <a:t>Zverejňovať životopisy a manažérske zmluvy manažérov štátnych/komunálnych firiem</a:t>
            </a:r>
          </a:p>
          <a:p>
            <a:pPr eaLnBrk="1" hangingPunct="1">
              <a:lnSpc>
                <a:spcPct val="100000"/>
              </a:lnSpc>
              <a:spcBef>
                <a:spcPct val="0"/>
              </a:spcBef>
              <a:spcAft>
                <a:spcPts val="1200"/>
              </a:spcAft>
              <a:buFont typeface="Courier New" pitchFamily="49" charset="0"/>
              <a:buChar char="o"/>
            </a:pPr>
            <a:r>
              <a:rPr lang="sk-SK" altLang="en-US" sz="2400" b="1" dirty="0"/>
              <a:t>Posúvať dôraz z pasívneho k aktívnemu prístupu k informáciám (t.j. od vyžadovania </a:t>
            </a:r>
            <a:r>
              <a:rPr lang="sk-SK" altLang="en-US" sz="2400" b="1" dirty="0" smtClean="0"/>
              <a:t>informácií </a:t>
            </a:r>
            <a:r>
              <a:rPr lang="sk-SK" altLang="en-US" sz="2400" b="1" dirty="0"/>
              <a:t>cez </a:t>
            </a:r>
            <a:r>
              <a:rPr lang="sk-SK" altLang="en-US" sz="2400" b="1" dirty="0" err="1"/>
              <a:t>infozákon</a:t>
            </a:r>
            <a:r>
              <a:rPr lang="sk-SK" altLang="en-US" sz="2400" b="1" dirty="0"/>
              <a:t> k ich automatickému </a:t>
            </a:r>
            <a:r>
              <a:rPr lang="sk-SK" altLang="en-US" sz="2400" b="1" dirty="0" smtClean="0"/>
              <a:t>zverejňovaniu)</a:t>
            </a:r>
          </a:p>
          <a:p>
            <a:pPr eaLnBrk="1" hangingPunct="1">
              <a:lnSpc>
                <a:spcPct val="100000"/>
              </a:lnSpc>
              <a:spcBef>
                <a:spcPct val="0"/>
              </a:spcBef>
              <a:spcAft>
                <a:spcPts val="1200"/>
              </a:spcAft>
              <a:buFont typeface="Courier New" pitchFamily="49" charset="0"/>
              <a:buChar char="o"/>
            </a:pPr>
            <a:endParaRPr lang="sk-SK" altLang="en-US" sz="2400" b="1" i="1" dirty="0" smtClean="0"/>
          </a:p>
          <a:p>
            <a:pPr lvl="1" eaLnBrk="1" hangingPunct="1">
              <a:lnSpc>
                <a:spcPct val="100000"/>
              </a:lnSpc>
              <a:spcBef>
                <a:spcPct val="0"/>
              </a:spcBef>
              <a:buFontTx/>
              <a:buNone/>
            </a:pPr>
            <a:endParaRPr lang="sk-SK" altLang="en-US" sz="1900" b="1" dirty="0" smtClean="0"/>
          </a:p>
        </p:txBody>
      </p:sp>
      <p:pic>
        <p:nvPicPr>
          <p:cNvPr id="23556" name="Obrázok 6" descr="pas-logo_whit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175" y="6165850"/>
            <a:ext cx="12255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93988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196752"/>
            <a:ext cx="8748464" cy="2231743"/>
          </a:xfrm>
        </p:spPr>
        <p:txBody>
          <a:bodyPr/>
          <a:lstStyle/>
          <a:p>
            <a:pPr defTabSz="914363" eaLnBrk="1" fontAlgn="auto" hangingPunct="1">
              <a:spcAft>
                <a:spcPts val="0"/>
              </a:spcAft>
              <a:defRPr/>
            </a:pPr>
            <a:r>
              <a:rPr lang="sk-SK" sz="5000" b="1" dirty="0" smtClean="0"/>
              <a:t>Ďakujem za pozornosť</a:t>
            </a:r>
            <a:endParaRPr lang="sk-SK" sz="5000" dirty="0"/>
          </a:p>
        </p:txBody>
      </p:sp>
      <p:sp>
        <p:nvSpPr>
          <p:cNvPr id="4" name="Podnadpis 3"/>
          <p:cNvSpPr>
            <a:spLocks noGrp="1"/>
          </p:cNvSpPr>
          <p:nvPr>
            <p:ph type="subTitle" idx="1"/>
          </p:nvPr>
        </p:nvSpPr>
        <p:spPr>
          <a:xfrm>
            <a:off x="395288" y="2348880"/>
            <a:ext cx="7872412" cy="1872283"/>
          </a:xfrm>
        </p:spPr>
        <p:txBody>
          <a:bodyPr rtlCol="0"/>
          <a:lstStyle/>
          <a:p>
            <a:pPr defTabSz="914363" eaLnBrk="1" fontAlgn="auto" hangingPunct="1">
              <a:spcAft>
                <a:spcPts val="0"/>
              </a:spcAft>
              <a:defRPr/>
            </a:pPr>
            <a:r>
              <a:rPr lang="sk-SK" sz="2800" b="1" dirty="0" smtClean="0"/>
              <a:t>Róbert </a:t>
            </a:r>
            <a:r>
              <a:rPr lang="sk-SK" sz="2800" b="1" dirty="0" err="1" smtClean="0"/>
              <a:t>Kičina</a:t>
            </a:r>
            <a:endParaRPr lang="sk-SK" sz="2800" b="1" dirty="0" smtClean="0"/>
          </a:p>
          <a:p>
            <a:pPr defTabSz="914363" eaLnBrk="1" fontAlgn="auto" hangingPunct="1">
              <a:spcAft>
                <a:spcPts val="0"/>
              </a:spcAft>
              <a:defRPr/>
            </a:pPr>
            <a:r>
              <a:rPr lang="sk-SK" sz="2800" dirty="0" smtClean="0"/>
              <a:t> </a:t>
            </a:r>
          </a:p>
          <a:p>
            <a:pPr defTabSz="914363" eaLnBrk="1" fontAlgn="auto" hangingPunct="1">
              <a:spcAft>
                <a:spcPts val="0"/>
              </a:spcAft>
              <a:defRPr/>
            </a:pPr>
            <a:r>
              <a:rPr lang="sk-SK" sz="2800" b="1" dirty="0" smtClean="0"/>
              <a:t>Podnikateľská aliancia Slovenska</a:t>
            </a:r>
          </a:p>
          <a:p>
            <a:pPr defTabSz="914363" eaLnBrk="1" fontAlgn="auto" hangingPunct="1">
              <a:spcAft>
                <a:spcPts val="0"/>
              </a:spcAft>
              <a:defRPr/>
            </a:pPr>
            <a:r>
              <a:rPr lang="sk-SK" sz="2000" dirty="0" smtClean="0"/>
              <a:t>tel.: 02 / 582 33 481</a:t>
            </a:r>
          </a:p>
          <a:p>
            <a:pPr defTabSz="914363" eaLnBrk="1" fontAlgn="auto" hangingPunct="1">
              <a:spcAft>
                <a:spcPts val="0"/>
              </a:spcAft>
              <a:defRPr/>
            </a:pPr>
            <a:r>
              <a:rPr lang="sk-SK" sz="2000" dirty="0" err="1" smtClean="0">
                <a:hlinkClick r:id="rId3"/>
              </a:rPr>
              <a:t>www.alianciapas.sk</a:t>
            </a:r>
            <a:r>
              <a:rPr lang="sk-SK" sz="2000" dirty="0" smtClean="0"/>
              <a:t> </a:t>
            </a:r>
            <a:endParaRPr lang="en-US" sz="2000" dirty="0"/>
          </a:p>
        </p:txBody>
      </p:sp>
      <p:pic>
        <p:nvPicPr>
          <p:cNvPr id="26638" name="Obrázok 13" descr="pas-logo_whit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5536" y="4725144"/>
            <a:ext cx="1897063"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30188"/>
            <a:ext cx="9144000" cy="623248"/>
          </a:xfrm>
        </p:spPr>
        <p:txBody>
          <a:bodyPr/>
          <a:lstStyle/>
          <a:p>
            <a:pPr algn="ctr" defTabSz="914363" eaLnBrk="1" fontAlgn="auto" hangingPunct="1">
              <a:spcAft>
                <a:spcPts val="0"/>
              </a:spcAft>
              <a:defRPr/>
            </a:pPr>
            <a:r>
              <a:rPr lang="sk-SK" sz="4400" dirty="0" smtClean="0"/>
              <a:t>Aktuálny stav podnikateľského prostredia</a:t>
            </a:r>
            <a:endParaRPr sz="4400" dirty="0"/>
          </a:p>
        </p:txBody>
      </p:sp>
      <p:pic>
        <p:nvPicPr>
          <p:cNvPr id="7173" name="Obrázok 6" descr="pas-logo_whit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175" y="6165850"/>
            <a:ext cx="12255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Graf 6"/>
          <p:cNvGraphicFramePr>
            <a:graphicFrameLocks/>
          </p:cNvGraphicFramePr>
          <p:nvPr>
            <p:extLst>
              <p:ext uri="{D42A27DB-BD31-4B8C-83A1-F6EECF244321}">
                <p14:modId xmlns:p14="http://schemas.microsoft.com/office/powerpoint/2010/main" val="2559113892"/>
              </p:ext>
            </p:extLst>
          </p:nvPr>
        </p:nvGraphicFramePr>
        <p:xfrm>
          <a:off x="0" y="980727"/>
          <a:ext cx="8964488" cy="518512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076919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30188"/>
            <a:ext cx="9144000" cy="623248"/>
          </a:xfrm>
        </p:spPr>
        <p:txBody>
          <a:bodyPr/>
          <a:lstStyle/>
          <a:p>
            <a:pPr algn="ctr" defTabSz="914363" eaLnBrk="1" fontAlgn="auto" hangingPunct="1">
              <a:spcAft>
                <a:spcPts val="0"/>
              </a:spcAft>
              <a:defRPr/>
            </a:pPr>
            <a:r>
              <a:rPr lang="sk-SK" sz="4400"/>
              <a:t>Dlhodobé problémy podnikateľov</a:t>
            </a:r>
            <a:endParaRPr sz="4400"/>
          </a:p>
        </p:txBody>
      </p:sp>
      <p:sp>
        <p:nvSpPr>
          <p:cNvPr id="13315" name="Zástupný symbol textu 3"/>
          <p:cNvSpPr>
            <a:spLocks noGrp="1"/>
          </p:cNvSpPr>
          <p:nvPr>
            <p:ph type="body" sz="quarter" idx="10"/>
          </p:nvPr>
        </p:nvSpPr>
        <p:spPr>
          <a:xfrm>
            <a:off x="900113" y="981075"/>
            <a:ext cx="7775575" cy="3693319"/>
          </a:xfrm>
        </p:spPr>
        <p:txBody>
          <a:bodyPr/>
          <a:lstStyle/>
          <a:p>
            <a:pPr eaLnBrk="1" hangingPunct="1">
              <a:buFontTx/>
              <a:buChar char="•"/>
            </a:pPr>
            <a:r>
              <a:rPr lang="sk-SK" altLang="en-US" dirty="0" smtClean="0"/>
              <a:t>Neefektívne fungujúce súdy</a:t>
            </a:r>
          </a:p>
          <a:p>
            <a:pPr eaLnBrk="1" hangingPunct="1">
              <a:buFontTx/>
              <a:buChar char="•"/>
            </a:pPr>
            <a:r>
              <a:rPr lang="sk-SK" altLang="en-US" dirty="0" smtClean="0"/>
              <a:t>Neprehľadná legislatíva</a:t>
            </a:r>
          </a:p>
          <a:p>
            <a:pPr eaLnBrk="1" hangingPunct="1">
              <a:buFontTx/>
              <a:buChar char="•"/>
            </a:pPr>
            <a:r>
              <a:rPr lang="sk-SK" altLang="en-US" dirty="0" smtClean="0"/>
              <a:t>Zhoršená platobná disciplína</a:t>
            </a:r>
          </a:p>
          <a:p>
            <a:pPr eaLnBrk="1" hangingPunct="1">
              <a:buFontTx/>
              <a:buChar char="•"/>
            </a:pPr>
            <a:r>
              <a:rPr lang="sk-SK" altLang="en-US" dirty="0" smtClean="0"/>
              <a:t>Nerovnaké postavenie pred zákonom</a:t>
            </a:r>
          </a:p>
          <a:p>
            <a:pPr eaLnBrk="1" hangingPunct="1">
              <a:buFontTx/>
              <a:buChar char="•"/>
            </a:pPr>
            <a:r>
              <a:rPr lang="sk-SK" altLang="en-US" dirty="0" smtClean="0"/>
              <a:t>Ťažkopádny konkurzný zákon</a:t>
            </a:r>
          </a:p>
          <a:p>
            <a:pPr eaLnBrk="1" hangingPunct="1">
              <a:buFontTx/>
              <a:buChar char="•"/>
            </a:pPr>
            <a:r>
              <a:rPr lang="sk-SK" altLang="en-US" dirty="0" smtClean="0"/>
              <a:t>Korupcia</a:t>
            </a:r>
          </a:p>
          <a:p>
            <a:pPr algn="ctr" eaLnBrk="1" hangingPunct="1">
              <a:buFontTx/>
              <a:buNone/>
            </a:pPr>
            <a:endParaRPr lang="en-US" altLang="en-US" dirty="0" smtClean="0"/>
          </a:p>
        </p:txBody>
      </p:sp>
      <p:pic>
        <p:nvPicPr>
          <p:cNvPr id="13323" name="Obrázok 6" descr="pas-logo_whit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175" y="6165850"/>
            <a:ext cx="12255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310181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30188"/>
            <a:ext cx="9144000" cy="623248"/>
          </a:xfrm>
        </p:spPr>
        <p:txBody>
          <a:bodyPr/>
          <a:lstStyle/>
          <a:p>
            <a:pPr algn="ctr" defTabSz="914363" eaLnBrk="1" fontAlgn="auto" hangingPunct="1">
              <a:spcAft>
                <a:spcPts val="0"/>
              </a:spcAft>
              <a:defRPr/>
            </a:pPr>
            <a:r>
              <a:rPr lang="sk-SK" sz="4400"/>
              <a:t>Dlhodobé problémy podnikateľov</a:t>
            </a:r>
            <a:endParaRPr sz="4400"/>
          </a:p>
        </p:txBody>
      </p:sp>
      <p:sp>
        <p:nvSpPr>
          <p:cNvPr id="13315" name="Zástupný symbol textu 3"/>
          <p:cNvSpPr>
            <a:spLocks noGrp="1"/>
          </p:cNvSpPr>
          <p:nvPr>
            <p:ph type="body" sz="quarter" idx="10"/>
          </p:nvPr>
        </p:nvSpPr>
        <p:spPr>
          <a:xfrm>
            <a:off x="900113" y="981075"/>
            <a:ext cx="7775575" cy="5623078"/>
          </a:xfrm>
        </p:spPr>
        <p:txBody>
          <a:bodyPr/>
          <a:lstStyle/>
          <a:p>
            <a:pPr eaLnBrk="1" hangingPunct="1">
              <a:buFontTx/>
              <a:buChar char="•"/>
            </a:pPr>
            <a:r>
              <a:rPr lang="sk-SK" altLang="en-US" dirty="0" smtClean="0"/>
              <a:t>Neefektívne fungujúce súdy</a:t>
            </a:r>
          </a:p>
          <a:p>
            <a:pPr eaLnBrk="1" hangingPunct="1">
              <a:buFontTx/>
              <a:buChar char="•"/>
            </a:pPr>
            <a:r>
              <a:rPr lang="sk-SK" altLang="en-US" dirty="0" smtClean="0"/>
              <a:t>Neprehľadná legislatíva</a:t>
            </a:r>
          </a:p>
          <a:p>
            <a:pPr eaLnBrk="1" hangingPunct="1">
              <a:buFontTx/>
              <a:buChar char="•"/>
            </a:pPr>
            <a:r>
              <a:rPr lang="sk-SK" altLang="en-US" dirty="0" smtClean="0"/>
              <a:t>Zhoršená platobná disciplína</a:t>
            </a:r>
          </a:p>
          <a:p>
            <a:pPr eaLnBrk="1" hangingPunct="1">
              <a:buFontTx/>
              <a:buChar char="•"/>
            </a:pPr>
            <a:r>
              <a:rPr lang="sk-SK" altLang="en-US" dirty="0" smtClean="0"/>
              <a:t>Nerovnaké postavenie pred zákonom</a:t>
            </a:r>
          </a:p>
          <a:p>
            <a:pPr eaLnBrk="1" hangingPunct="1">
              <a:buFontTx/>
              <a:buChar char="•"/>
            </a:pPr>
            <a:r>
              <a:rPr lang="sk-SK" altLang="en-US" dirty="0" smtClean="0"/>
              <a:t>Ťažkopádny konkurzný zákon</a:t>
            </a:r>
          </a:p>
          <a:p>
            <a:pPr eaLnBrk="1" hangingPunct="1">
              <a:buFontTx/>
              <a:buChar char="•"/>
            </a:pPr>
            <a:r>
              <a:rPr lang="sk-SK" altLang="en-US" dirty="0" smtClean="0"/>
              <a:t>Korupcia</a:t>
            </a:r>
          </a:p>
          <a:p>
            <a:pPr algn="r" eaLnBrk="1" hangingPunct="1">
              <a:buFontTx/>
              <a:buNone/>
            </a:pPr>
            <a:r>
              <a:rPr lang="sk-SK" altLang="en-US" b="1" dirty="0" smtClean="0">
                <a:solidFill>
                  <a:srgbClr val="FF0000"/>
                </a:solidFill>
              </a:rPr>
              <a:t>+ pretrvávajúca neistota na trhoch</a:t>
            </a:r>
          </a:p>
          <a:p>
            <a:pPr eaLnBrk="1" hangingPunct="1">
              <a:buFontTx/>
              <a:buNone/>
            </a:pPr>
            <a:r>
              <a:rPr lang="sk-SK" altLang="en-US" b="1" dirty="0" smtClean="0"/>
              <a:t>	</a:t>
            </a:r>
            <a:endParaRPr lang="sk-SK" altLang="en-US" b="1" dirty="0"/>
          </a:p>
          <a:p>
            <a:pPr eaLnBrk="1" hangingPunct="1">
              <a:buFontTx/>
              <a:buNone/>
            </a:pPr>
            <a:endParaRPr lang="sk-SK" altLang="en-US" sz="1200" b="1" dirty="0"/>
          </a:p>
          <a:p>
            <a:pPr eaLnBrk="1" hangingPunct="1">
              <a:buFontTx/>
              <a:buNone/>
            </a:pPr>
            <a:r>
              <a:rPr lang="sk-SK" altLang="en-US" b="1" dirty="0" smtClean="0"/>
              <a:t>Nárast nekalého podnikania</a:t>
            </a:r>
          </a:p>
          <a:p>
            <a:pPr algn="ctr" eaLnBrk="1" hangingPunct="1">
              <a:buFontTx/>
              <a:buNone/>
            </a:pPr>
            <a:endParaRPr lang="en-US" altLang="en-US" dirty="0" smtClean="0"/>
          </a:p>
        </p:txBody>
      </p:sp>
      <p:sp>
        <p:nvSpPr>
          <p:cNvPr id="7" name="Šípka dolu 6"/>
          <p:cNvSpPr/>
          <p:nvPr/>
        </p:nvSpPr>
        <p:spPr bwMode="auto">
          <a:xfrm>
            <a:off x="1835696" y="4909943"/>
            <a:ext cx="360363" cy="360363"/>
          </a:xfrm>
          <a:prstGeom prst="downArrow">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lIns="91436" tIns="45718" rIns="91436" bIns="45718" anchor="ctr"/>
          <a:lstStyle/>
          <a:p>
            <a:pPr algn="ctr" defTabSz="914099">
              <a:defRPr/>
            </a:pPr>
            <a:endParaRPr lang="en-GB" sz="2300" dirty="0">
              <a:solidFill>
                <a:srgbClr val="FFFFFF"/>
              </a:solidFill>
              <a:effectLst>
                <a:outerShdw blurRad="38100" dist="38100" dir="2700000" algn="tl">
                  <a:srgbClr val="000000">
                    <a:alpha val="43137"/>
                  </a:srgbClr>
                </a:outerShdw>
              </a:effectLst>
              <a:latin typeface="Segoe" pitchFamily="34" charset="0"/>
            </a:endParaRPr>
          </a:p>
        </p:txBody>
      </p:sp>
      <p:sp>
        <p:nvSpPr>
          <p:cNvPr id="8" name="Šípka dolu 7"/>
          <p:cNvSpPr/>
          <p:nvPr/>
        </p:nvSpPr>
        <p:spPr bwMode="auto">
          <a:xfrm>
            <a:off x="2361407" y="4909942"/>
            <a:ext cx="360362" cy="360363"/>
          </a:xfrm>
          <a:prstGeom prst="downArrow">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lIns="91436" tIns="45718" rIns="91436" bIns="45718" anchor="ctr"/>
          <a:lstStyle/>
          <a:p>
            <a:pPr algn="ctr" defTabSz="914099">
              <a:defRPr/>
            </a:pPr>
            <a:endParaRPr lang="en-GB" sz="2300" dirty="0">
              <a:solidFill>
                <a:srgbClr val="FFFFFF"/>
              </a:solidFill>
              <a:effectLst>
                <a:outerShdw blurRad="38100" dist="38100" dir="2700000" algn="tl">
                  <a:srgbClr val="000000">
                    <a:alpha val="43137"/>
                  </a:srgbClr>
                </a:outerShdw>
              </a:effectLst>
              <a:latin typeface="Segoe" pitchFamily="34" charset="0"/>
            </a:endParaRPr>
          </a:p>
        </p:txBody>
      </p:sp>
      <p:sp>
        <p:nvSpPr>
          <p:cNvPr id="9" name="Šípka dolu 8"/>
          <p:cNvSpPr/>
          <p:nvPr/>
        </p:nvSpPr>
        <p:spPr bwMode="auto">
          <a:xfrm>
            <a:off x="2881313" y="4909943"/>
            <a:ext cx="360362" cy="360363"/>
          </a:xfrm>
          <a:prstGeom prst="downArrow">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lIns="91436" tIns="45718" rIns="91436" bIns="45718" anchor="ctr"/>
          <a:lstStyle/>
          <a:p>
            <a:pPr algn="ctr" defTabSz="914099">
              <a:defRPr/>
            </a:pPr>
            <a:endParaRPr lang="en-GB" sz="2300" dirty="0">
              <a:solidFill>
                <a:srgbClr val="FFFFFF"/>
              </a:solidFill>
              <a:effectLst>
                <a:outerShdw blurRad="38100" dist="38100" dir="2700000" algn="tl">
                  <a:srgbClr val="000000">
                    <a:alpha val="43137"/>
                  </a:srgbClr>
                </a:outerShdw>
              </a:effectLst>
              <a:latin typeface="Segoe" pitchFamily="34" charset="0"/>
            </a:endParaRPr>
          </a:p>
        </p:txBody>
      </p:sp>
      <p:pic>
        <p:nvPicPr>
          <p:cNvPr id="13323" name="Obrázok 6" descr="pas-logo_whit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175" y="6165850"/>
            <a:ext cx="12255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30188"/>
            <a:ext cx="9144000" cy="609398"/>
          </a:xfrm>
        </p:spPr>
        <p:txBody>
          <a:bodyPr/>
          <a:lstStyle/>
          <a:p>
            <a:pPr algn="ctr" defTabSz="914363" eaLnBrk="1" fontAlgn="auto" hangingPunct="1">
              <a:spcAft>
                <a:spcPts val="0"/>
              </a:spcAft>
              <a:defRPr/>
            </a:pPr>
            <a:r>
              <a:rPr lang="sk-SK" sz="4400" dirty="0"/>
              <a:t>Skúsenosť s </a:t>
            </a:r>
            <a:r>
              <a:rPr lang="sk-SK" sz="4400" dirty="0" smtClean="0"/>
              <a:t>podvodným konaním</a:t>
            </a:r>
            <a:endParaRPr sz="4400" dirty="0"/>
          </a:p>
        </p:txBody>
      </p:sp>
      <p:sp>
        <p:nvSpPr>
          <p:cNvPr id="16387" name="Zástupný symbol textu 3"/>
          <p:cNvSpPr>
            <a:spLocks noGrp="1"/>
          </p:cNvSpPr>
          <p:nvPr>
            <p:ph type="body" sz="quarter" idx="10"/>
          </p:nvPr>
        </p:nvSpPr>
        <p:spPr>
          <a:xfrm>
            <a:off x="250825" y="1196975"/>
            <a:ext cx="8893175" cy="862013"/>
          </a:xfrm>
        </p:spPr>
        <p:txBody>
          <a:bodyPr/>
          <a:lstStyle/>
          <a:p>
            <a:pPr eaLnBrk="1" hangingPunct="1">
              <a:lnSpc>
                <a:spcPct val="100000"/>
              </a:lnSpc>
              <a:buFont typeface="Courier New" pitchFamily="49" charset="0"/>
              <a:buChar char="o"/>
            </a:pPr>
            <a:r>
              <a:rPr lang="sk-SK" altLang="en-US" sz="2800" b="1" dirty="0" smtClean="0"/>
              <a:t>Otázka: Stali ste sa v posledných dvoch rokoch obeťou nekalého podnikania?</a:t>
            </a:r>
            <a:endParaRPr lang="sk-SK" altLang="en-US" dirty="0" smtClean="0"/>
          </a:p>
        </p:txBody>
      </p:sp>
      <p:graphicFrame>
        <p:nvGraphicFramePr>
          <p:cNvPr id="5" name="Graf 4"/>
          <p:cNvGraphicFramePr/>
          <p:nvPr/>
        </p:nvGraphicFramePr>
        <p:xfrm>
          <a:off x="1691680" y="2276872"/>
          <a:ext cx="5665465" cy="3524250"/>
        </p:xfrm>
        <a:graphic>
          <a:graphicData uri="http://schemas.openxmlformats.org/drawingml/2006/chart">
            <c:chart xmlns:c="http://schemas.openxmlformats.org/drawingml/2006/chart" xmlns:r="http://schemas.openxmlformats.org/officeDocument/2006/relationships" r:id="rId3"/>
          </a:graphicData>
        </a:graphic>
      </p:graphicFrame>
      <p:pic>
        <p:nvPicPr>
          <p:cNvPr id="16389" name="Obrázok 6" descr="pas-logo_white.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67175" y="6165850"/>
            <a:ext cx="12255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BlokTextu 2"/>
          <p:cNvSpPr txBox="1"/>
          <p:nvPr/>
        </p:nvSpPr>
        <p:spPr>
          <a:xfrm>
            <a:off x="611560" y="5949280"/>
            <a:ext cx="2016224" cy="307777"/>
          </a:xfrm>
          <a:prstGeom prst="rect">
            <a:avLst/>
          </a:prstGeom>
          <a:noFill/>
        </p:spPr>
        <p:txBody>
          <a:bodyPr wrap="square" rtlCol="0">
            <a:spAutoFit/>
          </a:bodyPr>
          <a:lstStyle/>
          <a:p>
            <a:r>
              <a:rPr lang="sk-SK" sz="1400" dirty="0" smtClean="0"/>
              <a:t>Zdroj: PAS, 2011</a:t>
            </a:r>
            <a:endParaRPr lang="en-US" sz="140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Nadpis 1"/>
          <p:cNvSpPr txBox="1">
            <a:spLocks/>
          </p:cNvSpPr>
          <p:nvPr/>
        </p:nvSpPr>
        <p:spPr>
          <a:xfrm>
            <a:off x="0" y="230188"/>
            <a:ext cx="9144000" cy="609398"/>
          </a:xfrm>
          <a:prstGeom prst="rect">
            <a:avLst/>
          </a:prstGeom>
        </p:spPr>
        <p:txBody>
          <a:bodyPr lIns="0" tIns="0" rIns="0" bIns="0">
            <a:spAutoFit/>
          </a:bodyPr>
          <a:lstStyle/>
          <a:p>
            <a:pPr algn="ctr" defTabSz="914363" fontAlgn="auto">
              <a:lnSpc>
                <a:spcPct val="90000"/>
              </a:lnSpc>
              <a:spcAft>
                <a:spcPts val="0"/>
              </a:spcAft>
              <a:defRPr/>
            </a:pPr>
            <a:r>
              <a:rPr lang="sk-SK" sz="4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rPr>
              <a:t>Čo s tým?</a:t>
            </a:r>
            <a:endParaRPr lang="en-US" sz="4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endParaRPr>
          </a:p>
        </p:txBody>
      </p:sp>
      <p:sp>
        <p:nvSpPr>
          <p:cNvPr id="14339" name="Zástupný symbol textu 3"/>
          <p:cNvSpPr>
            <a:spLocks noGrp="1"/>
          </p:cNvSpPr>
          <p:nvPr>
            <p:ph type="body" sz="quarter" idx="10"/>
          </p:nvPr>
        </p:nvSpPr>
        <p:spPr>
          <a:xfrm>
            <a:off x="250825" y="1484784"/>
            <a:ext cx="8713788" cy="4756947"/>
          </a:xfrm>
        </p:spPr>
        <p:txBody>
          <a:bodyPr/>
          <a:lstStyle/>
          <a:p>
            <a:pPr marL="0" indent="0" eaLnBrk="1" hangingPunct="1">
              <a:lnSpc>
                <a:spcPct val="100000"/>
              </a:lnSpc>
              <a:buNone/>
              <a:tabLst>
                <a:tab pos="1262063" algn="l"/>
              </a:tabLst>
            </a:pPr>
            <a:r>
              <a:rPr lang="sk-SK" altLang="en-US" b="1" dirty="0" smtClean="0">
                <a:solidFill>
                  <a:srgbClr val="FFFFFF"/>
                </a:solidFill>
              </a:rPr>
              <a:t>Riešenie:</a:t>
            </a:r>
          </a:p>
          <a:p>
            <a:pPr marL="0" indent="0" eaLnBrk="1" hangingPunct="1">
              <a:lnSpc>
                <a:spcPct val="100000"/>
              </a:lnSpc>
              <a:buNone/>
              <a:tabLst>
                <a:tab pos="1262063" algn="l"/>
              </a:tabLst>
            </a:pPr>
            <a:endParaRPr lang="sk-SK" altLang="en-US" b="1" dirty="0" smtClean="0">
              <a:solidFill>
                <a:srgbClr val="FFFFFF"/>
              </a:solidFill>
            </a:endParaRPr>
          </a:p>
          <a:p>
            <a:pPr lvl="1" eaLnBrk="1" hangingPunct="1">
              <a:lnSpc>
                <a:spcPct val="100000"/>
              </a:lnSpc>
              <a:buFont typeface="Courier New" pitchFamily="49" charset="0"/>
              <a:buChar char="o"/>
              <a:tabLst>
                <a:tab pos="1262063" algn="l"/>
              </a:tabLst>
            </a:pPr>
            <a:r>
              <a:rPr lang="sk-SK" altLang="en-US" b="1" dirty="0" smtClean="0"/>
              <a:t>Zlepšenie vymožiteľnosti práva</a:t>
            </a:r>
          </a:p>
          <a:p>
            <a:pPr lvl="1" eaLnBrk="1" hangingPunct="1">
              <a:lnSpc>
                <a:spcPct val="100000"/>
              </a:lnSpc>
              <a:buFont typeface="Courier New" pitchFamily="49" charset="0"/>
              <a:buChar char="o"/>
              <a:tabLst>
                <a:tab pos="1262063" algn="l"/>
              </a:tabLst>
            </a:pPr>
            <a:endParaRPr lang="sk-SK" altLang="en-US" b="1" dirty="0" smtClean="0">
              <a:solidFill>
                <a:srgbClr val="FFFFFF"/>
              </a:solidFill>
            </a:endParaRPr>
          </a:p>
          <a:p>
            <a:pPr lvl="1" eaLnBrk="1" hangingPunct="1">
              <a:lnSpc>
                <a:spcPct val="100000"/>
              </a:lnSpc>
              <a:buFont typeface="Courier New" pitchFamily="49" charset="0"/>
              <a:buChar char="o"/>
              <a:tabLst>
                <a:tab pos="1262063" algn="l"/>
              </a:tabLst>
            </a:pPr>
            <a:r>
              <a:rPr lang="sk-SK" altLang="en-US" b="1" dirty="0" smtClean="0">
                <a:solidFill>
                  <a:srgbClr val="FFFFFF"/>
                </a:solidFill>
              </a:rPr>
              <a:t>Zvyšovanie transparentnosti v podnikateľskom prostredí</a:t>
            </a:r>
            <a:endParaRPr lang="sk-SK" altLang="en-US" sz="2000" b="1" dirty="0" smtClean="0">
              <a:solidFill>
                <a:srgbClr val="FFFFFF"/>
              </a:solidFill>
            </a:endParaRPr>
          </a:p>
          <a:p>
            <a:pPr lvl="1" eaLnBrk="1" hangingPunct="1">
              <a:lnSpc>
                <a:spcPct val="100000"/>
              </a:lnSpc>
              <a:buFontTx/>
              <a:buNone/>
              <a:tabLst>
                <a:tab pos="1262063" algn="l"/>
              </a:tabLst>
            </a:pPr>
            <a:endParaRPr lang="sk-SK" altLang="en-US" sz="2000" b="1" i="1" dirty="0" smtClean="0"/>
          </a:p>
          <a:p>
            <a:pPr eaLnBrk="1" hangingPunct="1">
              <a:lnSpc>
                <a:spcPct val="100000"/>
              </a:lnSpc>
              <a:buFontTx/>
              <a:buNone/>
              <a:tabLst>
                <a:tab pos="1262063" algn="l"/>
              </a:tabLst>
            </a:pPr>
            <a:r>
              <a:rPr lang="sk-SK" altLang="en-US" sz="2800" b="1" dirty="0" smtClean="0"/>
              <a:t>			</a:t>
            </a:r>
          </a:p>
          <a:p>
            <a:pPr eaLnBrk="1" hangingPunct="1">
              <a:lnSpc>
                <a:spcPct val="100000"/>
              </a:lnSpc>
              <a:buFontTx/>
              <a:buNone/>
              <a:tabLst>
                <a:tab pos="1262063" algn="l"/>
              </a:tabLst>
            </a:pPr>
            <a:endParaRPr lang="sk-SK" altLang="en-US" sz="2800" b="1" dirty="0" smtClean="0"/>
          </a:p>
        </p:txBody>
      </p:sp>
      <p:pic>
        <p:nvPicPr>
          <p:cNvPr id="14340" name="Obrázok 6" descr="pas-logo_whit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175" y="6165850"/>
            <a:ext cx="12255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Nadpis 1"/>
          <p:cNvSpPr txBox="1">
            <a:spLocks/>
          </p:cNvSpPr>
          <p:nvPr/>
        </p:nvSpPr>
        <p:spPr>
          <a:xfrm>
            <a:off x="0" y="230188"/>
            <a:ext cx="9144000" cy="609398"/>
          </a:xfrm>
          <a:prstGeom prst="rect">
            <a:avLst/>
          </a:prstGeom>
        </p:spPr>
        <p:txBody>
          <a:bodyPr lIns="0" tIns="0" rIns="0" bIns="0">
            <a:spAutoFit/>
          </a:bodyPr>
          <a:lstStyle/>
          <a:p>
            <a:pPr algn="ctr" defTabSz="914363" fontAlgn="auto">
              <a:lnSpc>
                <a:spcPct val="90000"/>
              </a:lnSpc>
              <a:spcAft>
                <a:spcPts val="0"/>
              </a:spcAft>
              <a:defRPr/>
            </a:pPr>
            <a:r>
              <a:rPr lang="sk-SK" sz="4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Transparentnosť v PP na Slovensku</a:t>
            </a:r>
            <a:endParaRPr lang="en-US" sz="4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endParaRPr>
          </a:p>
        </p:txBody>
      </p:sp>
      <p:sp>
        <p:nvSpPr>
          <p:cNvPr id="15363" name="Zástupný symbol textu 3"/>
          <p:cNvSpPr>
            <a:spLocks noGrp="1"/>
          </p:cNvSpPr>
          <p:nvPr>
            <p:ph type="body" sz="quarter" idx="10"/>
          </p:nvPr>
        </p:nvSpPr>
        <p:spPr>
          <a:xfrm>
            <a:off x="250825" y="981075"/>
            <a:ext cx="8893175" cy="5727722"/>
          </a:xfrm>
        </p:spPr>
        <p:txBody>
          <a:bodyPr/>
          <a:lstStyle/>
          <a:p>
            <a:pPr eaLnBrk="1" hangingPunct="1">
              <a:lnSpc>
                <a:spcPct val="100000"/>
              </a:lnSpc>
              <a:spcAft>
                <a:spcPts val="600"/>
              </a:spcAft>
              <a:buFont typeface="Courier New" pitchFamily="49" charset="0"/>
              <a:buChar char="o"/>
              <a:tabLst>
                <a:tab pos="1262063" algn="l"/>
              </a:tabLst>
            </a:pPr>
            <a:r>
              <a:rPr lang="sk-SK" altLang="en-US" sz="2800" b="1" dirty="0" smtClean="0"/>
              <a:t>Transparentnosť = informačná otvorenosť, t.j. ľahká dostupnosť zrozumiteľných informácií</a:t>
            </a:r>
          </a:p>
          <a:p>
            <a:pPr eaLnBrk="1" hangingPunct="1">
              <a:lnSpc>
                <a:spcPct val="100000"/>
              </a:lnSpc>
              <a:spcAft>
                <a:spcPts val="0"/>
              </a:spcAft>
              <a:buFont typeface="Courier New" pitchFamily="49" charset="0"/>
              <a:buChar char="o"/>
              <a:tabLst>
                <a:tab pos="1262063" algn="l"/>
              </a:tabLst>
            </a:pPr>
            <a:r>
              <a:rPr lang="sk-SK" altLang="en-US" sz="2800" b="1" i="1" dirty="0" err="1" smtClean="0"/>
              <a:t>Pro-transparentné</a:t>
            </a:r>
            <a:r>
              <a:rPr lang="sk-SK" altLang="en-US" sz="2800" b="1" i="1" dirty="0" smtClean="0"/>
              <a:t> opatrenia v SR:</a:t>
            </a:r>
          </a:p>
          <a:p>
            <a:pPr marL="712788" lvl="1" indent="-350838" eaLnBrk="1" hangingPunct="1">
              <a:lnSpc>
                <a:spcPct val="100000"/>
              </a:lnSpc>
              <a:spcAft>
                <a:spcPts val="600"/>
              </a:spcAft>
              <a:buFont typeface="Courier New" pitchFamily="49" charset="0"/>
              <a:buChar char="o"/>
              <a:tabLst>
                <a:tab pos="1262063" algn="l"/>
              </a:tabLst>
            </a:pPr>
            <a:r>
              <a:rPr lang="sk-SK" altLang="en-US" sz="2200" b="1" i="1" dirty="0" smtClean="0"/>
              <a:t>Zverejňovanie dlžníkov sociálneho a zdravotného poistenia</a:t>
            </a:r>
          </a:p>
          <a:p>
            <a:pPr marL="712788" lvl="1" indent="-350838" eaLnBrk="1" hangingPunct="1">
              <a:lnSpc>
                <a:spcPct val="100000"/>
              </a:lnSpc>
              <a:spcAft>
                <a:spcPts val="600"/>
              </a:spcAft>
              <a:buFont typeface="Courier New" pitchFamily="49" charset="0"/>
              <a:buChar char="o"/>
              <a:tabLst>
                <a:tab pos="1262063" algn="l"/>
              </a:tabLst>
            </a:pPr>
            <a:r>
              <a:rPr lang="sk-SK" altLang="en-US" sz="2200" b="1" i="1" dirty="0" smtClean="0"/>
              <a:t>Zverejňovanie daňových dlžníkov </a:t>
            </a:r>
            <a:r>
              <a:rPr lang="sk-SK" altLang="en-US" sz="1800" i="1" dirty="0" smtClean="0"/>
              <a:t>(+čierna listina neplatičov DPH)</a:t>
            </a:r>
            <a:endParaRPr lang="sk-SK" altLang="en-US" sz="2200" i="1" dirty="0" smtClean="0"/>
          </a:p>
          <a:p>
            <a:pPr marL="712788" lvl="1" indent="-350838" eaLnBrk="1" hangingPunct="1">
              <a:lnSpc>
                <a:spcPct val="100000"/>
              </a:lnSpc>
              <a:spcAft>
                <a:spcPts val="600"/>
              </a:spcAft>
              <a:buFont typeface="Courier New" pitchFamily="49" charset="0"/>
              <a:buChar char="o"/>
              <a:tabLst>
                <a:tab pos="1262063" algn="l"/>
              </a:tabLst>
            </a:pPr>
            <a:r>
              <a:rPr lang="sk-SK" altLang="en-US" sz="2200" b="1" i="1" dirty="0" smtClean="0"/>
              <a:t>Podnikateľské registre </a:t>
            </a:r>
            <a:r>
              <a:rPr lang="sk-SK" altLang="en-US" sz="1800" i="1" dirty="0" smtClean="0"/>
              <a:t>(OR SR, ŽR SR, HR SR)</a:t>
            </a:r>
          </a:p>
          <a:p>
            <a:pPr marL="712788" lvl="1" indent="-350838" eaLnBrk="1" hangingPunct="1">
              <a:lnSpc>
                <a:spcPct val="100000"/>
              </a:lnSpc>
              <a:spcAft>
                <a:spcPts val="600"/>
              </a:spcAft>
              <a:buFont typeface="Courier New" pitchFamily="49" charset="0"/>
              <a:buChar char="o"/>
              <a:tabLst>
                <a:tab pos="1262063" algn="l"/>
              </a:tabLst>
            </a:pPr>
            <a:r>
              <a:rPr lang="sk-SK" altLang="en-US" sz="2200" b="1" i="1" dirty="0" smtClean="0"/>
              <a:t>Zbierka listín na okresných súdoch krajských miest</a:t>
            </a:r>
          </a:p>
          <a:p>
            <a:pPr marL="712788" lvl="1" indent="-350838" eaLnBrk="1" hangingPunct="1">
              <a:lnSpc>
                <a:spcPct val="100000"/>
              </a:lnSpc>
              <a:spcAft>
                <a:spcPts val="600"/>
              </a:spcAft>
              <a:buFont typeface="Courier New" pitchFamily="49" charset="0"/>
              <a:buChar char="o"/>
              <a:tabLst>
                <a:tab pos="1262063" algn="l"/>
              </a:tabLst>
            </a:pPr>
            <a:r>
              <a:rPr lang="sk-SK" altLang="en-US" sz="2200" b="1" i="1" dirty="0" smtClean="0"/>
              <a:t>Povinné zverejňovanie zmlúv,  objednávok a faktúr</a:t>
            </a:r>
          </a:p>
          <a:p>
            <a:pPr marL="712788" lvl="1" indent="-350838" eaLnBrk="1" hangingPunct="1">
              <a:lnSpc>
                <a:spcPct val="100000"/>
              </a:lnSpc>
              <a:spcAft>
                <a:spcPts val="600"/>
              </a:spcAft>
              <a:buFont typeface="Courier New" pitchFamily="49" charset="0"/>
              <a:buChar char="o"/>
              <a:tabLst>
                <a:tab pos="1262063" algn="l"/>
              </a:tabLst>
            </a:pPr>
            <a:r>
              <a:rPr lang="sk-SK" altLang="en-US" sz="2200" b="1" i="1" dirty="0" smtClean="0"/>
              <a:t>Zavedenie elektronických aukcií</a:t>
            </a:r>
          </a:p>
          <a:p>
            <a:pPr marL="712788" lvl="1" indent="-350838" eaLnBrk="1" hangingPunct="1">
              <a:lnSpc>
                <a:spcPct val="100000"/>
              </a:lnSpc>
              <a:spcAft>
                <a:spcPts val="600"/>
              </a:spcAft>
              <a:buFont typeface="Courier New" pitchFamily="49" charset="0"/>
              <a:buChar char="o"/>
              <a:tabLst>
                <a:tab pos="1262063" algn="l"/>
              </a:tabLst>
            </a:pPr>
            <a:r>
              <a:rPr lang="sk-SK" altLang="en-US" sz="2200" b="1" i="1" dirty="0" smtClean="0"/>
              <a:t>Zverejňovanie súdnych rozhodnutí</a:t>
            </a:r>
          </a:p>
          <a:p>
            <a:pPr marL="712788" lvl="1" indent="-350838" eaLnBrk="1" hangingPunct="1">
              <a:lnSpc>
                <a:spcPct val="100000"/>
              </a:lnSpc>
              <a:spcAft>
                <a:spcPts val="600"/>
              </a:spcAft>
              <a:buFont typeface="Courier New" pitchFamily="49" charset="0"/>
              <a:buChar char="o"/>
              <a:tabLst>
                <a:tab pos="1262063" algn="l"/>
              </a:tabLst>
            </a:pPr>
            <a:r>
              <a:rPr lang="sk-SK" altLang="en-US" sz="2200" b="1" i="1" dirty="0" smtClean="0"/>
              <a:t>JASPI a Portál právnych predpisov </a:t>
            </a:r>
          </a:p>
          <a:p>
            <a:pPr marL="712788" lvl="1" indent="-350838" eaLnBrk="1" hangingPunct="1">
              <a:lnSpc>
                <a:spcPct val="100000"/>
              </a:lnSpc>
              <a:spcAft>
                <a:spcPts val="600"/>
              </a:spcAft>
              <a:buFont typeface="Courier New" pitchFamily="49" charset="0"/>
              <a:buChar char="o"/>
              <a:tabLst>
                <a:tab pos="1262063" algn="l"/>
              </a:tabLst>
            </a:pPr>
            <a:r>
              <a:rPr lang="sk-SK" altLang="en-US" sz="2200" b="1" i="1" dirty="0" smtClean="0"/>
              <a:t>Aktivity mimovládnych organizácií </a:t>
            </a:r>
            <a:r>
              <a:rPr lang="sk-SK" altLang="en-US" sz="1800" i="1" dirty="0" smtClean="0"/>
              <a:t>(</a:t>
            </a:r>
            <a:r>
              <a:rPr lang="sk-SK" altLang="en-US" sz="1800" i="1" dirty="0" err="1" smtClean="0"/>
              <a:t>tender.sme.sk</a:t>
            </a:r>
            <a:r>
              <a:rPr lang="sk-SK" altLang="en-US" sz="1800" i="1" dirty="0" smtClean="0"/>
              <a:t>, Ušetri štátu milión)</a:t>
            </a:r>
          </a:p>
        </p:txBody>
      </p:sp>
    </p:spTree>
    <p:extLst>
      <p:ext uri="{BB962C8B-B14F-4D97-AF65-F5344CB8AC3E}">
        <p14:creationId xmlns:p14="http://schemas.microsoft.com/office/powerpoint/2010/main" val="123817072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Nadpis 1"/>
          <p:cNvSpPr txBox="1">
            <a:spLocks/>
          </p:cNvSpPr>
          <p:nvPr/>
        </p:nvSpPr>
        <p:spPr>
          <a:xfrm>
            <a:off x="0" y="230188"/>
            <a:ext cx="9144000" cy="609398"/>
          </a:xfrm>
          <a:prstGeom prst="rect">
            <a:avLst/>
          </a:prstGeom>
        </p:spPr>
        <p:txBody>
          <a:bodyPr lIns="0" tIns="0" rIns="0" bIns="0">
            <a:spAutoFit/>
          </a:bodyPr>
          <a:lstStyle/>
          <a:p>
            <a:pPr algn="ctr" defTabSz="914363" fontAlgn="auto">
              <a:lnSpc>
                <a:spcPct val="90000"/>
              </a:lnSpc>
              <a:spcAft>
                <a:spcPts val="0"/>
              </a:spcAft>
              <a:defRPr/>
            </a:pPr>
            <a:r>
              <a:rPr lang="sk-SK" sz="4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rPr>
              <a:t>Čo štát pripravuje</a:t>
            </a:r>
            <a:endParaRPr lang="en-US" sz="4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endParaRPr>
          </a:p>
        </p:txBody>
      </p:sp>
      <p:sp>
        <p:nvSpPr>
          <p:cNvPr id="15363" name="Zástupný symbol textu 3"/>
          <p:cNvSpPr>
            <a:spLocks noGrp="1"/>
          </p:cNvSpPr>
          <p:nvPr>
            <p:ph type="body" sz="quarter" idx="10"/>
          </p:nvPr>
        </p:nvSpPr>
        <p:spPr>
          <a:xfrm>
            <a:off x="250825" y="981075"/>
            <a:ext cx="8893175" cy="4167295"/>
          </a:xfrm>
        </p:spPr>
        <p:txBody>
          <a:bodyPr/>
          <a:lstStyle/>
          <a:p>
            <a:pPr eaLnBrk="1" hangingPunct="1">
              <a:lnSpc>
                <a:spcPct val="100000"/>
              </a:lnSpc>
              <a:spcAft>
                <a:spcPts val="1200"/>
              </a:spcAft>
              <a:buFont typeface="Courier New" pitchFamily="49" charset="0"/>
              <a:buChar char="o"/>
              <a:tabLst>
                <a:tab pos="1262063" algn="l"/>
              </a:tabLst>
            </a:pPr>
            <a:r>
              <a:rPr lang="sk-SK" altLang="en-US" sz="2800" b="1" dirty="0" err="1" smtClean="0"/>
              <a:t>Insolvenčný</a:t>
            </a:r>
            <a:r>
              <a:rPr lang="sk-SK" altLang="en-US" sz="2800" b="1" dirty="0" smtClean="0"/>
              <a:t> register </a:t>
            </a:r>
            <a:r>
              <a:rPr lang="sk-SK" altLang="en-US" sz="2800" dirty="0" smtClean="0"/>
              <a:t>–</a:t>
            </a:r>
            <a:r>
              <a:rPr lang="sk-SK" altLang="en-US" sz="2800" b="1" dirty="0" smtClean="0"/>
              <a:t> </a:t>
            </a:r>
            <a:r>
              <a:rPr lang="sk-SK" altLang="en-US" sz="2800" dirty="0" smtClean="0"/>
              <a:t>jednoduchšie sledovanie priebehu konkurzov</a:t>
            </a:r>
          </a:p>
          <a:p>
            <a:pPr eaLnBrk="1" hangingPunct="1">
              <a:lnSpc>
                <a:spcPct val="100000"/>
              </a:lnSpc>
              <a:spcAft>
                <a:spcPts val="1200"/>
              </a:spcAft>
              <a:buFont typeface="Courier New" pitchFamily="49" charset="0"/>
              <a:buChar char="o"/>
              <a:tabLst>
                <a:tab pos="1262063" algn="l"/>
              </a:tabLst>
            </a:pPr>
            <a:r>
              <a:rPr lang="sk-SK" altLang="en-US" sz="2800" b="1" dirty="0" smtClean="0"/>
              <a:t>Kontrolný výkaz k DPH </a:t>
            </a:r>
            <a:r>
              <a:rPr lang="sk-SK" altLang="en-US" sz="2800" dirty="0" smtClean="0"/>
              <a:t>–</a:t>
            </a:r>
            <a:r>
              <a:rPr lang="sk-SK" altLang="en-US" sz="2800" b="1" dirty="0" smtClean="0"/>
              <a:t> </a:t>
            </a:r>
            <a:r>
              <a:rPr lang="sk-SK" altLang="en-US" sz="2800" dirty="0" smtClean="0"/>
              <a:t>presnejšie </a:t>
            </a:r>
            <a:r>
              <a:rPr lang="sk-SK" altLang="en-US" sz="2800" dirty="0" err="1" smtClean="0"/>
              <a:t>info</a:t>
            </a:r>
            <a:r>
              <a:rPr lang="sk-SK" altLang="en-US" sz="2800" dirty="0" smtClean="0"/>
              <a:t> o platcoch a neplatičoch DPH</a:t>
            </a:r>
          </a:p>
          <a:p>
            <a:pPr eaLnBrk="1" hangingPunct="1">
              <a:lnSpc>
                <a:spcPct val="100000"/>
              </a:lnSpc>
              <a:spcAft>
                <a:spcPts val="1200"/>
              </a:spcAft>
              <a:buFont typeface="Courier New" pitchFamily="49" charset="0"/>
              <a:buChar char="o"/>
              <a:tabLst>
                <a:tab pos="1262063" algn="l"/>
              </a:tabLst>
            </a:pPr>
            <a:r>
              <a:rPr lang="sk-SK" altLang="en-US" sz="2800" b="1" dirty="0" smtClean="0"/>
              <a:t>Elektronická zbierka listín </a:t>
            </a:r>
            <a:r>
              <a:rPr lang="sk-SK" altLang="en-US" sz="2800" dirty="0" smtClean="0"/>
              <a:t>– komfortnejšie ukladanie a vyhľadávanie kľúčových dokumentov o podnikoch</a:t>
            </a:r>
          </a:p>
          <a:p>
            <a:pPr eaLnBrk="1" hangingPunct="1">
              <a:lnSpc>
                <a:spcPct val="100000"/>
              </a:lnSpc>
              <a:spcAft>
                <a:spcPts val="1200"/>
              </a:spcAft>
              <a:buFont typeface="Courier New" pitchFamily="49" charset="0"/>
              <a:buChar char="o"/>
              <a:tabLst>
                <a:tab pos="1262063" algn="l"/>
              </a:tabLst>
            </a:pPr>
            <a:r>
              <a:rPr lang="sk-SK" altLang="en-US" sz="2800" b="1" dirty="0" smtClean="0"/>
              <a:t>Ochrana </a:t>
            </a:r>
            <a:r>
              <a:rPr lang="sk-SK" altLang="en-US" sz="2800" b="1" dirty="0" err="1" smtClean="0"/>
              <a:t>whistleblowerov</a:t>
            </a:r>
            <a:r>
              <a:rPr lang="sk-SK" altLang="en-US" sz="2800" b="1" dirty="0" smtClean="0"/>
              <a:t> </a:t>
            </a:r>
            <a:r>
              <a:rPr lang="sk-SK" altLang="en-US" sz="2800" dirty="0" smtClean="0"/>
              <a:t>– zvýšenie ochrany </a:t>
            </a:r>
            <a:r>
              <a:rPr lang="sk-SK" altLang="en-US" sz="2800" dirty="0" err="1" smtClean="0"/>
              <a:t>nahlasovateľov</a:t>
            </a:r>
            <a:r>
              <a:rPr lang="sk-SK" altLang="en-US" sz="2800" dirty="0" smtClean="0"/>
              <a:t> netransparentného konania</a:t>
            </a:r>
            <a:endParaRPr lang="sk-SK" altLang="en-US" sz="2800" b="1" dirty="0" smtClean="0"/>
          </a:p>
        </p:txBody>
      </p:sp>
      <p:pic>
        <p:nvPicPr>
          <p:cNvPr id="15364" name="Obrázok 6" descr="pas-logo_whit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175" y="6165850"/>
            <a:ext cx="12255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30188"/>
            <a:ext cx="9144000" cy="609398"/>
          </a:xfrm>
        </p:spPr>
        <p:txBody>
          <a:bodyPr/>
          <a:lstStyle/>
          <a:p>
            <a:pPr algn="ctr" defTabSz="914363" eaLnBrk="1" fontAlgn="auto" hangingPunct="1">
              <a:spcAft>
                <a:spcPts val="0"/>
              </a:spcAft>
              <a:defRPr/>
            </a:pPr>
            <a:r>
              <a:rPr lang="sk-SK" sz="4400" b="1" dirty="0" smtClean="0"/>
              <a:t>Čo sa by ešte pomohlo?  (1/2)</a:t>
            </a:r>
            <a:endParaRPr sz="4400" b="1" dirty="0"/>
          </a:p>
        </p:txBody>
      </p:sp>
      <p:sp>
        <p:nvSpPr>
          <p:cNvPr id="23555" name="Zástupný symbol textu 3"/>
          <p:cNvSpPr>
            <a:spLocks noGrp="1"/>
          </p:cNvSpPr>
          <p:nvPr>
            <p:ph type="body" sz="quarter" idx="10"/>
          </p:nvPr>
        </p:nvSpPr>
        <p:spPr>
          <a:xfrm>
            <a:off x="179388" y="1125538"/>
            <a:ext cx="8785225" cy="6140142"/>
          </a:xfrm>
        </p:spPr>
        <p:txBody>
          <a:bodyPr/>
          <a:lstStyle/>
          <a:p>
            <a:pPr eaLnBrk="1" hangingPunct="1">
              <a:lnSpc>
                <a:spcPct val="100000"/>
              </a:lnSpc>
              <a:spcBef>
                <a:spcPct val="0"/>
              </a:spcBef>
              <a:spcAft>
                <a:spcPts val="1200"/>
              </a:spcAft>
              <a:buFont typeface="Courier New" pitchFamily="49" charset="0"/>
              <a:buChar char="o"/>
            </a:pPr>
            <a:r>
              <a:rPr lang="sk-SK" altLang="en-US" sz="2400" b="1" dirty="0" smtClean="0"/>
              <a:t>Vytvorenie „čiernej listiny“ podnikateľov, ktorí sa dopustili vybraných porušení zákona, napr. neplnia publikačné povinnosti  alebo neplatia dane </a:t>
            </a:r>
            <a:r>
              <a:rPr lang="sk-SK" altLang="en-US" sz="2000" b="1" i="1" dirty="0" smtClean="0"/>
              <a:t>(96%-ná podpora respondentov prieskumu)</a:t>
            </a:r>
            <a:endParaRPr lang="sk-SK" altLang="en-US" sz="2800" b="1" i="1" dirty="0" smtClean="0"/>
          </a:p>
          <a:p>
            <a:pPr marL="396875" lvl="1" eaLnBrk="1" hangingPunct="1">
              <a:lnSpc>
                <a:spcPct val="100000"/>
              </a:lnSpc>
              <a:spcBef>
                <a:spcPct val="0"/>
              </a:spcBef>
              <a:spcAft>
                <a:spcPts val="1200"/>
              </a:spcAft>
              <a:buFont typeface="Courier New" pitchFamily="49" charset="0"/>
              <a:buChar char="o"/>
            </a:pPr>
            <a:r>
              <a:rPr lang="sk-SK" altLang="en-US" sz="2400" b="1" dirty="0" smtClean="0"/>
              <a:t>Zriadenie registra </a:t>
            </a:r>
            <a:r>
              <a:rPr lang="sk-SK" altLang="en-US" sz="2400" b="1" dirty="0"/>
              <a:t>osôb s históriou ich podnikateľských aktivít</a:t>
            </a:r>
          </a:p>
          <a:p>
            <a:pPr eaLnBrk="1" hangingPunct="1">
              <a:lnSpc>
                <a:spcPct val="100000"/>
              </a:lnSpc>
              <a:spcBef>
                <a:spcPct val="0"/>
              </a:spcBef>
              <a:spcAft>
                <a:spcPts val="1200"/>
              </a:spcAft>
              <a:buFont typeface="Courier New" pitchFamily="49" charset="0"/>
              <a:buChar char="o"/>
            </a:pPr>
            <a:r>
              <a:rPr lang="sk-SK" altLang="en-US" sz="2400" b="1" dirty="0" smtClean="0"/>
              <a:t>Prepojenie verejných údajov a databáz o firmách a ich zverejnenie na jednom mieste (komfortné vyhľadávanie komplexných </a:t>
            </a:r>
            <a:r>
              <a:rPr lang="sk-SK" altLang="en-US" sz="2400" b="1" dirty="0" err="1" smtClean="0"/>
              <a:t>info</a:t>
            </a:r>
            <a:r>
              <a:rPr lang="sk-SK" altLang="en-US" sz="2400" b="1" dirty="0" smtClean="0"/>
              <a:t> o firmách)</a:t>
            </a:r>
          </a:p>
          <a:p>
            <a:pPr eaLnBrk="1" hangingPunct="1">
              <a:lnSpc>
                <a:spcPct val="100000"/>
              </a:lnSpc>
              <a:spcBef>
                <a:spcPct val="0"/>
              </a:spcBef>
              <a:spcAft>
                <a:spcPts val="1200"/>
              </a:spcAft>
              <a:buFont typeface="Courier New" pitchFamily="49" charset="0"/>
              <a:buChar char="o"/>
            </a:pPr>
            <a:r>
              <a:rPr lang="sk-SK" altLang="en-US" sz="2400" b="1" dirty="0" smtClean="0"/>
              <a:t>Dočasný zákaz podnikať tým podnikateľom, ktorí opakovaným porušovaním zákonných povinností poškodzujú obchodných partnerov</a:t>
            </a:r>
            <a:endParaRPr lang="sk-SK" altLang="en-US" sz="2000" b="1" i="1" dirty="0" smtClean="0"/>
          </a:p>
          <a:p>
            <a:pPr eaLnBrk="1" hangingPunct="1">
              <a:lnSpc>
                <a:spcPct val="100000"/>
              </a:lnSpc>
              <a:spcBef>
                <a:spcPct val="0"/>
              </a:spcBef>
              <a:spcAft>
                <a:spcPts val="1200"/>
              </a:spcAft>
              <a:buFont typeface="Courier New" pitchFamily="49" charset="0"/>
              <a:buChar char="o"/>
            </a:pPr>
            <a:r>
              <a:rPr lang="sk-SK" altLang="en-US" sz="2400" b="1" dirty="0" smtClean="0"/>
              <a:t>Povinná </a:t>
            </a:r>
            <a:r>
              <a:rPr lang="sk-SK" altLang="en-US" sz="2400" b="1" dirty="0" err="1" smtClean="0"/>
              <a:t>pripomienkovacia</a:t>
            </a:r>
            <a:r>
              <a:rPr lang="sk-SK" altLang="en-US" sz="2400" b="1" dirty="0" smtClean="0"/>
              <a:t> lehota poslaneckých pozmeňujúcich návrhov</a:t>
            </a:r>
          </a:p>
          <a:p>
            <a:pPr eaLnBrk="1" hangingPunct="1">
              <a:lnSpc>
                <a:spcPct val="100000"/>
              </a:lnSpc>
              <a:spcBef>
                <a:spcPct val="0"/>
              </a:spcBef>
              <a:spcAft>
                <a:spcPts val="1200"/>
              </a:spcAft>
              <a:buFont typeface="Courier New" pitchFamily="49" charset="0"/>
              <a:buChar char="o"/>
            </a:pPr>
            <a:endParaRPr lang="sk-SK" altLang="en-US" sz="2400" b="1" i="1" dirty="0" smtClean="0"/>
          </a:p>
          <a:p>
            <a:pPr lvl="1" eaLnBrk="1" hangingPunct="1">
              <a:lnSpc>
                <a:spcPct val="100000"/>
              </a:lnSpc>
              <a:spcBef>
                <a:spcPct val="0"/>
              </a:spcBef>
              <a:buFontTx/>
              <a:buNone/>
            </a:pPr>
            <a:endParaRPr lang="sk-SK" altLang="en-US" sz="1900" b="1" dirty="0" smtClean="0"/>
          </a:p>
        </p:txBody>
      </p:sp>
      <p:pic>
        <p:nvPicPr>
          <p:cNvPr id="23556" name="Obrázok 6" descr="pas-logo_whit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175" y="6165850"/>
            <a:ext cx="12255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Sample presentation slides</Template>
  <TotalTime>2210</TotalTime>
  <Words>892</Words>
  <Application>Microsoft Office PowerPoint</Application>
  <PresentationFormat>Prezentácia na obrazovke (4:3)</PresentationFormat>
  <Paragraphs>102</Paragraphs>
  <Slides>11</Slides>
  <Notes>11</Notes>
  <HiddenSlides>0</HiddenSlides>
  <MMClips>0</MMClips>
  <ScaleCrop>false</ScaleCrop>
  <HeadingPairs>
    <vt:vector size="4" baseType="variant">
      <vt:variant>
        <vt:lpstr>Motív</vt:lpstr>
      </vt:variant>
      <vt:variant>
        <vt:i4>2</vt:i4>
      </vt:variant>
      <vt:variant>
        <vt:lpstr>Nadpisy snímok</vt:lpstr>
      </vt:variant>
      <vt:variant>
        <vt:i4>11</vt:i4>
      </vt:variant>
    </vt:vector>
  </HeadingPairs>
  <TitlesOfParts>
    <vt:vector size="13" baseType="lpstr">
      <vt:lpstr>Sample presentation slides</vt:lpstr>
      <vt:lpstr>White with Courier font for code slides</vt:lpstr>
      <vt:lpstr>(NE)TRANSPARENTNOSŤ  PODNIKATEĽSKÉHO PROSTREDIA</vt:lpstr>
      <vt:lpstr>Aktuálny stav podnikateľského prostredia</vt:lpstr>
      <vt:lpstr>Dlhodobé problémy podnikateľov</vt:lpstr>
      <vt:lpstr>Dlhodobé problémy podnikateľov</vt:lpstr>
      <vt:lpstr>Skúsenosť s podvodným konaním</vt:lpstr>
      <vt:lpstr>Prezentácia programu PowerPoint</vt:lpstr>
      <vt:lpstr>Prezentácia programu PowerPoint</vt:lpstr>
      <vt:lpstr>Prezentácia programu PowerPoint</vt:lpstr>
      <vt:lpstr>Čo sa by ešte pomohlo?  (1/2)</vt:lpstr>
      <vt:lpstr>Čo sa by ešte pomohlo?  (2/2)</vt:lpstr>
      <vt:lpstr>Ďakujem za pozornosť</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Analýza volebných programov politických strán z hľadiska podnikateľského prostredia</dc:title>
  <dc:creator>Robert Kicina</dc:creator>
  <cp:lastModifiedBy>RK</cp:lastModifiedBy>
  <cp:revision>90</cp:revision>
  <dcterms:created xsi:type="dcterms:W3CDTF">2010-05-31T13:10:12Z</dcterms:created>
  <dcterms:modified xsi:type="dcterms:W3CDTF">2013-10-08T20:25:44Z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TC102867311033</vt:lpwstr>
  </property>
</Properties>
</file>