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8"/>
  </p:notesMasterIdLst>
  <p:handoutMasterIdLst>
    <p:handoutMasterId r:id="rId9"/>
  </p:handoutMasterIdLst>
  <p:sldIdLst>
    <p:sldId id="256" r:id="rId2"/>
    <p:sldId id="321" r:id="rId3"/>
    <p:sldId id="326" r:id="rId4"/>
    <p:sldId id="325" r:id="rId5"/>
    <p:sldId id="327" r:id="rId6"/>
    <p:sldId id="279" r:id="rId7"/>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8815" autoAdjust="0"/>
  </p:normalViewPr>
  <p:slideViewPr>
    <p:cSldViewPr>
      <p:cViewPr>
        <p:scale>
          <a:sx n="66" d="100"/>
          <a:sy n="66" d="100"/>
        </p:scale>
        <p:origin x="-768" y="-300"/>
      </p:cViewPr>
      <p:guideLst>
        <p:guide orient="horz" pos="2659"/>
        <p:guide orient="horz" pos="594"/>
        <p:guide orient="horz" pos="4170"/>
        <p:guide orient="horz" pos="3610"/>
        <p:guide orient="horz" pos="1907"/>
        <p:guide orient="horz" pos="1173"/>
        <p:guide orient="horz" pos="1334"/>
        <p:guide orient="horz" pos="2864"/>
        <p:guide orient="horz" pos="336"/>
        <p:guide orient="horz" pos="3456"/>
        <p:guide orient="horz" pos="2091"/>
        <p:guide pos="2832"/>
        <p:guide pos="204"/>
        <p:guide pos="5396"/>
        <p:guide pos="2400"/>
        <p:guide pos="1968"/>
        <p:guide pos="2256"/>
        <p:guide pos="3792"/>
        <p:guide pos="1104"/>
        <p:guide pos="4656"/>
        <p:guide pos="4560"/>
        <p:guide pos="2688"/>
        <p:guide pos="1200"/>
        <p:guide pos="259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96491"/>
          </a:xfrm>
          <a:prstGeom prst="rect">
            <a:avLst/>
          </a:prstGeom>
        </p:spPr>
        <p:txBody>
          <a:bodyPr vert="horz" lIns="90608" tIns="45304" rIns="90608" bIns="45304"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778506" y="0"/>
            <a:ext cx="2890626" cy="496491"/>
          </a:xfrm>
          <a:prstGeom prst="rect">
            <a:avLst/>
          </a:prstGeom>
        </p:spPr>
        <p:txBody>
          <a:bodyPr vert="horz" lIns="90608" tIns="45304" rIns="90608" bIns="45304" rtlCol="0"/>
          <a:lstStyle>
            <a:lvl1pPr algn="r">
              <a:defRPr sz="1200"/>
            </a:lvl1pPr>
          </a:lstStyle>
          <a:p>
            <a:fld id="{35F05CFF-548C-4E04-B325-CF1209D66BDC}" type="datetimeFigureOut">
              <a:rPr lang="en-GB" smtClean="0">
                <a:latin typeface="Arial" pitchFamily="34" charset="0"/>
                <a:cs typeface="Arial" pitchFamily="34" charset="0"/>
              </a:rPr>
              <a:pPr/>
              <a:t>28/05/2013</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1" y="9431599"/>
            <a:ext cx="2890626" cy="496491"/>
          </a:xfrm>
          <a:prstGeom prst="rect">
            <a:avLst/>
          </a:prstGeom>
        </p:spPr>
        <p:txBody>
          <a:bodyPr vert="horz" lIns="90608" tIns="45304" rIns="90608" bIns="45304"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778506" y="9431599"/>
            <a:ext cx="2890626" cy="496491"/>
          </a:xfrm>
          <a:prstGeom prst="rect">
            <a:avLst/>
          </a:prstGeom>
        </p:spPr>
        <p:txBody>
          <a:bodyPr vert="horz" lIns="90608" tIns="45304" rIns="90608" bIns="45304"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7952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96491"/>
          </a:xfrm>
          <a:prstGeom prst="rect">
            <a:avLst/>
          </a:prstGeom>
        </p:spPr>
        <p:txBody>
          <a:bodyPr vert="horz" lIns="90608" tIns="45304" rIns="90608" bIns="45304"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778506" y="0"/>
            <a:ext cx="2890626" cy="496491"/>
          </a:xfrm>
          <a:prstGeom prst="rect">
            <a:avLst/>
          </a:prstGeom>
        </p:spPr>
        <p:txBody>
          <a:bodyPr vert="horz" lIns="90608" tIns="45304" rIns="90608" bIns="45304" rtlCol="0"/>
          <a:lstStyle>
            <a:lvl1pPr algn="r">
              <a:defRPr sz="1200">
                <a:latin typeface="Arial" pitchFamily="34" charset="0"/>
                <a:cs typeface="Arial" pitchFamily="34" charset="0"/>
              </a:defRPr>
            </a:lvl1pPr>
          </a:lstStyle>
          <a:p>
            <a:fld id="{5EFB8DA3-BCA9-4B7D-B50D-14F47506B614}" type="datetimeFigureOut">
              <a:rPr lang="en-GB" smtClean="0"/>
              <a:pPr/>
              <a:t>28/05/2013</a:t>
            </a:fld>
            <a:endParaRPr lang="en-GB"/>
          </a:p>
        </p:txBody>
      </p:sp>
      <p:sp>
        <p:nvSpPr>
          <p:cNvPr id="4" name="Slide Image Placeholder 3"/>
          <p:cNvSpPr>
            <a:spLocks noGrp="1" noRot="1" noChangeAspect="1"/>
          </p:cNvSpPr>
          <p:nvPr>
            <p:ph type="sldImg" idx="2"/>
          </p:nvPr>
        </p:nvSpPr>
        <p:spPr>
          <a:xfrm>
            <a:off x="854075" y="744538"/>
            <a:ext cx="4962525" cy="3722687"/>
          </a:xfrm>
          <a:prstGeom prst="rect">
            <a:avLst/>
          </a:prstGeom>
          <a:noFill/>
          <a:ln w="12700">
            <a:solidFill>
              <a:prstClr val="black"/>
            </a:solidFill>
          </a:ln>
        </p:spPr>
        <p:txBody>
          <a:bodyPr vert="horz" lIns="90608" tIns="45304" rIns="90608" bIns="45304" rtlCol="0" anchor="ctr"/>
          <a:lstStyle/>
          <a:p>
            <a:endParaRPr lang="en-GB"/>
          </a:p>
        </p:txBody>
      </p:sp>
      <p:sp>
        <p:nvSpPr>
          <p:cNvPr id="5" name="Notes Placeholder 4"/>
          <p:cNvSpPr>
            <a:spLocks noGrp="1"/>
          </p:cNvSpPr>
          <p:nvPr>
            <p:ph type="body" sz="quarter" idx="3"/>
          </p:nvPr>
        </p:nvSpPr>
        <p:spPr>
          <a:xfrm>
            <a:off x="667068" y="4716662"/>
            <a:ext cx="5336540" cy="4468416"/>
          </a:xfrm>
          <a:prstGeom prst="rect">
            <a:avLst/>
          </a:prstGeom>
        </p:spPr>
        <p:txBody>
          <a:bodyPr vert="horz" lIns="90608" tIns="45304" rIns="90608" bIns="45304"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431599"/>
            <a:ext cx="2890626" cy="496491"/>
          </a:xfrm>
          <a:prstGeom prst="rect">
            <a:avLst/>
          </a:prstGeom>
        </p:spPr>
        <p:txBody>
          <a:bodyPr vert="horz" lIns="90608" tIns="45304" rIns="90608" bIns="45304"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778506" y="9431599"/>
            <a:ext cx="2890626" cy="496491"/>
          </a:xfrm>
          <a:prstGeom prst="rect">
            <a:avLst/>
          </a:prstGeom>
        </p:spPr>
        <p:txBody>
          <a:bodyPr vert="horz" lIns="90608" tIns="45304" rIns="90608" bIns="45304"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18436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GB"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GB" noProof="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GB"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smtClean="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GB" noProof="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smtClean="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a:t>
            </a:fld>
            <a:endParaRPr lang="en-GB"/>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solidFill>
                  <a:schemeClr val="bg1"/>
                </a:solidFill>
                <a:latin typeface="Arial" pitchFamily="34" charset="0"/>
                <a:cs typeface="Arial" pitchFamily="34" charset="0"/>
              </a:rPr>
              <a:t>PwC</a:t>
            </a:r>
            <a:endParaRPr lang="en-GB" sz="1000" noProof="0" dirty="0">
              <a:solidFill>
                <a:schemeClr val="bg1"/>
              </a:solidFill>
              <a:latin typeface="Arial" pitchFamily="34" charset="0"/>
              <a:cs typeface="Arial" pitchFamily="34" charset="0"/>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smtClean="0"/>
              <a:t>Click to add the presentation’s main title</a:t>
            </a:r>
            <a:endParaRPr lang="en-GB"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GB"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GB" noProof="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GB"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27"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smtClean="0"/>
              <a:t>www.pwc.com</a:t>
            </a:r>
            <a:endParaRPr lang="en-GB" noProof="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GB" noProof="0" smtClean="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smtClean="0"/>
              <a:t>Add legal and copyright disclaimers here.</a:t>
            </a:r>
            <a:endParaRPr lang="en-GB" noProof="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GB"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4"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3" name="Text Placeholder 12"/>
          <p:cNvSpPr>
            <a:spLocks noGrp="1"/>
          </p:cNvSpPr>
          <p:nvPr>
            <p:ph type="body" sz="quarter" idx="16"/>
          </p:nvPr>
        </p:nvSpPr>
        <p:spPr>
          <a:xfrm>
            <a:off x="533400" y="1752600"/>
            <a:ext cx="8077200" cy="1447800"/>
          </a:xfrm>
        </p:spPr>
        <p:txBody>
          <a:bodyPr/>
          <a:lstStyle/>
          <a:p>
            <a:pPr lvl="0"/>
            <a:r>
              <a:rPr lang="en-GB"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6"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GB"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GB"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GB"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6"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GB"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GB"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GB"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6"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GB"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GB" noProof="1" smtClean="0"/>
              <a:t>Click to edit Master text styles</a:t>
            </a:r>
          </a:p>
          <a:p>
            <a:pPr lvl="1"/>
            <a:r>
              <a:rPr lang="en-GB" noProof="1" smtClean="0"/>
              <a:t>Second level</a:t>
            </a:r>
          </a:p>
          <a:p>
            <a:pPr lvl="2"/>
            <a:r>
              <a:rPr lang="en-GB" noProof="1" smtClean="0"/>
              <a:t>Third level</a:t>
            </a:r>
          </a:p>
          <a:p>
            <a:pPr lvl="3"/>
            <a:r>
              <a:rPr lang="en-GB" noProof="1" smtClean="0"/>
              <a:t>Fourth level</a:t>
            </a:r>
          </a:p>
          <a:p>
            <a:pPr lvl="4"/>
            <a:r>
              <a:rPr lang="en-GB"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GB"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4"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GB" noProof="0" smtClean="0"/>
              <a:t>Click to edit Master title style</a:t>
            </a:r>
            <a:endParaRPr lang="en-GB" noProof="0"/>
          </a:p>
        </p:txBody>
      </p:sp>
      <p:cxnSp>
        <p:nvCxnSpPr>
          <p:cNvPr id="10" name="Shape 9"/>
          <p:cNvCxnSpPr/>
          <p:nvPr userDrawn="1"/>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smtClean="0">
                <a:latin typeface="Arial" pitchFamily="34" charset="0"/>
                <a:cs typeface="Arial" pitchFamily="34" charset="0"/>
              </a:rPr>
              <a:t>PwC</a:t>
            </a:r>
            <a:endParaRPr lang="en-GB" sz="1000" noProof="0" dirty="0">
              <a:latin typeface="Arial" pitchFamily="34" charset="0"/>
              <a:cs typeface="Arial" pitchFamily="34" charset="0"/>
            </a:endParaRPr>
          </a:p>
        </p:txBody>
      </p:sp>
      <p:sp>
        <p:nvSpPr>
          <p:cNvPr id="13" name="Footer Placeholder 4"/>
          <p:cNvSpPr>
            <a:spLocks noGrp="1"/>
          </p:cNvSpPr>
          <p:nvPr>
            <p:ph type="ftr" sz="quarter" idx="3"/>
          </p:nvPr>
        </p:nvSpPr>
        <p:spPr>
          <a:xfrm>
            <a:off x="3352800" y="6324600"/>
            <a:ext cx="5257800" cy="152400"/>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smtClean="0"/>
              <a:t>Click to edit</a:t>
            </a:r>
            <a:br>
              <a:rPr lang="en-GB" noProof="0" smtClean="0"/>
            </a:br>
            <a:r>
              <a:rPr lang="en-GB" noProof="0" smtClean="0"/>
              <a:t>Master title style</a:t>
            </a:r>
            <a:endParaRPr lang="en-GB" noProof="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smtClean="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a:p>
        </p:txBody>
      </p:sp>
      <p:sp>
        <p:nvSpPr>
          <p:cNvPr id="7" name="Footer Placeholder 4"/>
          <p:cNvSpPr>
            <a:spLocks noGrp="1"/>
          </p:cNvSpPr>
          <p:nvPr>
            <p:ph type="ftr" sz="quarter" idx="3"/>
          </p:nvPr>
        </p:nvSpPr>
        <p:spPr>
          <a:xfrm>
            <a:off x="3352800" y="6324600"/>
            <a:ext cx="5260848" cy="150876"/>
          </a:xfrm>
          <a:prstGeom prst="rect">
            <a:avLst/>
          </a:prstGeom>
        </p:spPr>
        <p:txBody>
          <a:bodyPr vert="horz" lIns="0" tIns="0" rIns="0" bIns="0" anchor="b" anchorCtr="0">
            <a:noAutofit/>
          </a:bodyPr>
          <a:lstStyle>
            <a:lvl1pPr algn="r">
              <a:defRPr sz="1000">
                <a:solidFill>
                  <a:schemeClr val="tx1"/>
                </a:solidFill>
                <a:latin typeface="Arial" pitchFamily="34" charset="0"/>
                <a:cs typeface="Arial" pitchFamily="34" charset="0"/>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828800" y="457200"/>
            <a:ext cx="5486400" cy="1905000"/>
          </a:xfrm>
        </p:spPr>
        <p:txBody>
          <a:bodyPr/>
          <a:lstStyle/>
          <a:p>
            <a:pPr>
              <a:lnSpc>
                <a:spcPct val="100000"/>
              </a:lnSpc>
              <a:spcBef>
                <a:spcPts val="0"/>
              </a:spcBef>
            </a:pPr>
            <a:r>
              <a:rPr lang="en-GB" sz="2400" b="0" i="0" dirty="0" smtClean="0"/>
              <a:t/>
            </a:r>
            <a:br>
              <a:rPr lang="en-GB" sz="2400" b="0" i="0" dirty="0" smtClean="0"/>
            </a:br>
            <a:r>
              <a:rPr lang="sk-SK" sz="2400" b="0" i="0" dirty="0" smtClean="0">
                <a:ea typeface="+mn-ea"/>
                <a:cs typeface="+mn-cs"/>
              </a:rPr>
              <a:t>Podpora dobrovoľného plnenia daňových povinností ako spoločná priorita Slovenska a EÚ</a:t>
            </a:r>
            <a:r>
              <a:rPr lang="en-GB" sz="2400" b="0" i="0" dirty="0" smtClean="0"/>
              <a:t/>
            </a:r>
            <a:br>
              <a:rPr lang="en-GB" sz="2400" b="0" i="0" dirty="0" smtClean="0"/>
            </a:br>
            <a:endParaRPr lang="en-GB" sz="2400" b="0" i="0" dirty="0"/>
          </a:p>
        </p:txBody>
      </p:sp>
      <p:sp>
        <p:nvSpPr>
          <p:cNvPr id="8" name="Subtitle 7"/>
          <p:cNvSpPr>
            <a:spLocks noGrp="1"/>
          </p:cNvSpPr>
          <p:nvPr>
            <p:ph type="subTitle" idx="1"/>
          </p:nvPr>
        </p:nvSpPr>
        <p:spPr>
          <a:xfrm>
            <a:off x="1828800" y="2362199"/>
            <a:ext cx="5343525" cy="914401"/>
          </a:xfrm>
        </p:spPr>
        <p:txBody>
          <a:bodyPr/>
          <a:lstStyle/>
          <a:p>
            <a:endParaRPr lang="en-US" sz="2400" dirty="0" smtClean="0"/>
          </a:p>
          <a:p>
            <a:endParaRPr lang="en-US" sz="2400" dirty="0" smtClean="0"/>
          </a:p>
          <a:p>
            <a:r>
              <a:rPr lang="sk-SK" sz="2400" dirty="0" smtClean="0"/>
              <a:t>17. mája 2013</a:t>
            </a:r>
            <a:endParaRPr lang="hu-HU" sz="2400" dirty="0" smtClean="0"/>
          </a:p>
        </p:txBody>
      </p:sp>
      <p:sp>
        <p:nvSpPr>
          <p:cNvPr id="9" name="Text Placeholder 8"/>
          <p:cNvSpPr>
            <a:spLocks noGrp="1"/>
          </p:cNvSpPr>
          <p:nvPr>
            <p:ph type="body" sz="quarter" idx="10"/>
          </p:nvPr>
        </p:nvSpPr>
        <p:spPr/>
        <p:txBody>
          <a:bodyPr/>
          <a:lstStyle/>
          <a:p>
            <a:r>
              <a:rPr lang="en-GB" dirty="0" smtClean="0"/>
              <a:t>www.pwc.com/sk</a:t>
            </a:r>
            <a:endParaRPr lang="en-GB" dirty="0"/>
          </a:p>
        </p:txBody>
      </p:sp>
      <p:grpSp>
        <p:nvGrpSpPr>
          <p:cNvPr id="17" name="Group 16"/>
          <p:cNvGrpSpPr/>
          <p:nvPr/>
        </p:nvGrpSpPr>
        <p:grpSpPr>
          <a:xfrm>
            <a:off x="990600" y="2895600"/>
            <a:ext cx="756000" cy="144000"/>
            <a:chOff x="914400" y="2895600"/>
            <a:chExt cx="756000" cy="144000"/>
          </a:xfrm>
        </p:grpSpPr>
        <p:cxnSp>
          <p:nvCxnSpPr>
            <p:cNvPr id="12" name="Straight Connector 11"/>
            <p:cNvCxnSpPr/>
            <p:nvPr/>
          </p:nvCxnSpPr>
          <p:spPr>
            <a:xfrm flipH="1">
              <a:off x="914400" y="2895600"/>
              <a:ext cx="756000" cy="0"/>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14400" y="2895600"/>
              <a:ext cx="0" cy="144000"/>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2514600" cy="914400"/>
          </a:xfrm>
        </p:spPr>
        <p:txBody>
          <a:bodyPr/>
          <a:lstStyle/>
          <a:p>
            <a:endParaRPr lang="en-GB" dirty="0"/>
          </a:p>
        </p:txBody>
      </p:sp>
      <p:sp>
        <p:nvSpPr>
          <p:cNvPr id="4" name="Slide Number Placeholder 3"/>
          <p:cNvSpPr>
            <a:spLocks noGrp="1"/>
          </p:cNvSpPr>
          <p:nvPr>
            <p:ph type="sldNum" sz="quarter" idx="4"/>
          </p:nvPr>
        </p:nvSpPr>
        <p:spPr/>
        <p:txBody>
          <a:bodyPr/>
          <a:lstStyle/>
          <a:p>
            <a:fld id="{9EBD5762-3BDC-484D-9503-7EA6D5A9A8CE}" type="slidenum">
              <a:rPr lang="en-GB" smtClean="0">
                <a:latin typeface="+mj-lt"/>
              </a:rPr>
              <a:pPr/>
              <a:t>2</a:t>
            </a:fld>
            <a:endParaRPr lang="en-GB" dirty="0">
              <a:latin typeface="+mj-lt"/>
            </a:endParaRPr>
          </a:p>
        </p:txBody>
      </p:sp>
      <p:grpSp>
        <p:nvGrpSpPr>
          <p:cNvPr id="3" name="Group 13"/>
          <p:cNvGrpSpPr/>
          <p:nvPr/>
        </p:nvGrpSpPr>
        <p:grpSpPr>
          <a:xfrm>
            <a:off x="0" y="0"/>
            <a:ext cx="3124200" cy="6858000"/>
            <a:chOff x="0" y="0"/>
            <a:chExt cx="3124200" cy="6858000"/>
          </a:xfrm>
        </p:grpSpPr>
        <p:sp>
          <p:nvSpPr>
            <p:cNvPr id="6" name="Rectangle 5"/>
            <p:cNvSpPr/>
            <p:nvPr/>
          </p:nvSpPr>
          <p:spPr bwMode="ltGray">
            <a:xfrm>
              <a:off x="0" y="0"/>
              <a:ext cx="31242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nvGrpSpPr>
            <p:cNvPr id="5" name="Group 12"/>
            <p:cNvGrpSpPr/>
            <p:nvPr/>
          </p:nvGrpSpPr>
          <p:grpSpPr>
            <a:xfrm>
              <a:off x="381000" y="609600"/>
              <a:ext cx="2736000" cy="152400"/>
              <a:chOff x="381000" y="609600"/>
              <a:chExt cx="2736000" cy="152400"/>
            </a:xfrm>
          </p:grpSpPr>
          <p:cxnSp>
            <p:nvCxnSpPr>
              <p:cNvPr id="8" name="Straight Connector 7"/>
              <p:cNvCxnSpPr/>
              <p:nvPr/>
            </p:nvCxnSpPr>
            <p:spPr>
              <a:xfrm flipH="1">
                <a:off x="381000" y="609600"/>
                <a:ext cx="273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 y="609600"/>
                <a:ext cx="0"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41" name="TextBox 40"/>
          <p:cNvSpPr txBox="1"/>
          <p:nvPr/>
        </p:nvSpPr>
        <p:spPr>
          <a:xfrm>
            <a:off x="5715000" y="228600"/>
            <a:ext cx="1600200" cy="990600"/>
          </a:xfrm>
          <a:prstGeom prst="rect">
            <a:avLst/>
          </a:prstGeom>
          <a:noFill/>
        </p:spPr>
        <p:txBody>
          <a:bodyPr wrap="none" lIns="0" tIns="0" rIns="0" bIns="0" rtlCol="0">
            <a:noAutofit/>
          </a:bodyPr>
          <a:lstStyle/>
          <a:p>
            <a:pPr marL="85725" indent="-85725">
              <a:spcAft>
                <a:spcPts val="300"/>
              </a:spcAft>
              <a:buFont typeface="Arial" pitchFamily="34" charset="0"/>
              <a:buChar char="•"/>
            </a:pPr>
            <a:endParaRPr lang="en-GB" sz="1000" dirty="0" smtClean="0">
              <a:latin typeface="Georgia" pitchFamily="18" charset="0"/>
            </a:endParaRPr>
          </a:p>
        </p:txBody>
      </p:sp>
      <p:sp>
        <p:nvSpPr>
          <p:cNvPr id="17" name="Rectangle 16"/>
          <p:cNvSpPr/>
          <p:nvPr/>
        </p:nvSpPr>
        <p:spPr bwMode="ltGray">
          <a:xfrm>
            <a:off x="685800" y="2057400"/>
            <a:ext cx="1981200" cy="40386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32" name="Content Placeholder 2"/>
          <p:cNvSpPr txBox="1">
            <a:spLocks/>
          </p:cNvSpPr>
          <p:nvPr/>
        </p:nvSpPr>
        <p:spPr>
          <a:xfrm>
            <a:off x="3200400" y="685800"/>
            <a:ext cx="5791200" cy="5791200"/>
          </a:xfrm>
          <a:prstGeom prst="rect">
            <a:avLst/>
          </a:prstGeom>
        </p:spPr>
        <p:txBody>
          <a:bodyPr vert="horz" lIns="0" tIns="0" rIns="0" bIns="0" rtlCol="0">
            <a:noAutofit/>
          </a:bodyPr>
          <a:lstStyle/>
          <a:p>
            <a:pPr marL="0" lvl="7" defTabSz="263525">
              <a:spcBef>
                <a:spcPct val="25000"/>
              </a:spcBef>
              <a:spcAft>
                <a:spcPct val="25000"/>
              </a:spcAft>
              <a:buClr>
                <a:schemeClr val="tx2"/>
              </a:buClr>
              <a:buSzTx/>
            </a:pPr>
            <a:r>
              <a:rPr lang="sk-SK" sz="2000" b="1" i="1" dirty="0" smtClean="0">
                <a:solidFill>
                  <a:schemeClr val="tx2"/>
                </a:solidFill>
                <a:latin typeface="+mj-lt"/>
              </a:rPr>
              <a:t>Identifikácia rizikových transakcií</a:t>
            </a:r>
          </a:p>
          <a:p>
            <a:pPr marL="0" lvl="7" defTabSz="263525">
              <a:spcBef>
                <a:spcPct val="25000"/>
              </a:spcBef>
              <a:spcAft>
                <a:spcPct val="25000"/>
              </a:spcAft>
              <a:buClr>
                <a:schemeClr val="tx2"/>
              </a:buClr>
              <a:buSzTx/>
            </a:pPr>
            <a:endParaRPr lang="sk-SK" sz="1600" b="1" i="1" dirty="0" smtClean="0">
              <a:solidFill>
                <a:schemeClr val="tx2"/>
              </a:solidFill>
              <a:latin typeface="+mj-lt"/>
            </a:endParaRP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Rizikovosť transakcií vnímaná oboma stranami:</a:t>
            </a:r>
          </a:p>
          <a:p>
            <a:pPr marL="638175" lvl="8" indent="-180975" defTabSz="263525">
              <a:spcBef>
                <a:spcPct val="25000"/>
              </a:spcBef>
              <a:spcAft>
                <a:spcPct val="25000"/>
              </a:spcAft>
              <a:buClr>
                <a:schemeClr val="tx2"/>
              </a:buClr>
              <a:buFont typeface="Arial" pitchFamily="34" charset="0"/>
              <a:buChar char="•"/>
            </a:pPr>
            <a:r>
              <a:rPr lang="sk-SK" sz="1600" dirty="0" smtClean="0">
                <a:latin typeface="+mj-lt"/>
              </a:rPr>
              <a:t>Finančná správa – potenciál daňových únikov</a:t>
            </a:r>
          </a:p>
          <a:p>
            <a:pPr marL="638175" lvl="8" indent="-180975" defTabSz="263525">
              <a:spcBef>
                <a:spcPct val="25000"/>
              </a:spcBef>
              <a:spcAft>
                <a:spcPct val="25000"/>
              </a:spcAft>
              <a:buClr>
                <a:schemeClr val="tx2"/>
              </a:buClr>
              <a:buFont typeface="Arial" pitchFamily="34" charset="0"/>
              <a:buChar char="•"/>
            </a:pPr>
            <a:r>
              <a:rPr lang="sk-SK" sz="1600" dirty="0" smtClean="0">
                <a:latin typeface="+mj-lt"/>
              </a:rPr>
              <a:t>Podnikateľské subjekty – neistota akceptácie nastavenia</a:t>
            </a: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Jednoduché </a:t>
            </a:r>
            <a:r>
              <a:rPr lang="en-US" sz="1600" dirty="0" smtClean="0">
                <a:latin typeface="+mj-lt"/>
              </a:rPr>
              <a:t>(</a:t>
            </a:r>
            <a:r>
              <a:rPr lang="sk-SK" sz="1600" dirty="0" smtClean="0">
                <a:latin typeface="+mj-lt"/>
              </a:rPr>
              <a:t>rutinné</a:t>
            </a:r>
            <a:r>
              <a:rPr lang="en-US" sz="1600" dirty="0" smtClean="0">
                <a:latin typeface="+mj-lt"/>
              </a:rPr>
              <a:t>)</a:t>
            </a:r>
            <a:r>
              <a:rPr lang="sk-SK" sz="1600" dirty="0" smtClean="0">
                <a:latin typeface="+mj-lt"/>
              </a:rPr>
              <a:t> </a:t>
            </a:r>
            <a:r>
              <a:rPr lang="sk-SK" sz="1600" dirty="0" err="1" smtClean="0">
                <a:latin typeface="+mj-lt"/>
              </a:rPr>
              <a:t>versus</a:t>
            </a:r>
            <a:r>
              <a:rPr lang="sk-SK" sz="1600" dirty="0" smtClean="0">
                <a:latin typeface="+mj-lt"/>
              </a:rPr>
              <a:t> komplexné transakcie</a:t>
            </a:r>
            <a:r>
              <a:rPr lang="en-US" sz="1600" dirty="0" smtClean="0">
                <a:latin typeface="+mj-lt"/>
              </a:rPr>
              <a:t> – </a:t>
            </a:r>
            <a:r>
              <a:rPr lang="sk-SK" sz="1600" dirty="0" smtClean="0">
                <a:latin typeface="+mj-lt"/>
              </a:rPr>
              <a:t>rôzna miera rizikovosti </a:t>
            </a: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Vnímanie rizikovosti stúpa s rastúcou intenzitou a úspešnosťou daňových kontrol</a:t>
            </a: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Transakcie s „daňovými rajmi“ – nestretávame sa s nimi často pri transakciách významných nadnárodných spoločností </a:t>
            </a: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Záujem početnej skupiny daňovníkov o </a:t>
            </a:r>
            <a:r>
              <a:rPr lang="sk-SK" sz="1600" u="sng" dirty="0" smtClean="0">
                <a:latin typeface="+mj-lt"/>
              </a:rPr>
              <a:t>správne</a:t>
            </a:r>
            <a:r>
              <a:rPr lang="sk-SK" sz="1600" dirty="0" smtClean="0">
                <a:latin typeface="+mj-lt"/>
              </a:rPr>
              <a:t> nastavenie transferových cien</a:t>
            </a: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Bežne využívané nástroje:</a:t>
            </a:r>
          </a:p>
          <a:p>
            <a:pPr marL="638175" lvl="8" indent="-180975" defTabSz="263525">
              <a:spcBef>
                <a:spcPct val="25000"/>
              </a:spcBef>
              <a:spcAft>
                <a:spcPct val="25000"/>
              </a:spcAft>
              <a:buClr>
                <a:schemeClr val="tx2"/>
              </a:buClr>
              <a:buFont typeface="Arial" pitchFamily="34" charset="0"/>
              <a:buChar char="•"/>
            </a:pPr>
            <a:r>
              <a:rPr lang="sk-SK" sz="1600" dirty="0" smtClean="0">
                <a:latin typeface="+mj-lt"/>
              </a:rPr>
              <a:t>Legislatíva</a:t>
            </a:r>
          </a:p>
          <a:p>
            <a:pPr marL="638175" lvl="8" indent="-180975" defTabSz="263525">
              <a:spcBef>
                <a:spcPct val="25000"/>
              </a:spcBef>
              <a:spcAft>
                <a:spcPct val="25000"/>
              </a:spcAft>
              <a:buClr>
                <a:schemeClr val="tx2"/>
              </a:buClr>
              <a:buFont typeface="Arial" pitchFamily="34" charset="0"/>
              <a:buChar char="•"/>
            </a:pPr>
            <a:r>
              <a:rPr lang="sk-SK" sz="1600" dirty="0" smtClean="0">
                <a:latin typeface="+mj-lt"/>
              </a:rPr>
              <a:t>Záväzné odsúhlasenie ceny (APA)</a:t>
            </a:r>
          </a:p>
          <a:p>
            <a:pPr marL="638175" lvl="8" indent="-180975" defTabSz="263525">
              <a:spcBef>
                <a:spcPct val="25000"/>
              </a:spcBef>
              <a:spcAft>
                <a:spcPct val="25000"/>
              </a:spcAft>
              <a:buClr>
                <a:schemeClr val="tx2"/>
              </a:buClr>
              <a:buFont typeface="Arial" pitchFamily="34" charset="0"/>
              <a:buChar char="•"/>
            </a:pPr>
            <a:r>
              <a:rPr lang="sk-SK" sz="1600" dirty="0" smtClean="0">
                <a:latin typeface="+mj-lt"/>
              </a:rPr>
              <a:t>Zdieľanie skúseností, názorov a prístupov finančnej správy (podnikateľská prax)</a:t>
            </a:r>
            <a:endParaRPr lang="en-GB" sz="1600" dirty="0" smtClean="0">
              <a:latin typeface="+mj-lt"/>
            </a:endParaRPr>
          </a:p>
          <a:p>
            <a:pPr marL="342900" marR="0" lvl="1" indent="-342900" algn="l" defTabSz="914400" rtl="0" eaLnBrk="1" fontAlgn="auto" latinLnBrk="0" hangingPunct="1">
              <a:lnSpc>
                <a:spcPct val="100000"/>
              </a:lnSpc>
              <a:spcBef>
                <a:spcPts val="0"/>
              </a:spcBef>
              <a:spcAft>
                <a:spcPts val="600"/>
              </a:spcAft>
              <a:buClr>
                <a:schemeClr val="accent1"/>
              </a:buClr>
              <a:buSzTx/>
              <a:tabLst/>
              <a:defRPr/>
            </a:pPr>
            <a:endParaRPr kumimoji="0" lang="sk-SK" sz="1600" b="0" i="0" u="none" strike="noStrike" kern="1200" cap="none" spc="0" normalizeH="0" noProof="0" dirty="0" smtClean="0">
              <a:ln>
                <a:noFill/>
              </a:ln>
              <a:solidFill>
                <a:schemeClr val="tx1"/>
              </a:solidFill>
              <a:effectLst/>
              <a:uLnTx/>
              <a:uFillTx/>
              <a:latin typeface="Georgia" pitchFamily="18" charset="0"/>
              <a:ea typeface="+mn-ea"/>
              <a:cs typeface="+mn-cs"/>
            </a:endParaRPr>
          </a:p>
          <a:p>
            <a:pPr marL="342900" marR="0" lvl="1" indent="-342900" algn="l" defTabSz="914400" rtl="0" eaLnBrk="1" fontAlgn="auto" latinLnBrk="0" hangingPunct="1">
              <a:lnSpc>
                <a:spcPct val="100000"/>
              </a:lnSpc>
              <a:spcBef>
                <a:spcPts val="0"/>
              </a:spcBef>
              <a:spcAft>
                <a:spcPts val="600"/>
              </a:spcAft>
              <a:buClr>
                <a:schemeClr val="accent1"/>
              </a:buClr>
              <a:buSzTx/>
              <a:tabLst/>
              <a:defRPr/>
            </a:pPr>
            <a:endParaRPr kumimoji="0" lang="en-US" sz="1600" b="0" i="0" u="none" strike="noStrike" kern="1200" cap="none" spc="0" normalizeH="0" noProof="0" dirty="0" smtClean="0">
              <a:ln>
                <a:noFill/>
              </a:ln>
              <a:solidFill>
                <a:schemeClr val="tx1"/>
              </a:solidFill>
              <a:effectLst/>
              <a:uLnTx/>
              <a:uFillTx/>
              <a:latin typeface="Georgia" pitchFamily="18" charset="0"/>
              <a:ea typeface="+mn-ea"/>
              <a:cs typeface="+mn-cs"/>
            </a:endParaRPr>
          </a:p>
        </p:txBody>
      </p:sp>
      <p:sp>
        <p:nvSpPr>
          <p:cNvPr id="20" name="Title 1"/>
          <p:cNvSpPr txBox="1">
            <a:spLocks/>
          </p:cNvSpPr>
          <p:nvPr/>
        </p:nvSpPr>
        <p:spPr>
          <a:xfrm>
            <a:off x="457200" y="685800"/>
            <a:ext cx="2590800" cy="2286000"/>
          </a:xfrm>
          <a:prstGeom prst="rect">
            <a:avLst/>
          </a:prstGeom>
        </p:spPr>
        <p:txBody>
          <a:bodyPr vert="horz" lIns="0" tIns="0" rIns="0" bIns="0" rtlCol="0" anchor="t" anchorCtr="0">
            <a:noAutofit/>
          </a:bodyPr>
          <a:lstStyle/>
          <a:p>
            <a:pPr marL="0" lvl="1" algn="r">
              <a:spcBef>
                <a:spcPts val="600"/>
              </a:spcBef>
              <a:spcAft>
                <a:spcPts val="600"/>
              </a:spcAft>
            </a:pPr>
            <a:r>
              <a:rPr lang="sk-SK" sz="2000" b="1" i="1" dirty="0" smtClean="0">
                <a:solidFill>
                  <a:schemeClr val="bg1"/>
                </a:solidFill>
                <a:latin typeface="+mj-lt"/>
              </a:rPr>
              <a:t>Téma 1:</a:t>
            </a:r>
            <a:endParaRPr lang="en-GB" sz="2000" b="1" i="1" dirty="0" err="1" smtClean="0">
              <a:solidFill>
                <a:schemeClr val="bg1"/>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EBD5762-3BDC-484D-9503-7EA6D5A9A8CE}" type="slidenum">
              <a:rPr lang="en-GB" smtClean="0">
                <a:latin typeface="+mj-lt"/>
              </a:rPr>
              <a:pPr/>
              <a:t>3</a:t>
            </a:fld>
            <a:endParaRPr lang="en-GB" dirty="0">
              <a:latin typeface="+mj-lt"/>
            </a:endParaRPr>
          </a:p>
        </p:txBody>
      </p:sp>
      <p:sp>
        <p:nvSpPr>
          <p:cNvPr id="41" name="TextBox 40"/>
          <p:cNvSpPr txBox="1"/>
          <p:nvPr/>
        </p:nvSpPr>
        <p:spPr>
          <a:xfrm>
            <a:off x="5715000" y="228600"/>
            <a:ext cx="1600200" cy="990600"/>
          </a:xfrm>
          <a:prstGeom prst="rect">
            <a:avLst/>
          </a:prstGeom>
          <a:noFill/>
        </p:spPr>
        <p:txBody>
          <a:bodyPr wrap="none" lIns="0" tIns="0" rIns="0" bIns="0" rtlCol="0">
            <a:noAutofit/>
          </a:bodyPr>
          <a:lstStyle/>
          <a:p>
            <a:pPr marL="85725" indent="-85725">
              <a:spcAft>
                <a:spcPts val="300"/>
              </a:spcAft>
              <a:buFont typeface="Arial" pitchFamily="34" charset="0"/>
              <a:buChar char="•"/>
            </a:pPr>
            <a:endParaRPr lang="en-GB" sz="1000" dirty="0" smtClean="0">
              <a:latin typeface="Georgia" pitchFamily="18" charset="0"/>
            </a:endParaRPr>
          </a:p>
        </p:txBody>
      </p:sp>
      <p:sp>
        <p:nvSpPr>
          <p:cNvPr id="20" name="Title 1"/>
          <p:cNvSpPr txBox="1">
            <a:spLocks/>
          </p:cNvSpPr>
          <p:nvPr/>
        </p:nvSpPr>
        <p:spPr>
          <a:xfrm>
            <a:off x="457200" y="685800"/>
            <a:ext cx="2362200" cy="2286000"/>
          </a:xfrm>
          <a:prstGeom prst="rect">
            <a:avLst/>
          </a:prstGeom>
        </p:spPr>
        <p:txBody>
          <a:bodyPr vert="horz" lIns="0" tIns="0" rIns="0" bIns="0" rtlCol="0" anchor="t" anchorCtr="0">
            <a:noAutofit/>
          </a:bodyPr>
          <a:lstStyle/>
          <a:p>
            <a:pPr marL="0" lvl="1">
              <a:spcBef>
                <a:spcPts val="600"/>
              </a:spcBef>
              <a:spcAft>
                <a:spcPts val="600"/>
              </a:spcAft>
            </a:pPr>
            <a:r>
              <a:rPr lang="sk-SK" sz="2000" b="1" i="1" dirty="0" smtClean="0">
                <a:solidFill>
                  <a:schemeClr val="tx2"/>
                </a:solidFill>
                <a:latin typeface="+mj-lt"/>
              </a:rPr>
              <a:t>Tabuľka 1:</a:t>
            </a:r>
            <a:endParaRPr lang="en-GB" sz="2000" b="1" i="1" dirty="0" err="1" smtClean="0">
              <a:solidFill>
                <a:schemeClr val="tx2"/>
              </a:solidFill>
              <a:latin typeface="+mj-lt"/>
            </a:endParaRPr>
          </a:p>
        </p:txBody>
      </p:sp>
      <p:sp>
        <p:nvSpPr>
          <p:cNvPr id="15" name="Content Placeholder 2"/>
          <p:cNvSpPr txBox="1">
            <a:spLocks/>
          </p:cNvSpPr>
          <p:nvPr/>
        </p:nvSpPr>
        <p:spPr>
          <a:xfrm>
            <a:off x="1981200" y="685800"/>
            <a:ext cx="6858000" cy="5791200"/>
          </a:xfrm>
          <a:prstGeom prst="rect">
            <a:avLst/>
          </a:prstGeom>
        </p:spPr>
        <p:txBody>
          <a:bodyPr vert="horz" lIns="0" tIns="0" rIns="0" bIns="0" rtlCol="0">
            <a:noAutofit/>
          </a:bodyPr>
          <a:lstStyle/>
          <a:p>
            <a:pPr marL="0" lvl="7" defTabSz="263525">
              <a:spcBef>
                <a:spcPct val="25000"/>
              </a:spcBef>
              <a:spcAft>
                <a:spcPct val="25000"/>
              </a:spcAft>
              <a:buClr>
                <a:schemeClr val="tx2"/>
              </a:buClr>
              <a:buSzTx/>
            </a:pPr>
            <a:r>
              <a:rPr lang="sk-SK" sz="2000" b="1" i="1" dirty="0" smtClean="0">
                <a:solidFill>
                  <a:schemeClr val="tx2"/>
                </a:solidFill>
                <a:latin typeface="+mj-lt"/>
              </a:rPr>
              <a:t>Záväzné rozhodnutia </a:t>
            </a:r>
            <a:r>
              <a:rPr lang="en-US" sz="2000" b="1" i="1" dirty="0" smtClean="0">
                <a:solidFill>
                  <a:schemeClr val="tx2"/>
                </a:solidFill>
                <a:latin typeface="+mj-lt"/>
              </a:rPr>
              <a:t>/</a:t>
            </a:r>
            <a:r>
              <a:rPr lang="sk-SK" sz="2000" b="1" i="1" dirty="0" smtClean="0">
                <a:solidFill>
                  <a:schemeClr val="tx2"/>
                </a:solidFill>
                <a:latin typeface="+mj-lt"/>
              </a:rPr>
              <a:t> APA legislatíva vybraných krajín</a:t>
            </a:r>
          </a:p>
        </p:txBody>
      </p:sp>
      <p:graphicFrame>
        <p:nvGraphicFramePr>
          <p:cNvPr id="7" name="Table 6"/>
          <p:cNvGraphicFramePr>
            <a:graphicFrameLocks noGrp="1"/>
          </p:cNvGraphicFramePr>
          <p:nvPr/>
        </p:nvGraphicFramePr>
        <p:xfrm>
          <a:off x="838200" y="1752600"/>
          <a:ext cx="7315200" cy="4495802"/>
        </p:xfrm>
        <a:graphic>
          <a:graphicData uri="http://schemas.openxmlformats.org/drawingml/2006/table">
            <a:tbl>
              <a:tblPr firstRow="1" bandRow="1">
                <a:tableStyleId>{775DCB02-9BB8-47FD-8907-85C794F793BA}</a:tableStyleId>
              </a:tblPr>
              <a:tblGrid>
                <a:gridCol w="914400"/>
                <a:gridCol w="2103120"/>
                <a:gridCol w="2194560"/>
                <a:gridCol w="2103120"/>
              </a:tblGrid>
              <a:tr h="696623">
                <a:tc>
                  <a:txBody>
                    <a:bodyPr/>
                    <a:lstStyle/>
                    <a:p>
                      <a:endParaRPr lang="sk-SK"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k-SK" sz="1000" b="1" kern="1200" noProof="0" dirty="0" smtClean="0">
                          <a:solidFill>
                            <a:schemeClr val="lt1"/>
                          </a:solidFill>
                          <a:latin typeface="+mn-lt"/>
                          <a:ea typeface="+mn-ea"/>
                          <a:cs typeface="+mn-cs"/>
                        </a:rPr>
                        <a:t>Záväzné rozhodnutia</a:t>
                      </a:r>
                    </a:p>
                    <a:p>
                      <a:pPr marL="0" algn="ctr" defTabSz="914400" rtl="0" eaLnBrk="1" latinLnBrk="0" hangingPunct="1"/>
                      <a:endParaRPr lang="sk-SK" sz="1000" b="1" kern="1200" dirty="0" smtClean="0">
                        <a:solidFill>
                          <a:schemeClr val="lt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k-SK" sz="1000" b="1" kern="1200" noProof="0" dirty="0" smtClean="0">
                          <a:solidFill>
                            <a:schemeClr val="lt1"/>
                          </a:solidFill>
                          <a:latin typeface="+mn-lt"/>
                          <a:ea typeface="+mn-ea"/>
                          <a:cs typeface="+mn-cs"/>
                        </a:rPr>
                        <a:t>APA systém</a:t>
                      </a:r>
                    </a:p>
                    <a:p>
                      <a:pPr marL="0" algn="ctr" defTabSz="914400" rtl="0" eaLnBrk="1" latinLnBrk="0" hangingPunct="1"/>
                      <a:endParaRPr lang="sk-SK" sz="1000" b="1" kern="1200" dirty="0" smtClean="0">
                        <a:solidFill>
                          <a:schemeClr val="lt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k-SK" sz="1000" b="1" kern="1200" noProof="0" dirty="0" smtClean="0">
                          <a:solidFill>
                            <a:schemeClr val="lt1"/>
                          </a:solidFill>
                          <a:latin typeface="+mn-lt"/>
                          <a:ea typeface="+mn-ea"/>
                          <a:cs typeface="+mn-cs"/>
                        </a:rPr>
                        <a:t>Spoplatnenie záväzných rozhodnutí</a:t>
                      </a:r>
                    </a:p>
                    <a:p>
                      <a:pPr marL="0" algn="ctr" defTabSz="914400" rtl="0" eaLnBrk="1" latinLnBrk="0" hangingPunct="1"/>
                      <a:endParaRPr lang="sk-SK" sz="1000" b="1" kern="1200" dirty="0" smtClean="0">
                        <a:solidFill>
                          <a:schemeClr val="lt1"/>
                        </a:solidFill>
                        <a:latin typeface="+mn-lt"/>
                        <a:ea typeface="+mn-ea"/>
                        <a:cs typeface="+mn-cs"/>
                      </a:endParaRPr>
                    </a:p>
                  </a:txBody>
                  <a:tcPr anchor="ctr"/>
                </a:tc>
              </a:tr>
              <a:tr h="503117">
                <a:tc>
                  <a:txBody>
                    <a:bodyPr/>
                    <a:lstStyle/>
                    <a:p>
                      <a:pPr algn="ctr"/>
                      <a:r>
                        <a:rPr lang="sk-SK" sz="1400" b="1" kern="1200" baseline="0" dirty="0" smtClean="0">
                          <a:solidFill>
                            <a:schemeClr val="tx1">
                              <a:lumMod val="85000"/>
                              <a:lumOff val="15000"/>
                            </a:schemeClr>
                          </a:solidFill>
                          <a:latin typeface="+mn-lt"/>
                          <a:ea typeface="+mn-ea"/>
                          <a:cs typeface="+mn-cs"/>
                        </a:rPr>
                        <a:t>SK</a:t>
                      </a:r>
                    </a:p>
                  </a:txBody>
                  <a:tcPr anchor="ctr"/>
                </a:tc>
                <a:tc>
                  <a:txBody>
                    <a:bodyPr/>
                    <a:lstStyle/>
                    <a:p>
                      <a:pPr algn="ctr"/>
                      <a:r>
                        <a:rPr lang="sk-SK" sz="1000" kern="1200" dirty="0" smtClean="0">
                          <a:solidFill>
                            <a:schemeClr val="dk1"/>
                          </a:solidFill>
                          <a:latin typeface="+mn-lt"/>
                          <a:ea typeface="+mn-ea"/>
                          <a:cs typeface="+mn-cs"/>
                        </a:rPr>
                        <a:t>Nie</a:t>
                      </a:r>
                    </a:p>
                  </a:txBody>
                  <a:tcPr anchor="ctr"/>
                </a:tc>
                <a:tc>
                  <a:txBody>
                    <a:bodyPr/>
                    <a:lstStyle/>
                    <a:p>
                      <a:pPr algn="ctr"/>
                      <a:r>
                        <a:rPr lang="sk-SK" sz="1000" kern="1200" dirty="0" smtClean="0">
                          <a:solidFill>
                            <a:schemeClr val="dk1"/>
                          </a:solidFill>
                          <a:latin typeface="+mn-lt"/>
                          <a:ea typeface="+mn-ea"/>
                          <a:cs typeface="+mn-cs"/>
                        </a:rPr>
                        <a:t>Áno </a:t>
                      </a:r>
                    </a:p>
                    <a:p>
                      <a:pPr algn="ctr"/>
                      <a:r>
                        <a:rPr lang="sk-SK" sz="1000" kern="1200" dirty="0" smtClean="0">
                          <a:solidFill>
                            <a:schemeClr val="dk1"/>
                          </a:solidFill>
                          <a:latin typeface="+mn-lt"/>
                          <a:ea typeface="+mn-ea"/>
                          <a:cs typeface="+mn-cs"/>
                        </a:rPr>
                        <a:t>(len</a:t>
                      </a:r>
                      <a:r>
                        <a:rPr lang="sk-SK" sz="1000" kern="1200" baseline="0" dirty="0" smtClean="0">
                          <a:solidFill>
                            <a:schemeClr val="dk1"/>
                          </a:solidFill>
                          <a:latin typeface="+mn-lt"/>
                          <a:ea typeface="+mn-ea"/>
                          <a:cs typeface="+mn-cs"/>
                        </a:rPr>
                        <a:t> metóda</a:t>
                      </a:r>
                      <a:r>
                        <a:rPr lang="en-US" sz="1000" kern="1200" baseline="0" dirty="0" smtClean="0">
                          <a:solidFill>
                            <a:schemeClr val="dk1"/>
                          </a:solidFill>
                          <a:latin typeface="+mn-lt"/>
                          <a:ea typeface="+mn-ea"/>
                          <a:cs typeface="+mn-cs"/>
                        </a:rPr>
                        <a:t>)</a:t>
                      </a:r>
                      <a:endParaRPr lang="sk-SK" sz="1000" kern="1200" dirty="0" smtClean="0">
                        <a:solidFill>
                          <a:schemeClr val="dk1"/>
                        </a:solidFill>
                        <a:latin typeface="+mn-lt"/>
                        <a:ea typeface="+mn-ea"/>
                        <a:cs typeface="+mn-cs"/>
                      </a:endParaRPr>
                    </a:p>
                  </a:txBody>
                  <a:tcPr anchor="ctr"/>
                </a:tc>
                <a:tc>
                  <a:txBody>
                    <a:bodyPr/>
                    <a:lstStyle/>
                    <a:p>
                      <a:pPr algn="ctr"/>
                      <a:r>
                        <a:rPr lang="sk-SK" sz="1000" kern="1200" dirty="0" smtClean="0">
                          <a:solidFill>
                            <a:schemeClr val="dk1"/>
                          </a:solidFill>
                          <a:latin typeface="+mn-lt"/>
                          <a:ea typeface="+mn-ea"/>
                          <a:cs typeface="+mn-cs"/>
                        </a:rPr>
                        <a:t>Nie</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CZ</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PL</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HU</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DE</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NL</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Nie</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UK</a:t>
                      </a:r>
                    </a:p>
                  </a:txBody>
                  <a:tcPr anchor="ctr"/>
                </a:tc>
                <a:tc>
                  <a:txBody>
                    <a:bodyPr/>
                    <a:lstStyle/>
                    <a:p>
                      <a:pPr algn="ctr"/>
                      <a:r>
                        <a:rPr lang="sk-SK" sz="1000" kern="1200" dirty="0" smtClean="0">
                          <a:solidFill>
                            <a:schemeClr val="dk1"/>
                          </a:solidFill>
                          <a:latin typeface="+mn-lt"/>
                          <a:ea typeface="+mn-ea"/>
                          <a:cs typeface="+mn-cs"/>
                        </a:rPr>
                        <a:t>Nie</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Nie</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US</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c>
                  <a:txBody>
                    <a:bodyPr/>
                    <a:lstStyle/>
                    <a:p>
                      <a:pPr algn="ctr"/>
                      <a:r>
                        <a:rPr lang="sk-SK" sz="1000" kern="1200" dirty="0" smtClean="0">
                          <a:solidFill>
                            <a:schemeClr val="dk1"/>
                          </a:solidFill>
                          <a:latin typeface="+mn-lt"/>
                          <a:ea typeface="+mn-ea"/>
                          <a:cs typeface="+mn-cs"/>
                        </a:rPr>
                        <a:t>Áno</a:t>
                      </a: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2514600" cy="914400"/>
          </a:xfrm>
        </p:spPr>
        <p:txBody>
          <a:bodyPr/>
          <a:lstStyle/>
          <a:p>
            <a:endParaRPr lang="en-GB" dirty="0"/>
          </a:p>
        </p:txBody>
      </p:sp>
      <p:sp>
        <p:nvSpPr>
          <p:cNvPr id="4" name="Slide Number Placeholder 3"/>
          <p:cNvSpPr>
            <a:spLocks noGrp="1"/>
          </p:cNvSpPr>
          <p:nvPr>
            <p:ph type="sldNum" sz="quarter" idx="4"/>
          </p:nvPr>
        </p:nvSpPr>
        <p:spPr/>
        <p:txBody>
          <a:bodyPr/>
          <a:lstStyle/>
          <a:p>
            <a:fld id="{9EBD5762-3BDC-484D-9503-7EA6D5A9A8CE}" type="slidenum">
              <a:rPr lang="en-GB" smtClean="0">
                <a:latin typeface="+mj-lt"/>
              </a:rPr>
              <a:pPr/>
              <a:t>4</a:t>
            </a:fld>
            <a:endParaRPr lang="en-GB" dirty="0">
              <a:latin typeface="+mj-lt"/>
            </a:endParaRPr>
          </a:p>
        </p:txBody>
      </p:sp>
      <p:grpSp>
        <p:nvGrpSpPr>
          <p:cNvPr id="3" name="Group 13"/>
          <p:cNvGrpSpPr/>
          <p:nvPr/>
        </p:nvGrpSpPr>
        <p:grpSpPr>
          <a:xfrm>
            <a:off x="0" y="0"/>
            <a:ext cx="3124200" cy="6858000"/>
            <a:chOff x="0" y="0"/>
            <a:chExt cx="3124200" cy="6858000"/>
          </a:xfrm>
        </p:grpSpPr>
        <p:sp>
          <p:nvSpPr>
            <p:cNvPr id="6" name="Rectangle 5"/>
            <p:cNvSpPr/>
            <p:nvPr/>
          </p:nvSpPr>
          <p:spPr bwMode="ltGray">
            <a:xfrm>
              <a:off x="0" y="0"/>
              <a:ext cx="31242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nvGrpSpPr>
            <p:cNvPr id="5" name="Group 12"/>
            <p:cNvGrpSpPr/>
            <p:nvPr/>
          </p:nvGrpSpPr>
          <p:grpSpPr>
            <a:xfrm>
              <a:off x="381000" y="609600"/>
              <a:ext cx="2736000" cy="152400"/>
              <a:chOff x="381000" y="609600"/>
              <a:chExt cx="2736000" cy="152400"/>
            </a:xfrm>
          </p:grpSpPr>
          <p:cxnSp>
            <p:nvCxnSpPr>
              <p:cNvPr id="8" name="Straight Connector 7"/>
              <p:cNvCxnSpPr/>
              <p:nvPr/>
            </p:nvCxnSpPr>
            <p:spPr>
              <a:xfrm flipH="1">
                <a:off x="381000" y="609600"/>
                <a:ext cx="273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 y="609600"/>
                <a:ext cx="0"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41" name="TextBox 40"/>
          <p:cNvSpPr txBox="1"/>
          <p:nvPr/>
        </p:nvSpPr>
        <p:spPr>
          <a:xfrm>
            <a:off x="5715000" y="228600"/>
            <a:ext cx="1600200" cy="990600"/>
          </a:xfrm>
          <a:prstGeom prst="rect">
            <a:avLst/>
          </a:prstGeom>
          <a:noFill/>
        </p:spPr>
        <p:txBody>
          <a:bodyPr wrap="none" lIns="0" tIns="0" rIns="0" bIns="0" rtlCol="0">
            <a:noAutofit/>
          </a:bodyPr>
          <a:lstStyle/>
          <a:p>
            <a:pPr marL="85725" indent="-85725">
              <a:spcAft>
                <a:spcPts val="300"/>
              </a:spcAft>
              <a:buFont typeface="Arial" pitchFamily="34" charset="0"/>
              <a:buChar char="•"/>
            </a:pPr>
            <a:endParaRPr lang="en-GB" sz="1000" dirty="0" smtClean="0">
              <a:latin typeface="Georgia" pitchFamily="18" charset="0"/>
            </a:endParaRPr>
          </a:p>
        </p:txBody>
      </p:sp>
      <p:sp>
        <p:nvSpPr>
          <p:cNvPr id="17" name="Rectangle 16"/>
          <p:cNvSpPr/>
          <p:nvPr/>
        </p:nvSpPr>
        <p:spPr bwMode="ltGray">
          <a:xfrm>
            <a:off x="685800" y="2057400"/>
            <a:ext cx="1981200" cy="40386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8" name="Content Placeholder 2"/>
          <p:cNvSpPr txBox="1">
            <a:spLocks/>
          </p:cNvSpPr>
          <p:nvPr/>
        </p:nvSpPr>
        <p:spPr>
          <a:xfrm>
            <a:off x="3200400" y="685800"/>
            <a:ext cx="5791200" cy="5791200"/>
          </a:xfrm>
          <a:prstGeom prst="rect">
            <a:avLst/>
          </a:prstGeom>
        </p:spPr>
        <p:txBody>
          <a:bodyPr vert="horz" lIns="0" tIns="0" rIns="0" bIns="0" rtlCol="0">
            <a:noAutofit/>
          </a:bodyPr>
          <a:lstStyle/>
          <a:p>
            <a:pPr marL="0" lvl="7" defTabSz="263525">
              <a:spcBef>
                <a:spcPct val="25000"/>
              </a:spcBef>
              <a:spcAft>
                <a:spcPct val="25000"/>
              </a:spcAft>
              <a:buClr>
                <a:schemeClr val="tx2"/>
              </a:buClr>
              <a:buSzTx/>
            </a:pPr>
            <a:r>
              <a:rPr lang="sk-SK" sz="2000" b="1" i="1" dirty="0" smtClean="0">
                <a:solidFill>
                  <a:schemeClr val="tx2"/>
                </a:solidFill>
                <a:latin typeface="+mj-lt"/>
              </a:rPr>
              <a:t>Nástroje na monitorovanie správania sa daňových subjektov</a:t>
            </a:r>
          </a:p>
          <a:p>
            <a:pPr marL="0" lvl="7" defTabSz="263525">
              <a:spcBef>
                <a:spcPct val="25000"/>
              </a:spcBef>
              <a:spcAft>
                <a:spcPct val="25000"/>
              </a:spcAft>
              <a:buClr>
                <a:schemeClr val="tx2"/>
              </a:buClr>
              <a:buSzTx/>
            </a:pPr>
            <a:endParaRPr kumimoji="0" lang="sk-SK" sz="2000" b="1" i="1" u="none" strike="noStrike" kern="1200" cap="none" spc="0" normalizeH="0" noProof="0" dirty="0" smtClean="0">
              <a:ln>
                <a:noFill/>
              </a:ln>
              <a:solidFill>
                <a:schemeClr val="tx2"/>
              </a:solidFill>
              <a:effectLst/>
              <a:uLnTx/>
              <a:uFillTx/>
              <a:latin typeface="+mj-lt"/>
              <a:ea typeface="+mn-ea"/>
              <a:cs typeface="+mn-cs"/>
            </a:endParaRPr>
          </a:p>
          <a:p>
            <a:pPr marL="180975" lvl="7" indent="-180975" defTabSz="263525">
              <a:spcBef>
                <a:spcPct val="25000"/>
              </a:spcBef>
              <a:spcAft>
                <a:spcPct val="25000"/>
              </a:spcAft>
              <a:buClr>
                <a:schemeClr val="tx2"/>
              </a:buClr>
              <a:buSzTx/>
              <a:buFont typeface="Arial" pitchFamily="34" charset="0"/>
              <a:buChar char="•"/>
            </a:pPr>
            <a:r>
              <a:rPr lang="sk-SK" sz="1600" dirty="0" smtClean="0">
                <a:latin typeface="+mj-lt"/>
              </a:rPr>
              <a:t>Kľúč k úspešnej identifikácii rizikového správania sa je najmä poznanie daňových subjektov</a:t>
            </a:r>
          </a:p>
          <a:p>
            <a:pPr marL="180975" lvl="7" indent="-180975" defTabSz="263525">
              <a:spcBef>
                <a:spcPct val="25000"/>
              </a:spcBef>
              <a:spcAft>
                <a:spcPct val="25000"/>
              </a:spcAft>
              <a:buClr>
                <a:schemeClr val="tx2"/>
              </a:buClr>
              <a:buSzTx/>
              <a:buFont typeface="Arial" pitchFamily="34" charset="0"/>
              <a:buChar char="•"/>
            </a:pPr>
            <a:r>
              <a:rPr kumimoji="0" lang="sk-SK" sz="1600" u="none" strike="noStrike" kern="1200" cap="none" spc="0" normalizeH="0" noProof="0" dirty="0" smtClean="0">
                <a:ln>
                  <a:noFill/>
                </a:ln>
                <a:effectLst/>
                <a:uLnTx/>
                <a:uFillTx/>
                <a:latin typeface="+mj-lt"/>
                <a:ea typeface="+mn-ea"/>
                <a:cs typeface="+mn-cs"/>
              </a:rPr>
              <a:t>Viaceré zdroje </a:t>
            </a:r>
            <a:r>
              <a:rPr kumimoji="0" lang="en-US" sz="1600" u="none" strike="noStrike" kern="1200" cap="none" spc="0" normalizeH="0" noProof="0" dirty="0" smtClean="0">
                <a:ln>
                  <a:noFill/>
                </a:ln>
                <a:effectLst/>
                <a:uLnTx/>
                <a:uFillTx/>
                <a:latin typeface="+mj-lt"/>
                <a:ea typeface="+mn-ea"/>
                <a:cs typeface="+mn-cs"/>
              </a:rPr>
              <a:t>/ mo</a:t>
            </a:r>
            <a:r>
              <a:rPr kumimoji="0" lang="sk-SK" sz="1600" u="none" strike="noStrike" kern="1200" cap="none" spc="0" normalizeH="0" noProof="0" dirty="0" err="1" smtClean="0">
                <a:ln>
                  <a:noFill/>
                </a:ln>
                <a:effectLst/>
                <a:uLnTx/>
                <a:uFillTx/>
                <a:latin typeface="+mj-lt"/>
                <a:ea typeface="+mn-ea"/>
                <a:cs typeface="+mn-cs"/>
              </a:rPr>
              <a:t>žnosti</a:t>
            </a:r>
            <a:r>
              <a:rPr kumimoji="0" lang="sk-SK" sz="1600" u="none" strike="noStrike" kern="1200" cap="none" spc="0" normalizeH="0" noProof="0" dirty="0" smtClean="0">
                <a:ln>
                  <a:noFill/>
                </a:ln>
                <a:effectLst/>
                <a:uLnTx/>
                <a:uFillTx/>
                <a:latin typeface="+mj-lt"/>
                <a:ea typeface="+mn-ea"/>
                <a:cs typeface="+mn-cs"/>
              </a:rPr>
              <a:t> spoznávania subjektov</a:t>
            </a:r>
            <a:r>
              <a:rPr lang="sk-SK" sz="1600" dirty="0" smtClean="0">
                <a:latin typeface="+mj-lt"/>
              </a:rPr>
              <a:t>:</a:t>
            </a:r>
          </a:p>
          <a:p>
            <a:pPr marL="638175" lvl="8" indent="-180975" defTabSz="263525">
              <a:spcBef>
                <a:spcPct val="25000"/>
              </a:spcBef>
              <a:spcAft>
                <a:spcPct val="25000"/>
              </a:spcAft>
              <a:buClr>
                <a:schemeClr val="tx2"/>
              </a:buClr>
              <a:buFont typeface="Arial" pitchFamily="34" charset="0"/>
              <a:buChar char="•"/>
            </a:pPr>
            <a:r>
              <a:rPr kumimoji="0" lang="sk-SK" sz="1600" u="none" strike="noStrike" kern="1200" cap="none" spc="0" normalizeH="0" noProof="0" dirty="0" smtClean="0">
                <a:ln>
                  <a:noFill/>
                </a:ln>
                <a:effectLst/>
                <a:uLnTx/>
                <a:uFillTx/>
                <a:latin typeface="+mj-lt"/>
                <a:ea typeface="+mn-ea"/>
                <a:cs typeface="+mn-cs"/>
              </a:rPr>
              <a:t>Podané daňové priznania a výkazy – limitovaný obraz</a:t>
            </a:r>
          </a:p>
          <a:p>
            <a:pPr marL="638175" lvl="8" indent="-180975" defTabSz="263525">
              <a:spcBef>
                <a:spcPct val="25000"/>
              </a:spcBef>
              <a:spcAft>
                <a:spcPct val="25000"/>
              </a:spcAft>
              <a:buClr>
                <a:schemeClr val="tx2"/>
              </a:buClr>
              <a:buFont typeface="Arial" pitchFamily="34" charset="0"/>
              <a:buChar char="•"/>
            </a:pPr>
            <a:r>
              <a:rPr lang="sk-SK" sz="1600" dirty="0" smtClean="0">
                <a:latin typeface="+mj-lt"/>
              </a:rPr>
              <a:t>Ostatné dostupné informácie o daňovníkovi (disciplína platenia daní, história daňových kontrol, transparentnosť vlastníckej štruktúry a podobne)</a:t>
            </a:r>
            <a:endParaRPr kumimoji="0" lang="sk-SK" sz="1600" u="none" strike="noStrike" kern="1200" cap="none" spc="0" normalizeH="0" noProof="0" dirty="0" smtClean="0">
              <a:ln>
                <a:noFill/>
              </a:ln>
              <a:effectLst/>
              <a:uLnTx/>
              <a:uFillTx/>
              <a:latin typeface="+mj-lt"/>
              <a:ea typeface="+mn-ea"/>
              <a:cs typeface="+mn-cs"/>
            </a:endParaRPr>
          </a:p>
          <a:p>
            <a:pPr marL="638175" lvl="8" indent="-180975" defTabSz="263525">
              <a:spcBef>
                <a:spcPct val="25000"/>
              </a:spcBef>
              <a:spcAft>
                <a:spcPct val="25000"/>
              </a:spcAft>
              <a:buClr>
                <a:schemeClr val="tx2"/>
              </a:buClr>
              <a:buFont typeface="Arial" pitchFamily="34" charset="0"/>
              <a:buChar char="•"/>
            </a:pPr>
            <a:r>
              <a:rPr lang="sk-SK" sz="1600" noProof="0" dirty="0" err="1" smtClean="0">
                <a:latin typeface="+mj-lt"/>
              </a:rPr>
              <a:t>Pravideln</a:t>
            </a:r>
            <a:r>
              <a:rPr lang="sk-SK" sz="1600" dirty="0" smtClean="0">
                <a:latin typeface="+mj-lt"/>
              </a:rPr>
              <a:t>é osobné stretnutia, na ktorých sa diskutuje o súčasnej pozícii daňovníka či budúcich plánoch</a:t>
            </a:r>
          </a:p>
          <a:p>
            <a:pPr marL="638175" lvl="8" indent="-180975" defTabSz="263525">
              <a:spcBef>
                <a:spcPct val="25000"/>
              </a:spcBef>
              <a:spcAft>
                <a:spcPct val="25000"/>
              </a:spcAft>
              <a:buClr>
                <a:schemeClr val="tx2"/>
              </a:buClr>
              <a:buFont typeface="Arial" pitchFamily="34" charset="0"/>
              <a:buChar char="•"/>
            </a:pPr>
            <a:r>
              <a:rPr kumimoji="0" lang="sk-SK" sz="1600" u="none" strike="noStrike" kern="1200" cap="none" spc="0" normalizeH="0" noProof="0" dirty="0" smtClean="0">
                <a:ln>
                  <a:noFill/>
                </a:ln>
                <a:effectLst/>
                <a:uLnTx/>
                <a:uFillTx/>
                <a:latin typeface="+mj-lt"/>
                <a:ea typeface="+mn-ea"/>
                <a:cs typeface="+mn-cs"/>
              </a:rPr>
              <a:t>Dokumentácia k transferovým cenám </a:t>
            </a:r>
          </a:p>
          <a:p>
            <a:pPr marL="638175" lvl="8" indent="-180975" defTabSz="263525">
              <a:spcBef>
                <a:spcPct val="25000"/>
              </a:spcBef>
              <a:spcAft>
                <a:spcPct val="25000"/>
              </a:spcAft>
              <a:buClr>
                <a:schemeClr val="tx2"/>
              </a:buClr>
              <a:buFont typeface="Arial" pitchFamily="34" charset="0"/>
              <a:buChar char="•"/>
            </a:pPr>
            <a:endParaRPr kumimoji="0" lang="sk-SK" sz="1600" u="none" strike="noStrike" kern="1200" cap="none" spc="0" normalizeH="0" noProof="0" dirty="0" smtClean="0">
              <a:ln>
                <a:noFill/>
              </a:ln>
              <a:effectLst/>
              <a:uLnTx/>
              <a:uFillTx/>
              <a:latin typeface="Georgia" pitchFamily="18" charset="0"/>
              <a:ea typeface="+mn-ea"/>
              <a:cs typeface="+mn-cs"/>
            </a:endParaRPr>
          </a:p>
          <a:p>
            <a:pPr marL="342900" marR="0" lvl="1" indent="-342900" algn="l" defTabSz="914400" rtl="0" eaLnBrk="1" fontAlgn="auto" latinLnBrk="0" hangingPunct="1">
              <a:lnSpc>
                <a:spcPct val="100000"/>
              </a:lnSpc>
              <a:spcBef>
                <a:spcPts val="0"/>
              </a:spcBef>
              <a:spcAft>
                <a:spcPts val="600"/>
              </a:spcAft>
              <a:buClr>
                <a:schemeClr val="accent1"/>
              </a:buClr>
              <a:buSzTx/>
              <a:tabLst/>
              <a:defRPr/>
            </a:pPr>
            <a:endParaRPr kumimoji="0" lang="en-US" sz="1600" b="0" i="0" u="none" strike="noStrike" kern="1200" cap="none" spc="0" normalizeH="0" noProof="0" dirty="0" smtClean="0">
              <a:ln>
                <a:noFill/>
              </a:ln>
              <a:solidFill>
                <a:schemeClr val="tx1"/>
              </a:solidFill>
              <a:effectLst/>
              <a:uLnTx/>
              <a:uFillTx/>
              <a:latin typeface="Georgia" pitchFamily="18" charset="0"/>
              <a:ea typeface="+mn-ea"/>
              <a:cs typeface="+mn-cs"/>
            </a:endParaRPr>
          </a:p>
        </p:txBody>
      </p:sp>
      <p:sp>
        <p:nvSpPr>
          <p:cNvPr id="21" name="Title 1"/>
          <p:cNvSpPr txBox="1">
            <a:spLocks/>
          </p:cNvSpPr>
          <p:nvPr/>
        </p:nvSpPr>
        <p:spPr>
          <a:xfrm>
            <a:off x="457200" y="685800"/>
            <a:ext cx="2590800" cy="2286000"/>
          </a:xfrm>
          <a:prstGeom prst="rect">
            <a:avLst/>
          </a:prstGeom>
        </p:spPr>
        <p:txBody>
          <a:bodyPr vert="horz" lIns="0" tIns="0" rIns="0" bIns="0" rtlCol="0" anchor="t" anchorCtr="0">
            <a:noAutofit/>
          </a:bodyPr>
          <a:lstStyle/>
          <a:p>
            <a:pPr marL="0" lvl="1" algn="r">
              <a:spcBef>
                <a:spcPts val="600"/>
              </a:spcBef>
              <a:spcAft>
                <a:spcPts val="600"/>
              </a:spcAft>
            </a:pPr>
            <a:r>
              <a:rPr lang="sk-SK" sz="2000" b="1" i="1" dirty="0" smtClean="0">
                <a:solidFill>
                  <a:schemeClr val="bg1"/>
                </a:solidFill>
                <a:latin typeface="+mj-lt"/>
              </a:rPr>
              <a:t>Téma 2:</a:t>
            </a:r>
            <a:endParaRPr lang="en-GB" sz="2000" b="1" i="1" dirty="0" err="1" smtClean="0">
              <a:solidFill>
                <a:schemeClr val="bg1"/>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EBD5762-3BDC-484D-9503-7EA6D5A9A8CE}" type="slidenum">
              <a:rPr lang="en-GB" smtClean="0">
                <a:latin typeface="+mj-lt"/>
              </a:rPr>
              <a:pPr/>
              <a:t>5</a:t>
            </a:fld>
            <a:endParaRPr lang="en-GB" dirty="0">
              <a:latin typeface="+mj-lt"/>
            </a:endParaRPr>
          </a:p>
        </p:txBody>
      </p:sp>
      <p:sp>
        <p:nvSpPr>
          <p:cNvPr id="41" name="TextBox 40"/>
          <p:cNvSpPr txBox="1"/>
          <p:nvPr/>
        </p:nvSpPr>
        <p:spPr>
          <a:xfrm>
            <a:off x="5715000" y="228600"/>
            <a:ext cx="1600200" cy="990600"/>
          </a:xfrm>
          <a:prstGeom prst="rect">
            <a:avLst/>
          </a:prstGeom>
          <a:noFill/>
        </p:spPr>
        <p:txBody>
          <a:bodyPr wrap="none" lIns="0" tIns="0" rIns="0" bIns="0" rtlCol="0">
            <a:noAutofit/>
          </a:bodyPr>
          <a:lstStyle/>
          <a:p>
            <a:pPr marL="85725" indent="-85725">
              <a:spcAft>
                <a:spcPts val="300"/>
              </a:spcAft>
              <a:buFont typeface="Arial" pitchFamily="34" charset="0"/>
              <a:buChar char="•"/>
            </a:pPr>
            <a:endParaRPr lang="en-GB" sz="1000" dirty="0" smtClean="0">
              <a:latin typeface="Georgia" pitchFamily="18" charset="0"/>
            </a:endParaRPr>
          </a:p>
        </p:txBody>
      </p:sp>
      <p:sp>
        <p:nvSpPr>
          <p:cNvPr id="20" name="Title 1"/>
          <p:cNvSpPr txBox="1">
            <a:spLocks/>
          </p:cNvSpPr>
          <p:nvPr/>
        </p:nvSpPr>
        <p:spPr>
          <a:xfrm>
            <a:off x="457200" y="685800"/>
            <a:ext cx="2362200" cy="2286000"/>
          </a:xfrm>
          <a:prstGeom prst="rect">
            <a:avLst/>
          </a:prstGeom>
        </p:spPr>
        <p:txBody>
          <a:bodyPr vert="horz" lIns="0" tIns="0" rIns="0" bIns="0" rtlCol="0" anchor="t" anchorCtr="0">
            <a:noAutofit/>
          </a:bodyPr>
          <a:lstStyle/>
          <a:p>
            <a:pPr marL="0" lvl="1">
              <a:spcBef>
                <a:spcPts val="600"/>
              </a:spcBef>
              <a:spcAft>
                <a:spcPts val="600"/>
              </a:spcAft>
            </a:pPr>
            <a:r>
              <a:rPr lang="sk-SK" sz="2000" b="1" i="1" dirty="0" smtClean="0">
                <a:solidFill>
                  <a:schemeClr val="tx2"/>
                </a:solidFill>
                <a:latin typeface="+mj-lt"/>
              </a:rPr>
              <a:t>Tabuľka 2:</a:t>
            </a:r>
            <a:endParaRPr lang="en-GB" sz="2000" b="1" i="1" dirty="0" err="1" smtClean="0">
              <a:solidFill>
                <a:schemeClr val="tx2"/>
              </a:solidFill>
              <a:latin typeface="+mj-lt"/>
            </a:endParaRPr>
          </a:p>
        </p:txBody>
      </p:sp>
      <p:sp>
        <p:nvSpPr>
          <p:cNvPr id="15" name="Content Placeholder 2"/>
          <p:cNvSpPr txBox="1">
            <a:spLocks/>
          </p:cNvSpPr>
          <p:nvPr/>
        </p:nvSpPr>
        <p:spPr>
          <a:xfrm>
            <a:off x="1981200" y="685800"/>
            <a:ext cx="6858000" cy="5791200"/>
          </a:xfrm>
          <a:prstGeom prst="rect">
            <a:avLst/>
          </a:prstGeom>
        </p:spPr>
        <p:txBody>
          <a:bodyPr vert="horz" lIns="0" tIns="0" rIns="0" bIns="0" rtlCol="0">
            <a:noAutofit/>
          </a:bodyPr>
          <a:lstStyle/>
          <a:p>
            <a:pPr marL="0" lvl="7" defTabSz="263525">
              <a:spcBef>
                <a:spcPct val="25000"/>
              </a:spcBef>
              <a:spcAft>
                <a:spcPct val="25000"/>
              </a:spcAft>
              <a:buClr>
                <a:schemeClr val="tx2"/>
              </a:buClr>
              <a:buSzTx/>
            </a:pPr>
            <a:r>
              <a:rPr lang="sk-SK" sz="2000" b="1" i="1" dirty="0" smtClean="0">
                <a:solidFill>
                  <a:schemeClr val="tx2"/>
                </a:solidFill>
                <a:latin typeface="+mj-lt"/>
              </a:rPr>
              <a:t>Dokumentačná povinnosť</a:t>
            </a:r>
          </a:p>
        </p:txBody>
      </p:sp>
      <p:graphicFrame>
        <p:nvGraphicFramePr>
          <p:cNvPr id="7" name="Table 6"/>
          <p:cNvGraphicFramePr>
            <a:graphicFrameLocks noGrp="1"/>
          </p:cNvGraphicFramePr>
          <p:nvPr/>
        </p:nvGraphicFramePr>
        <p:xfrm>
          <a:off x="838200" y="1447798"/>
          <a:ext cx="7467600" cy="4495802"/>
        </p:xfrm>
        <a:graphic>
          <a:graphicData uri="http://schemas.openxmlformats.org/drawingml/2006/table">
            <a:tbl>
              <a:tblPr firstRow="1" bandRow="1">
                <a:tableStyleId>{775DCB02-9BB8-47FD-8907-85C794F793BA}</a:tableStyleId>
              </a:tblPr>
              <a:tblGrid>
                <a:gridCol w="724829"/>
                <a:gridCol w="1637371"/>
                <a:gridCol w="1752600"/>
                <a:gridCol w="1676400"/>
                <a:gridCol w="1676400"/>
              </a:tblGrid>
              <a:tr h="696623">
                <a:tc>
                  <a:txBody>
                    <a:bodyPr/>
                    <a:lstStyle/>
                    <a:p>
                      <a:endParaRPr lang="sk-SK" dirty="0"/>
                    </a:p>
                  </a:txBody>
                  <a:tcPr/>
                </a:tc>
                <a:tc>
                  <a:txBody>
                    <a:bodyPr/>
                    <a:lstStyle/>
                    <a:p>
                      <a:pPr algn="ctr"/>
                      <a:r>
                        <a:rPr lang="sk-SK" sz="1000" b="1" dirty="0" smtClean="0"/>
                        <a:t>Typy transakcií podliehajúce pravidlám</a:t>
                      </a:r>
                      <a:r>
                        <a:rPr lang="sk-SK" sz="1000" b="1" baseline="0" dirty="0" smtClean="0"/>
                        <a:t> TO</a:t>
                      </a:r>
                      <a:endParaRPr lang="sk-SK" sz="1000" b="1" kern="1200" dirty="0" smtClean="0">
                        <a:solidFill>
                          <a:schemeClr val="lt1"/>
                        </a:solidFill>
                        <a:latin typeface="+mn-lt"/>
                        <a:ea typeface="+mn-ea"/>
                        <a:cs typeface="+mn-cs"/>
                      </a:endParaRPr>
                    </a:p>
                  </a:txBody>
                  <a:tcPr anchor="ctr"/>
                </a:tc>
                <a:tc>
                  <a:txBody>
                    <a:bodyPr/>
                    <a:lstStyle/>
                    <a:p>
                      <a:pPr algn="ctr"/>
                      <a:r>
                        <a:rPr lang="sk-SK" sz="1000" b="1" dirty="0" smtClean="0"/>
                        <a:t>Povinná príprava</a:t>
                      </a:r>
                      <a:r>
                        <a:rPr lang="sk-SK" sz="1000" b="1" baseline="0" dirty="0" smtClean="0"/>
                        <a:t> dokumentácie k transferovým cenám</a:t>
                      </a:r>
                      <a:endParaRPr lang="sk-SK" sz="1000" b="1" kern="1200" dirty="0" smtClean="0">
                        <a:solidFill>
                          <a:schemeClr val="lt1"/>
                        </a:solidFill>
                        <a:latin typeface="+mn-lt"/>
                        <a:ea typeface="+mn-ea"/>
                        <a:cs typeface="+mn-cs"/>
                      </a:endParaRPr>
                    </a:p>
                  </a:txBody>
                  <a:tcPr anchor="ctr"/>
                </a:tc>
                <a:tc>
                  <a:txBody>
                    <a:bodyPr/>
                    <a:lstStyle/>
                    <a:p>
                      <a:pPr algn="ctr"/>
                      <a:r>
                        <a:rPr lang="sk-SK" sz="1000" b="1" dirty="0" smtClean="0"/>
                        <a:t>Povinné</a:t>
                      </a:r>
                      <a:r>
                        <a:rPr lang="sk-SK" sz="1000" b="1" baseline="0" dirty="0" smtClean="0"/>
                        <a:t> podávanie dokumentácie k TC</a:t>
                      </a:r>
                      <a:endParaRPr lang="sk-SK" sz="10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err="1" smtClean="0"/>
                        <a:t>Lehoty</a:t>
                      </a:r>
                      <a:r>
                        <a:rPr lang="en-US" sz="1000" b="1" dirty="0" smtClean="0"/>
                        <a:t> </a:t>
                      </a:r>
                      <a:r>
                        <a:rPr lang="en-US" sz="1000" b="1" dirty="0" err="1" smtClean="0"/>
                        <a:t>na</a:t>
                      </a:r>
                      <a:r>
                        <a:rPr lang="en-US" sz="1000" b="1" dirty="0" smtClean="0"/>
                        <a:t> </a:t>
                      </a:r>
                      <a:r>
                        <a:rPr lang="en-US" sz="1000" b="1" dirty="0" err="1" smtClean="0"/>
                        <a:t>predlo</a:t>
                      </a:r>
                      <a:r>
                        <a:rPr lang="sk-SK" sz="1000" b="1" dirty="0" smtClean="0"/>
                        <a:t>ženie</a:t>
                      </a:r>
                      <a:r>
                        <a:rPr lang="sk-SK" sz="1000" b="1" baseline="0" dirty="0" smtClean="0"/>
                        <a:t> dokumentácie k TC</a:t>
                      </a:r>
                      <a:endParaRPr lang="sk-SK" sz="1000" b="1" kern="1200" dirty="0" smtClean="0">
                        <a:solidFill>
                          <a:schemeClr val="lt1"/>
                        </a:solidFill>
                        <a:latin typeface="+mn-lt"/>
                        <a:ea typeface="+mn-ea"/>
                        <a:cs typeface="+mn-cs"/>
                      </a:endParaRPr>
                    </a:p>
                  </a:txBody>
                  <a:tcPr anchor="ctr"/>
                </a:tc>
              </a:tr>
              <a:tr h="503117">
                <a:tc>
                  <a:txBody>
                    <a:bodyPr/>
                    <a:lstStyle/>
                    <a:p>
                      <a:pPr algn="ctr"/>
                      <a:r>
                        <a:rPr lang="sk-SK" sz="1400" b="1" kern="1200" baseline="0" dirty="0" smtClean="0">
                          <a:solidFill>
                            <a:schemeClr val="tx1">
                              <a:lumMod val="85000"/>
                              <a:lumOff val="15000"/>
                            </a:schemeClr>
                          </a:solidFill>
                          <a:latin typeface="+mn-lt"/>
                          <a:ea typeface="+mn-ea"/>
                          <a:cs typeface="+mn-cs"/>
                        </a:rPr>
                        <a:t>SK</a:t>
                      </a:r>
                    </a:p>
                  </a:txBody>
                  <a:tcPr anchor="ctr"/>
                </a:tc>
                <a:tc>
                  <a:txBody>
                    <a:bodyPr/>
                    <a:lstStyle/>
                    <a:p>
                      <a:pPr algn="ctr"/>
                      <a:r>
                        <a:rPr lang="sk-SK" sz="1000" dirty="0" smtClean="0"/>
                        <a:t>Cezhraničné</a:t>
                      </a:r>
                      <a:endParaRPr lang="sk-SK" sz="1000" dirty="0">
                        <a:solidFill>
                          <a:schemeClr val="tx1"/>
                        </a:solidFill>
                      </a:endParaRPr>
                    </a:p>
                  </a:txBody>
                  <a:tcPr anchor="ctr"/>
                </a:tc>
                <a:tc>
                  <a:txBody>
                    <a:bodyPr/>
                    <a:lstStyle/>
                    <a:p>
                      <a:pPr algn="ctr"/>
                      <a:r>
                        <a:rPr lang="sk-SK" sz="1000" smtClean="0"/>
                        <a:t>Áno</a:t>
                      </a:r>
                      <a:endParaRPr lang="sk-SK" sz="1000" dirty="0">
                        <a:solidFill>
                          <a:schemeClr val="tx1"/>
                        </a:solidFill>
                      </a:endParaRPr>
                    </a:p>
                  </a:txBody>
                  <a:tcPr anchor="ctr"/>
                </a:tc>
                <a:tc>
                  <a:txBody>
                    <a:bodyPr/>
                    <a:lstStyle/>
                    <a:p>
                      <a:pPr algn="ctr"/>
                      <a:r>
                        <a:rPr lang="sk-SK" sz="1000" smtClean="0"/>
                        <a:t>Nie</a:t>
                      </a:r>
                      <a:endParaRPr lang="sk-SK" sz="10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sz="1000" dirty="0" smtClean="0"/>
                        <a:t>60</a:t>
                      </a:r>
                      <a:r>
                        <a:rPr lang="sk-SK" sz="1000" baseline="0" dirty="0" smtClean="0"/>
                        <a:t> dní od vyžiadania</a:t>
                      </a:r>
                      <a:endParaRPr lang="sk-SK" sz="1000" dirty="0" smtClean="0">
                        <a:solidFill>
                          <a:schemeClr val="tx1"/>
                        </a:solidFill>
                      </a:endParaRP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CZ</a:t>
                      </a:r>
                    </a:p>
                  </a:txBody>
                  <a:tcPr anchor="ctr"/>
                </a:tc>
                <a:tc>
                  <a:txBody>
                    <a:bodyPr/>
                    <a:lstStyle/>
                    <a:p>
                      <a:pPr algn="ctr"/>
                      <a:r>
                        <a:rPr lang="sk-SK" sz="1000" smtClean="0"/>
                        <a:t>Domáce a cezhraničné</a:t>
                      </a:r>
                      <a:endParaRPr lang="sk-SK" sz="1000" dirty="0">
                        <a:solidFill>
                          <a:schemeClr val="tx1"/>
                        </a:solidFill>
                      </a:endParaRPr>
                    </a:p>
                  </a:txBody>
                  <a:tcPr anchor="ctr"/>
                </a:tc>
                <a:tc>
                  <a:txBody>
                    <a:bodyPr/>
                    <a:lstStyle/>
                    <a:p>
                      <a:pPr algn="ctr"/>
                      <a:r>
                        <a:rPr lang="sk-SK" sz="1000" dirty="0" smtClean="0"/>
                        <a:t>Nie</a:t>
                      </a:r>
                      <a:endParaRPr lang="sk-SK" sz="1000" dirty="0">
                        <a:solidFill>
                          <a:schemeClr val="tx1"/>
                        </a:solidFill>
                      </a:endParaRPr>
                    </a:p>
                  </a:txBody>
                  <a:tcPr anchor="ctr"/>
                </a:tc>
                <a:tc>
                  <a:txBody>
                    <a:bodyPr/>
                    <a:lstStyle/>
                    <a:p>
                      <a:pPr algn="ctr"/>
                      <a:r>
                        <a:rPr lang="sk-SK" sz="1000" smtClean="0"/>
                        <a:t>Nie</a:t>
                      </a:r>
                      <a:endParaRPr lang="sk-SK" sz="10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sz="1000" dirty="0" smtClean="0"/>
                        <a:t>15 dní od vyžiadania</a:t>
                      </a:r>
                      <a:endParaRPr lang="sk-SK" sz="1000" dirty="0" smtClean="0">
                        <a:solidFill>
                          <a:schemeClr val="tx1"/>
                        </a:solidFill>
                      </a:endParaRP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PL</a:t>
                      </a:r>
                    </a:p>
                  </a:txBody>
                  <a:tcPr anchor="ctr"/>
                </a:tc>
                <a:tc>
                  <a:txBody>
                    <a:bodyPr/>
                    <a:lstStyle/>
                    <a:p>
                      <a:pPr algn="ctr"/>
                      <a:r>
                        <a:rPr lang="sk-SK" sz="1000" smtClean="0"/>
                        <a:t>Domáce a cezhraničné</a:t>
                      </a:r>
                      <a:endParaRPr lang="sk-SK" sz="1000" dirty="0">
                        <a:solidFill>
                          <a:schemeClr val="tx1"/>
                        </a:solidFill>
                      </a:endParaRPr>
                    </a:p>
                  </a:txBody>
                  <a:tcPr anchor="ctr"/>
                </a:tc>
                <a:tc>
                  <a:txBody>
                    <a:bodyPr/>
                    <a:lstStyle/>
                    <a:p>
                      <a:pPr algn="ctr"/>
                      <a:r>
                        <a:rPr lang="sk-SK" sz="1000" smtClean="0"/>
                        <a:t>Áno</a:t>
                      </a:r>
                      <a:endParaRPr lang="sk-SK" sz="1000" dirty="0">
                        <a:solidFill>
                          <a:schemeClr val="tx1"/>
                        </a:solidFill>
                      </a:endParaRPr>
                    </a:p>
                  </a:txBody>
                  <a:tcPr anchor="ctr"/>
                </a:tc>
                <a:tc>
                  <a:txBody>
                    <a:bodyPr/>
                    <a:lstStyle/>
                    <a:p>
                      <a:pPr algn="ctr"/>
                      <a:r>
                        <a:rPr lang="sk-SK" sz="1000" smtClean="0"/>
                        <a:t>Nie</a:t>
                      </a:r>
                      <a:endParaRPr lang="sk-SK" sz="10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sz="1000" dirty="0" smtClean="0"/>
                        <a:t>7</a:t>
                      </a:r>
                      <a:r>
                        <a:rPr lang="sk-SK" sz="1000" baseline="0" dirty="0" smtClean="0"/>
                        <a:t> dní od vyžiadania</a:t>
                      </a:r>
                      <a:endParaRPr lang="sk-SK" sz="1000" dirty="0" smtClean="0">
                        <a:solidFill>
                          <a:schemeClr val="tx1"/>
                        </a:solidFill>
                      </a:endParaRP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HU</a:t>
                      </a:r>
                    </a:p>
                  </a:txBody>
                  <a:tcPr anchor="ctr"/>
                </a:tc>
                <a:tc>
                  <a:txBody>
                    <a:bodyPr/>
                    <a:lstStyle/>
                    <a:p>
                      <a:pPr algn="ctr"/>
                      <a:r>
                        <a:rPr lang="sk-SK" sz="1000" dirty="0" smtClean="0"/>
                        <a:t>Domáce a cezhraničné</a:t>
                      </a:r>
                      <a:endParaRPr lang="sk-SK" sz="1000" dirty="0">
                        <a:solidFill>
                          <a:schemeClr val="tx1"/>
                        </a:solidFill>
                      </a:endParaRPr>
                    </a:p>
                  </a:txBody>
                  <a:tcPr anchor="ctr"/>
                </a:tc>
                <a:tc>
                  <a:txBody>
                    <a:bodyPr/>
                    <a:lstStyle/>
                    <a:p>
                      <a:pPr algn="ctr"/>
                      <a:r>
                        <a:rPr lang="sk-SK" sz="1000" smtClean="0"/>
                        <a:t>Áno</a:t>
                      </a:r>
                      <a:endParaRPr lang="sk-SK" sz="1000" dirty="0">
                        <a:solidFill>
                          <a:schemeClr val="tx1"/>
                        </a:solidFill>
                      </a:endParaRPr>
                    </a:p>
                  </a:txBody>
                  <a:tcPr anchor="ctr"/>
                </a:tc>
                <a:tc>
                  <a:txBody>
                    <a:bodyPr/>
                    <a:lstStyle/>
                    <a:p>
                      <a:pPr algn="ctr"/>
                      <a:r>
                        <a:rPr lang="sk-SK" sz="1000" smtClean="0"/>
                        <a:t>Nie</a:t>
                      </a:r>
                      <a:endParaRPr lang="sk-SK" sz="10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sz="1000" dirty="0" smtClean="0"/>
                        <a:t>Na</a:t>
                      </a:r>
                      <a:r>
                        <a:rPr lang="sk-SK" sz="1000" baseline="0" dirty="0" smtClean="0"/>
                        <a:t> vyžiadanie ihneď</a:t>
                      </a:r>
                      <a:endParaRPr lang="sk-SK" sz="1000" dirty="0" smtClean="0">
                        <a:solidFill>
                          <a:schemeClr val="tx1"/>
                        </a:solidFill>
                      </a:endParaRP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DE</a:t>
                      </a:r>
                    </a:p>
                  </a:txBody>
                  <a:tcPr anchor="ctr"/>
                </a:tc>
                <a:tc>
                  <a:txBody>
                    <a:bodyPr/>
                    <a:lstStyle/>
                    <a:p>
                      <a:pPr algn="ctr"/>
                      <a:r>
                        <a:rPr lang="sk-SK" sz="1000" dirty="0" smtClean="0"/>
                        <a:t>Cezhraničné</a:t>
                      </a:r>
                      <a:endParaRPr lang="sk-SK" sz="1000" dirty="0">
                        <a:solidFill>
                          <a:schemeClr val="tx1"/>
                        </a:solidFill>
                      </a:endParaRPr>
                    </a:p>
                  </a:txBody>
                  <a:tcPr anchor="ctr"/>
                </a:tc>
                <a:tc>
                  <a:txBody>
                    <a:bodyPr/>
                    <a:lstStyle/>
                    <a:p>
                      <a:pPr algn="ctr"/>
                      <a:r>
                        <a:rPr lang="sk-SK" sz="1000" smtClean="0"/>
                        <a:t>Áno</a:t>
                      </a:r>
                      <a:endParaRPr lang="sk-SK" sz="1000" dirty="0">
                        <a:solidFill>
                          <a:schemeClr val="tx1"/>
                        </a:solidFill>
                      </a:endParaRPr>
                    </a:p>
                  </a:txBody>
                  <a:tcPr anchor="ctr"/>
                </a:tc>
                <a:tc>
                  <a:txBody>
                    <a:bodyPr/>
                    <a:lstStyle/>
                    <a:p>
                      <a:pPr algn="ctr"/>
                      <a:r>
                        <a:rPr lang="sk-SK" sz="1000" smtClean="0"/>
                        <a:t>Nie</a:t>
                      </a:r>
                      <a:endParaRPr lang="sk-SK" sz="10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sz="1000" dirty="0" smtClean="0"/>
                        <a:t>30</a:t>
                      </a:r>
                      <a:r>
                        <a:rPr lang="en-US" sz="1000" dirty="0" smtClean="0"/>
                        <a:t>-60</a:t>
                      </a:r>
                      <a:r>
                        <a:rPr lang="sk-SK" sz="1000" baseline="0" dirty="0" smtClean="0"/>
                        <a:t> dní od vyžiadania</a:t>
                      </a:r>
                      <a:endParaRPr lang="sk-SK" sz="1000" dirty="0" smtClean="0">
                        <a:solidFill>
                          <a:schemeClr val="tx1"/>
                        </a:solidFill>
                      </a:endParaRP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NL</a:t>
                      </a:r>
                    </a:p>
                  </a:txBody>
                  <a:tcPr anchor="ctr"/>
                </a:tc>
                <a:tc>
                  <a:txBody>
                    <a:bodyPr/>
                    <a:lstStyle/>
                    <a:p>
                      <a:pPr algn="ctr"/>
                      <a:r>
                        <a:rPr lang="sk-SK" sz="1000" dirty="0" smtClean="0"/>
                        <a:t>Domáce a cezhraničné</a:t>
                      </a:r>
                      <a:endParaRPr lang="sk-SK" sz="1000" dirty="0">
                        <a:solidFill>
                          <a:schemeClr val="tx1"/>
                        </a:solidFill>
                      </a:endParaRPr>
                    </a:p>
                  </a:txBody>
                  <a:tcPr anchor="ctr"/>
                </a:tc>
                <a:tc>
                  <a:txBody>
                    <a:bodyPr/>
                    <a:lstStyle/>
                    <a:p>
                      <a:pPr algn="ctr"/>
                      <a:r>
                        <a:rPr lang="sk-SK" sz="1000" smtClean="0"/>
                        <a:t>Áno</a:t>
                      </a:r>
                      <a:endParaRPr lang="sk-SK" sz="1000" dirty="0">
                        <a:solidFill>
                          <a:schemeClr val="tx1"/>
                        </a:solidFill>
                      </a:endParaRPr>
                    </a:p>
                  </a:txBody>
                  <a:tcPr anchor="ctr"/>
                </a:tc>
                <a:tc>
                  <a:txBody>
                    <a:bodyPr/>
                    <a:lstStyle/>
                    <a:p>
                      <a:pPr algn="ctr"/>
                      <a:r>
                        <a:rPr lang="sk-SK" sz="1000" smtClean="0"/>
                        <a:t>Nie</a:t>
                      </a:r>
                      <a:endParaRPr lang="sk-SK" sz="1000" dirty="0">
                        <a:solidFill>
                          <a:schemeClr val="tx1"/>
                        </a:solidFill>
                      </a:endParaRPr>
                    </a:p>
                  </a:txBody>
                  <a:tcPr anchor="ctr"/>
                </a:tc>
                <a:tc>
                  <a:txBody>
                    <a:bodyPr/>
                    <a:lstStyle/>
                    <a:p>
                      <a:pPr algn="ctr"/>
                      <a:r>
                        <a:rPr lang="sk-SK" sz="1000" kern="1200" dirty="0" smtClean="0">
                          <a:solidFill>
                            <a:schemeClr val="dk1"/>
                          </a:solidFill>
                          <a:latin typeface="+mn-lt"/>
                          <a:ea typeface="+mn-ea"/>
                          <a:cs typeface="+mn-cs"/>
                        </a:rPr>
                        <a:t>3 mesiace od vyžiadania</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UK</a:t>
                      </a:r>
                    </a:p>
                  </a:txBody>
                  <a:tcPr anchor="ctr"/>
                </a:tc>
                <a:tc>
                  <a:txBody>
                    <a:bodyPr/>
                    <a:lstStyle/>
                    <a:p>
                      <a:pPr algn="ctr"/>
                      <a:r>
                        <a:rPr lang="sk-SK" sz="1000" dirty="0" smtClean="0"/>
                        <a:t>Domáce a cezhraničné</a:t>
                      </a:r>
                      <a:endParaRPr lang="sk-SK" sz="1000" dirty="0">
                        <a:solidFill>
                          <a:schemeClr val="tx1"/>
                        </a:solidFill>
                      </a:endParaRPr>
                    </a:p>
                  </a:txBody>
                  <a:tcPr anchor="ctr"/>
                </a:tc>
                <a:tc>
                  <a:txBody>
                    <a:bodyPr/>
                    <a:lstStyle/>
                    <a:p>
                      <a:pPr algn="ctr"/>
                      <a:r>
                        <a:rPr lang="sk-SK" sz="1000" dirty="0" smtClean="0"/>
                        <a:t>Nie</a:t>
                      </a:r>
                      <a:endParaRPr lang="sk-SK" sz="1000" dirty="0">
                        <a:solidFill>
                          <a:schemeClr val="tx1"/>
                        </a:solidFill>
                      </a:endParaRPr>
                    </a:p>
                  </a:txBody>
                  <a:tcPr anchor="ctr"/>
                </a:tc>
                <a:tc>
                  <a:txBody>
                    <a:bodyPr/>
                    <a:lstStyle/>
                    <a:p>
                      <a:pPr algn="ctr"/>
                      <a:r>
                        <a:rPr lang="sk-SK" sz="1000" dirty="0" smtClean="0">
                          <a:solidFill>
                            <a:schemeClr val="dk1"/>
                          </a:solidFill>
                        </a:rPr>
                        <a:t>N/A</a:t>
                      </a:r>
                      <a:endParaRPr lang="sk-SK" sz="1000" dirty="0">
                        <a:solidFill>
                          <a:schemeClr val="tx1"/>
                        </a:solidFill>
                      </a:endParaRPr>
                    </a:p>
                  </a:txBody>
                  <a:tcPr anchor="ctr"/>
                </a:tc>
                <a:tc>
                  <a:txBody>
                    <a:bodyPr/>
                    <a:lstStyle/>
                    <a:p>
                      <a:pPr algn="ctr"/>
                      <a:r>
                        <a:rPr lang="sk-SK" sz="1000" kern="1200" dirty="0" smtClean="0">
                          <a:solidFill>
                            <a:schemeClr val="dk1"/>
                          </a:solidFill>
                          <a:latin typeface="+mn-lt"/>
                          <a:ea typeface="+mn-ea"/>
                          <a:cs typeface="+mn-cs"/>
                        </a:rPr>
                        <a:t>N/A</a:t>
                      </a:r>
                    </a:p>
                  </a:txBody>
                  <a:tcPr anchor="ctr"/>
                </a:tc>
              </a:tr>
              <a:tr h="470866">
                <a:tc>
                  <a:txBody>
                    <a:bodyPr/>
                    <a:lstStyle/>
                    <a:p>
                      <a:pPr algn="ctr"/>
                      <a:r>
                        <a:rPr lang="sk-SK" sz="1400" b="1" kern="1200" baseline="0" dirty="0" smtClean="0">
                          <a:solidFill>
                            <a:schemeClr val="tx1">
                              <a:lumMod val="85000"/>
                              <a:lumOff val="15000"/>
                            </a:schemeClr>
                          </a:solidFill>
                          <a:latin typeface="+mn-lt"/>
                          <a:ea typeface="+mn-ea"/>
                          <a:cs typeface="+mn-cs"/>
                        </a:rPr>
                        <a:t>US</a:t>
                      </a:r>
                    </a:p>
                  </a:txBody>
                  <a:tcPr anchor="ctr"/>
                </a:tc>
                <a:tc>
                  <a:txBody>
                    <a:bodyPr/>
                    <a:lstStyle/>
                    <a:p>
                      <a:pPr algn="ctr"/>
                      <a:r>
                        <a:rPr lang="sk-SK" sz="1000" dirty="0" smtClean="0"/>
                        <a:t>Domáce a cezhraničné</a:t>
                      </a:r>
                      <a:endParaRPr lang="sk-SK" sz="1000" dirty="0">
                        <a:solidFill>
                          <a:schemeClr val="tx1"/>
                        </a:solidFill>
                      </a:endParaRPr>
                    </a:p>
                  </a:txBody>
                  <a:tcPr anchor="ctr"/>
                </a:tc>
                <a:tc>
                  <a:txBody>
                    <a:bodyPr/>
                    <a:lstStyle/>
                    <a:p>
                      <a:pPr algn="ctr"/>
                      <a:r>
                        <a:rPr lang="sk-SK" sz="1000" dirty="0" smtClean="0"/>
                        <a:t>Áno</a:t>
                      </a:r>
                      <a:endParaRPr lang="sk-SK" sz="1000" dirty="0">
                        <a:solidFill>
                          <a:schemeClr val="tx1"/>
                        </a:solidFill>
                      </a:endParaRPr>
                    </a:p>
                  </a:txBody>
                  <a:tcPr anchor="ctr"/>
                </a:tc>
                <a:tc>
                  <a:txBody>
                    <a:bodyPr/>
                    <a:lstStyle/>
                    <a:p>
                      <a:pPr algn="ctr"/>
                      <a:r>
                        <a:rPr lang="sk-SK" sz="1000" dirty="0" smtClean="0"/>
                        <a:t>Nie</a:t>
                      </a:r>
                      <a:endParaRPr lang="sk-SK" sz="10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k-SK" sz="1000" dirty="0" smtClean="0"/>
                        <a:t>30 dní od vyžiadania</a:t>
                      </a:r>
                      <a:endParaRPr lang="sk-SK" sz="1000" dirty="0" smtClean="0">
                        <a:solidFill>
                          <a:schemeClr val="tx1"/>
                        </a:solidFill>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3"/>
          <p:cNvGrpSpPr/>
          <p:nvPr/>
        </p:nvGrpSpPr>
        <p:grpSpPr>
          <a:xfrm>
            <a:off x="0" y="0"/>
            <a:ext cx="3124200" cy="6858000"/>
            <a:chOff x="0" y="0"/>
            <a:chExt cx="3124200" cy="6858000"/>
          </a:xfrm>
        </p:grpSpPr>
        <p:sp>
          <p:nvSpPr>
            <p:cNvPr id="6" name="Rectangle 5"/>
            <p:cNvSpPr/>
            <p:nvPr/>
          </p:nvSpPr>
          <p:spPr bwMode="ltGray">
            <a:xfrm>
              <a:off x="0" y="0"/>
              <a:ext cx="3124200" cy="6858000"/>
            </a:xfrm>
            <a:prstGeom prst="rect">
              <a:avLst/>
            </a:prstGeom>
            <a:solidFill>
              <a:schemeClr val="tx1">
                <a:lumMod val="50000"/>
                <a:lumOff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nvGrpSpPr>
            <p:cNvPr id="7" name="Group 12"/>
            <p:cNvGrpSpPr/>
            <p:nvPr/>
          </p:nvGrpSpPr>
          <p:grpSpPr>
            <a:xfrm>
              <a:off x="381000" y="609600"/>
              <a:ext cx="2736000" cy="152400"/>
              <a:chOff x="381000" y="609600"/>
              <a:chExt cx="2736000" cy="152400"/>
            </a:xfrm>
          </p:grpSpPr>
          <p:cxnSp>
            <p:nvCxnSpPr>
              <p:cNvPr id="8" name="Straight Connector 7"/>
              <p:cNvCxnSpPr/>
              <p:nvPr/>
            </p:nvCxnSpPr>
            <p:spPr>
              <a:xfrm flipH="1">
                <a:off x="381000" y="609600"/>
                <a:ext cx="2736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0" y="609600"/>
                <a:ext cx="0" cy="152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3" name="Rectangle 12"/>
          <p:cNvSpPr/>
          <p:nvPr/>
        </p:nvSpPr>
        <p:spPr bwMode="ltGray">
          <a:xfrm>
            <a:off x="0" y="1663700"/>
            <a:ext cx="3124200" cy="4673600"/>
          </a:xfrm>
          <a:prstGeom prst="rect">
            <a:avLst/>
          </a:prstGeom>
          <a:solidFill>
            <a:schemeClr val="bg1">
              <a:lumMod val="75000"/>
              <a:alpha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 name="Content Placeholder 2"/>
          <p:cNvSpPr txBox="1">
            <a:spLocks/>
          </p:cNvSpPr>
          <p:nvPr/>
        </p:nvSpPr>
        <p:spPr>
          <a:xfrm>
            <a:off x="3048000" y="838201"/>
            <a:ext cx="5562600" cy="1143000"/>
          </a:xfrm>
          <a:prstGeom prst="rect">
            <a:avLst/>
          </a:prstGeom>
        </p:spPr>
        <p:txBody>
          <a:bodyPr vert="horz" lIns="0" tIns="0" rIns="0" bIns="0" rtlCol="0">
            <a:noAutofit/>
          </a:bodyPr>
          <a:lstStyle/>
          <a:p>
            <a:pPr marL="179388" marR="0" lvl="1" indent="-179388" algn="l" defTabSz="914400" rtl="0" eaLnBrk="1" fontAlgn="auto" latinLnBrk="0" hangingPunct="1">
              <a:lnSpc>
                <a:spcPct val="100000"/>
              </a:lnSpc>
              <a:spcBef>
                <a:spcPts val="0"/>
              </a:spcBef>
              <a:spcAft>
                <a:spcPts val="900"/>
              </a:spcAft>
              <a:buClr>
                <a:schemeClr val="tx1"/>
              </a:buClr>
              <a:buSzTx/>
              <a:tabLst/>
              <a:defRPr/>
            </a:pPr>
            <a:r>
              <a:rPr lang="en-US" sz="2400" b="1" i="1" dirty="0" smtClean="0">
                <a:solidFill>
                  <a:schemeClr val="tx1">
                    <a:lumMod val="50000"/>
                    <a:lumOff val="50000"/>
                  </a:schemeClr>
                </a:solidFill>
                <a:latin typeface="+mj-lt"/>
                <a:sym typeface="Wingdings" pitchFamily="2" charset="2"/>
              </a:rPr>
              <a:t>  </a:t>
            </a:r>
            <a:r>
              <a:rPr lang="sk-SK" sz="2400" b="1" i="1" dirty="0" smtClean="0">
                <a:solidFill>
                  <a:schemeClr val="tx1">
                    <a:lumMod val="50000"/>
                    <a:lumOff val="50000"/>
                  </a:schemeClr>
                </a:solidFill>
                <a:latin typeface="+mj-lt"/>
                <a:sym typeface="Wingdings" pitchFamily="2" charset="2"/>
              </a:rPr>
              <a:t>Ďakujem za pozornosť</a:t>
            </a:r>
            <a:endParaRPr lang="en-US" sz="2400" b="1" i="1" dirty="0" smtClean="0">
              <a:solidFill>
                <a:schemeClr val="tx1">
                  <a:lumMod val="50000"/>
                  <a:lumOff val="50000"/>
                </a:schemeClr>
              </a:solidFill>
              <a:latin typeface="+mj-lt"/>
              <a:sym typeface="Wingdings" pitchFamily="2" charset="2"/>
            </a:endParaRPr>
          </a:p>
          <a:p>
            <a:pPr marL="266700">
              <a:spcAft>
                <a:spcPct val="0"/>
              </a:spcAft>
              <a:buSzPct val="90000"/>
            </a:pPr>
            <a:endParaRPr lang="en-US" sz="2000" b="1" dirty="0" smtClean="0">
              <a:latin typeface="+mj-lt"/>
            </a:endParaRPr>
          </a:p>
          <a:p>
            <a:pPr marL="179388" marR="0" lvl="1" indent="-179388" algn="l" defTabSz="914400" rtl="0" eaLnBrk="1" fontAlgn="auto" latinLnBrk="0" hangingPunct="1">
              <a:lnSpc>
                <a:spcPct val="100000"/>
              </a:lnSpc>
              <a:spcBef>
                <a:spcPts val="0"/>
              </a:spcBef>
              <a:spcAft>
                <a:spcPts val="900"/>
              </a:spcAft>
              <a:buClr>
                <a:schemeClr val="tx1"/>
              </a:buClr>
              <a:buSzTx/>
              <a:tabLst/>
              <a:defRPr/>
            </a:pPr>
            <a:endParaRPr lang="en-US" sz="2400" b="1" i="1" dirty="0" smtClean="0">
              <a:solidFill>
                <a:schemeClr val="tx1">
                  <a:lumMod val="50000"/>
                  <a:lumOff val="50000"/>
                </a:schemeClr>
              </a:solidFill>
              <a:latin typeface="+mj-lt"/>
              <a:sym typeface="Wingdings" pitchFamily="2" charset="2"/>
            </a:endParaRPr>
          </a:p>
          <a:p>
            <a:pPr marL="273050" lvl="1" indent="-273050">
              <a:spcAft>
                <a:spcPts val="900"/>
              </a:spcAft>
              <a:buClr>
                <a:schemeClr val="tx1"/>
              </a:buClr>
              <a:buFont typeface="Arial" pitchFamily="34" charset="0"/>
              <a:buChar char="•"/>
            </a:pPr>
            <a:endParaRPr lang="en-US" sz="1400" dirty="0" smtClean="0">
              <a:latin typeface="Georgia" pitchFamily="18" charset="0"/>
              <a:sym typeface="Wingdings" pitchFamily="2" charset="2"/>
            </a:endParaRPr>
          </a:p>
          <a:p>
            <a:pPr marL="273050" lvl="1" indent="-273050">
              <a:spcAft>
                <a:spcPts val="900"/>
              </a:spcAft>
              <a:buClr>
                <a:schemeClr val="tx1"/>
              </a:buClr>
              <a:buFont typeface="Arial" pitchFamily="34" charset="0"/>
              <a:buChar char="•"/>
            </a:pPr>
            <a:endParaRPr lang="en-US" sz="1400" dirty="0" smtClean="0">
              <a:latin typeface="Georgia" pitchFamily="18" charset="0"/>
            </a:endParaRPr>
          </a:p>
        </p:txBody>
      </p:sp>
      <p:sp>
        <p:nvSpPr>
          <p:cNvPr id="108" name="Text Placeholder 2"/>
          <p:cNvSpPr txBox="1">
            <a:spLocks/>
          </p:cNvSpPr>
          <p:nvPr/>
        </p:nvSpPr>
        <p:spPr>
          <a:xfrm>
            <a:off x="3200400" y="5943600"/>
            <a:ext cx="5638800" cy="762000"/>
          </a:xfrm>
          <a:prstGeom prst="rect">
            <a:avLst/>
          </a:prstGeom>
        </p:spPr>
        <p:txBody>
          <a:bodyPr vert="horz" lIns="0" tIns="0" rIns="0" bIns="0" rtlCol="0" anchor="b">
            <a:noAutofit/>
          </a:bodyPr>
          <a:lstStyle/>
          <a:p>
            <a:pPr marL="0" marR="0" lvl="0" indent="-228574" algn="l" defTabSz="1018705" rtl="0" eaLnBrk="1" fontAlgn="auto" latinLnBrk="0" hangingPunct="1">
              <a:lnSpc>
                <a:spcPct val="100000"/>
              </a:lnSpc>
              <a:spcBef>
                <a:spcPts val="0"/>
              </a:spcBef>
              <a:spcAft>
                <a:spcPts val="599"/>
              </a:spcAft>
              <a:buClr>
                <a:srgbClr val="000000"/>
              </a:buClr>
              <a:buSzTx/>
              <a:buFontTx/>
              <a:buNone/>
              <a:tabLst/>
              <a:defRPr/>
            </a:pP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201</a:t>
            </a:r>
            <a:r>
              <a:rPr lang="sk-SK" sz="900" dirty="0" smtClean="0">
                <a:solidFill>
                  <a:srgbClr val="000000"/>
                </a:solidFill>
                <a:latin typeface="Arial" pitchFamily="34" charset="0"/>
                <a:cs typeface="Arial" pitchFamily="34" charset="0"/>
              </a:rPr>
              <a:t>3</a:t>
            </a: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PwC.  All rights reserved. Not for further distribution without the permission of PwC.  "PwC" refers to the network of member firms of PricewaterhouseCoopers International Limited (</a:t>
            </a:r>
            <a:r>
              <a:rPr kumimoji="0" lang="en-US" sz="900" b="0" i="0" u="none" strike="noStrike" kern="1200" cap="none" spc="0" normalizeH="0" baseline="0" dirty="0" err="1" smtClean="0">
                <a:ln>
                  <a:noFill/>
                </a:ln>
                <a:solidFill>
                  <a:srgbClr val="000000"/>
                </a:solidFill>
                <a:effectLst/>
                <a:uLnTx/>
                <a:uFillTx/>
                <a:latin typeface="Arial" pitchFamily="34" charset="0"/>
                <a:ea typeface="+mn-ea"/>
                <a:cs typeface="Arial" pitchFamily="34" charset="0"/>
              </a:rPr>
              <a:t>PwCIL</a:t>
            </a: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or, as the context requires, individual member firms of the PwC network. Each member firm is a separate legal entity and does not act as agent of </a:t>
            </a:r>
            <a:r>
              <a:rPr kumimoji="0" lang="en-US" sz="900" b="0" i="0" u="none" strike="noStrike" kern="1200" cap="none" spc="0" normalizeH="0" baseline="0" dirty="0" err="1" smtClean="0">
                <a:ln>
                  <a:noFill/>
                </a:ln>
                <a:solidFill>
                  <a:srgbClr val="000000"/>
                </a:solidFill>
                <a:effectLst/>
                <a:uLnTx/>
                <a:uFillTx/>
                <a:latin typeface="Arial" pitchFamily="34" charset="0"/>
                <a:ea typeface="+mn-ea"/>
                <a:cs typeface="Arial" pitchFamily="34" charset="0"/>
              </a:rPr>
              <a:t>PwCIL</a:t>
            </a: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or any other member firm. </a:t>
            </a:r>
            <a:r>
              <a:rPr kumimoji="0" lang="en-US" sz="900" b="0" i="0" u="none" strike="noStrike" kern="1200" cap="none" spc="0" normalizeH="0" baseline="0" dirty="0" err="1" smtClean="0">
                <a:ln>
                  <a:noFill/>
                </a:ln>
                <a:solidFill>
                  <a:srgbClr val="000000"/>
                </a:solidFill>
                <a:effectLst/>
                <a:uLnTx/>
                <a:uFillTx/>
                <a:latin typeface="Arial" pitchFamily="34" charset="0"/>
                <a:ea typeface="+mn-ea"/>
                <a:cs typeface="Arial" pitchFamily="34" charset="0"/>
              </a:rPr>
              <a:t>PwCIL</a:t>
            </a: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does not provide any services to clients. </a:t>
            </a:r>
            <a:r>
              <a:rPr kumimoji="0" lang="en-US" sz="900" b="0" i="0" u="none" strike="noStrike" kern="1200" cap="none" spc="0" normalizeH="0" baseline="0" dirty="0" err="1" smtClean="0">
                <a:ln>
                  <a:noFill/>
                </a:ln>
                <a:solidFill>
                  <a:srgbClr val="000000"/>
                </a:solidFill>
                <a:effectLst/>
                <a:uLnTx/>
                <a:uFillTx/>
                <a:latin typeface="Arial" pitchFamily="34" charset="0"/>
                <a:ea typeface="+mn-ea"/>
                <a:cs typeface="Arial" pitchFamily="34" charset="0"/>
              </a:rPr>
              <a:t>PwCIL</a:t>
            </a: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a:t>
            </a:r>
            <a:r>
              <a:rPr kumimoji="0" lang="en-US" sz="900" b="0" i="0" u="none" strike="noStrike" kern="1200" cap="none" spc="0" normalizeH="0" baseline="0" dirty="0" err="1" smtClean="0">
                <a:ln>
                  <a:noFill/>
                </a:ln>
                <a:solidFill>
                  <a:srgbClr val="000000"/>
                </a:solidFill>
                <a:effectLst/>
                <a:uLnTx/>
                <a:uFillTx/>
                <a:latin typeface="Arial" pitchFamily="34" charset="0"/>
                <a:ea typeface="+mn-ea"/>
                <a:cs typeface="Arial" pitchFamily="34" charset="0"/>
              </a:rPr>
              <a:t>PwCIL</a:t>
            </a:r>
            <a:r>
              <a:rPr kumimoji="0" lang="en-US" sz="900" b="0" i="0" u="none" strike="noStrike" kern="1200" cap="none" spc="0" normalizeH="0" baseline="0" dirty="0" smtClean="0">
                <a:ln>
                  <a:noFill/>
                </a:ln>
                <a:solidFill>
                  <a:srgbClr val="000000"/>
                </a:solidFill>
                <a:effectLst/>
                <a:uLnTx/>
                <a:uFillTx/>
                <a:latin typeface="Arial" pitchFamily="34" charset="0"/>
                <a:ea typeface="+mn-ea"/>
                <a:cs typeface="Arial" pitchFamily="34" charset="0"/>
              </a:rPr>
              <a:t> in any way.</a:t>
            </a:r>
          </a:p>
        </p:txBody>
      </p:sp>
      <p:sp>
        <p:nvSpPr>
          <p:cNvPr id="16" name="Rectangle 15"/>
          <p:cNvSpPr/>
          <p:nvPr/>
        </p:nvSpPr>
        <p:spPr>
          <a:xfrm>
            <a:off x="0" y="2055674"/>
            <a:ext cx="4038600" cy="2062103"/>
          </a:xfrm>
          <a:prstGeom prst="rect">
            <a:avLst/>
          </a:prstGeom>
        </p:spPr>
        <p:txBody>
          <a:bodyPr wrap="square">
            <a:spAutoFit/>
          </a:bodyPr>
          <a:lstStyle/>
          <a:p>
            <a:pPr>
              <a:spcAft>
                <a:spcPct val="0"/>
              </a:spcAft>
              <a:buSzPct val="90000"/>
            </a:pPr>
            <a:r>
              <a:rPr lang="en-US" sz="1350" b="1" dirty="0" smtClean="0">
                <a:latin typeface="+mj-lt"/>
              </a:rPr>
              <a:t>PricewaterhouseCoopers Tax, </a:t>
            </a:r>
            <a:r>
              <a:rPr lang="en-US" sz="1350" b="1" dirty="0" err="1" smtClean="0">
                <a:latin typeface="+mj-lt"/>
              </a:rPr>
              <a:t>k.s</a:t>
            </a:r>
            <a:r>
              <a:rPr lang="en-US" sz="1350" b="1" dirty="0" smtClean="0">
                <a:latin typeface="+mj-lt"/>
              </a:rPr>
              <a:t>.</a:t>
            </a:r>
          </a:p>
          <a:p>
            <a:pPr>
              <a:spcAft>
                <a:spcPct val="0"/>
              </a:spcAft>
              <a:buSzPct val="90000"/>
            </a:pPr>
            <a:r>
              <a:rPr lang="en-US" sz="1350" dirty="0" smtClean="0">
                <a:latin typeface="+mj-lt"/>
              </a:rPr>
              <a:t>N</a:t>
            </a:r>
            <a:r>
              <a:rPr lang="sk-SK" sz="1350" dirty="0" smtClean="0">
                <a:latin typeface="+mj-lt"/>
              </a:rPr>
              <a:t>á</a:t>
            </a:r>
            <a:r>
              <a:rPr lang="en-US" sz="1350" dirty="0" err="1" smtClean="0">
                <a:latin typeface="+mj-lt"/>
              </a:rPr>
              <a:t>mestie</a:t>
            </a:r>
            <a:r>
              <a:rPr lang="en-US" sz="1350" dirty="0" smtClean="0">
                <a:latin typeface="+mj-lt"/>
              </a:rPr>
              <a:t> 1. m</a:t>
            </a:r>
            <a:r>
              <a:rPr lang="sk-SK" sz="1350" dirty="0" smtClean="0">
                <a:latin typeface="+mj-lt"/>
              </a:rPr>
              <a:t>á</a:t>
            </a:r>
            <a:r>
              <a:rPr lang="en-US" sz="1350" dirty="0" err="1" smtClean="0">
                <a:latin typeface="+mj-lt"/>
              </a:rPr>
              <a:t>ja</a:t>
            </a:r>
            <a:r>
              <a:rPr lang="en-US" sz="1350" dirty="0" smtClean="0">
                <a:latin typeface="+mj-lt"/>
              </a:rPr>
              <a:t> 18</a:t>
            </a:r>
          </a:p>
          <a:p>
            <a:pPr>
              <a:spcAft>
                <a:spcPct val="0"/>
              </a:spcAft>
              <a:buSzPct val="90000"/>
            </a:pPr>
            <a:r>
              <a:rPr lang="en-US" sz="1350" dirty="0" smtClean="0">
                <a:latin typeface="+mj-lt"/>
              </a:rPr>
              <a:t>815 32  Bratislava</a:t>
            </a:r>
          </a:p>
          <a:p>
            <a:pPr>
              <a:spcAft>
                <a:spcPct val="0"/>
              </a:spcAft>
              <a:buSzPct val="90000"/>
            </a:pPr>
            <a:r>
              <a:rPr lang="en-US" sz="1350" dirty="0" smtClean="0">
                <a:latin typeface="+mj-lt"/>
              </a:rPr>
              <a:t>Slovak Republic</a:t>
            </a:r>
          </a:p>
          <a:p>
            <a:pPr>
              <a:spcBef>
                <a:spcPts val="1200"/>
              </a:spcBef>
              <a:spcAft>
                <a:spcPct val="0"/>
              </a:spcAft>
              <a:buSzPct val="90000"/>
            </a:pPr>
            <a:r>
              <a:rPr lang="en-US" sz="1350" dirty="0" smtClean="0">
                <a:latin typeface="+mj-lt"/>
              </a:rPr>
              <a:t>Telephone:  +421 2 59 350 111</a:t>
            </a:r>
          </a:p>
          <a:p>
            <a:pPr>
              <a:spcAft>
                <a:spcPct val="0"/>
              </a:spcAft>
              <a:buSzPct val="90000"/>
            </a:pPr>
            <a:r>
              <a:rPr lang="en-US" sz="1350" dirty="0" smtClean="0">
                <a:latin typeface="+mj-lt"/>
              </a:rPr>
              <a:t>Fax: 	   +421 2 59 350 222</a:t>
            </a:r>
          </a:p>
          <a:p>
            <a:pPr>
              <a:spcBef>
                <a:spcPts val="1200"/>
              </a:spcBef>
              <a:spcAft>
                <a:spcPct val="0"/>
              </a:spcAft>
              <a:buSzPct val="90000"/>
            </a:pPr>
            <a:r>
              <a:rPr lang="en-US" sz="1350" u="sng" dirty="0" smtClean="0">
                <a:latin typeface="+mj-lt"/>
              </a:rPr>
              <a:t>www.pwc.com/sk</a:t>
            </a:r>
          </a:p>
          <a:p>
            <a:pPr>
              <a:spcAft>
                <a:spcPct val="0"/>
              </a:spcAft>
              <a:buSzPct val="90000"/>
            </a:pPr>
            <a:endParaRPr lang="en-US" sz="1350" dirty="0" smtClean="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DB536A"/>
      </a:accent4>
      <a:accent5>
        <a:srgbClr val="A32020"/>
      </a:accent5>
      <a:accent6>
        <a:srgbClr val="E0301E"/>
      </a:accent6>
      <a:hlink>
        <a:srgbClr val="DC6900"/>
      </a:hlink>
      <a:folHlink>
        <a:srgbClr val="DC690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4965</TotalTime>
  <Words>524</Words>
  <Application>Microsoft Office PowerPoint</Application>
  <PresentationFormat>Prezentácia na obrazovke (4:3)</PresentationFormat>
  <Paragraphs>128</Paragraphs>
  <Slides>6</Slides>
  <Notes>1</Notes>
  <HiddenSlides>0</HiddenSlides>
  <MMClips>0</MMClips>
  <ScaleCrop>false</ScaleCrop>
  <HeadingPairs>
    <vt:vector size="4" baseType="variant">
      <vt:variant>
        <vt:lpstr>Motív</vt:lpstr>
      </vt:variant>
      <vt:variant>
        <vt:i4>1</vt:i4>
      </vt:variant>
      <vt:variant>
        <vt:lpstr>Nadpisy snímok</vt:lpstr>
      </vt:variant>
      <vt:variant>
        <vt:i4>6</vt:i4>
      </vt:variant>
    </vt:vector>
  </HeadingPairs>
  <TitlesOfParts>
    <vt:vector size="7" baseType="lpstr">
      <vt:lpstr>PwC</vt:lpstr>
      <vt:lpstr> Podpora dobrovoľného plnenia daňových povinností ako spoločná priorita Slovenska a EÚ </vt:lpstr>
      <vt:lpstr>Prezentácia programu PowerPoint</vt:lpstr>
      <vt:lpstr>Prezentácia programu PowerPoint</vt:lpstr>
      <vt:lpstr>Prezentácia programu PowerPoint</vt:lpstr>
      <vt:lpstr>Prezentácia programu PowerPoint</vt:lpstr>
      <vt:lpstr>Prezentácia programu PowerPoint</vt:lpstr>
    </vt:vector>
  </TitlesOfParts>
  <Company>PwC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Malovcova</dc:creator>
  <cp:lastModifiedBy>Vasiľová Anna Mgr.</cp:lastModifiedBy>
  <cp:revision>414</cp:revision>
  <cp:lastPrinted>2012-11-01T10:57:23Z</cp:lastPrinted>
  <dcterms:created xsi:type="dcterms:W3CDTF">2010-09-07T13:26:45Z</dcterms:created>
  <dcterms:modified xsi:type="dcterms:W3CDTF">2013-05-28T07:53:51Z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