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9"/>
  </p:notesMasterIdLst>
  <p:handoutMasterIdLst>
    <p:handoutMasterId r:id="rId30"/>
  </p:handoutMasterIdLst>
  <p:sldIdLst>
    <p:sldId id="256" r:id="rId2"/>
    <p:sldId id="257" r:id="rId3"/>
    <p:sldId id="259" r:id="rId4"/>
    <p:sldId id="260" r:id="rId5"/>
    <p:sldId id="265" r:id="rId6"/>
    <p:sldId id="283" r:id="rId7"/>
    <p:sldId id="266" r:id="rId8"/>
    <p:sldId id="295" r:id="rId9"/>
    <p:sldId id="267" r:id="rId10"/>
    <p:sldId id="296" r:id="rId11"/>
    <p:sldId id="276" r:id="rId12"/>
    <p:sldId id="278" r:id="rId13"/>
    <p:sldId id="279" r:id="rId14"/>
    <p:sldId id="284" r:id="rId15"/>
    <p:sldId id="285" r:id="rId16"/>
    <p:sldId id="282" r:id="rId17"/>
    <p:sldId id="275" r:id="rId18"/>
    <p:sldId id="286" r:id="rId19"/>
    <p:sldId id="287" r:id="rId20"/>
    <p:sldId id="288" r:id="rId21"/>
    <p:sldId id="289" r:id="rId22"/>
    <p:sldId id="290" r:id="rId23"/>
    <p:sldId id="291" r:id="rId24"/>
    <p:sldId id="292" r:id="rId25"/>
    <p:sldId id="293" r:id="rId26"/>
    <p:sldId id="294" r:id="rId27"/>
    <p:sldId id="258" r:id="rId28"/>
  </p:sldIdLst>
  <p:sldSz cx="12192000" cy="6858000"/>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6EC67ACC-D0A0-42EF-B5EC-C708019839EE}">
          <p14:sldIdLst>
            <p14:sldId id="256"/>
            <p14:sldId id="257"/>
            <p14:sldId id="259"/>
            <p14:sldId id="260"/>
            <p14:sldId id="265"/>
            <p14:sldId id="283"/>
            <p14:sldId id="266"/>
            <p14:sldId id="295"/>
            <p14:sldId id="267"/>
            <p14:sldId id="296"/>
            <p14:sldId id="276"/>
            <p14:sldId id="278"/>
            <p14:sldId id="279"/>
            <p14:sldId id="284"/>
            <p14:sldId id="285"/>
            <p14:sldId id="282"/>
            <p14:sldId id="275"/>
            <p14:sldId id="286"/>
            <p14:sldId id="287"/>
            <p14:sldId id="288"/>
            <p14:sldId id="289"/>
            <p14:sldId id="290"/>
            <p14:sldId id="291"/>
            <p14:sldId id="292"/>
            <p14:sldId id="293"/>
            <p14:sldId id="294"/>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137"/>
    <a:srgbClr val="0054A3"/>
    <a:srgbClr val="D0D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9362" autoAdjust="0"/>
  </p:normalViewPr>
  <p:slideViewPr>
    <p:cSldViewPr snapToGrid="0">
      <p:cViewPr varScale="1">
        <p:scale>
          <a:sx n="54" d="100"/>
          <a:sy n="54" d="100"/>
        </p:scale>
        <p:origin x="720"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F4C98BFA-8B52-4634-A767-6843B53CCFC3}" type="datetimeFigureOut">
              <a:rPr lang="sk-SK" smtClean="0"/>
              <a:t>12. 6. 2018</a:t>
            </a:fld>
            <a:endParaRPr lang="sk-SK"/>
          </a:p>
        </p:txBody>
      </p:sp>
      <p:sp>
        <p:nvSpPr>
          <p:cNvPr id="4" name="Zástupný symbol päty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822E8D1-34D1-4FF7-87A9-C6B62C700EA5}" type="slidenum">
              <a:rPr lang="sk-SK" smtClean="0"/>
              <a:t>‹#›</a:t>
            </a:fld>
            <a:endParaRPr lang="sk-SK"/>
          </a:p>
        </p:txBody>
      </p:sp>
    </p:spTree>
    <p:extLst>
      <p:ext uri="{BB962C8B-B14F-4D97-AF65-F5344CB8AC3E}">
        <p14:creationId xmlns:p14="http://schemas.microsoft.com/office/powerpoint/2010/main" val="140491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31CEF52C-616F-4763-9683-9F347B687A59}" type="datetimeFigureOut">
              <a:rPr lang="sk-SK" smtClean="0"/>
              <a:t>12. 6. 2018</a:t>
            </a:fld>
            <a:endParaRPr lang="sk-SK"/>
          </a:p>
        </p:txBody>
      </p:sp>
      <p:sp>
        <p:nvSpPr>
          <p:cNvPr id="4" name="Zástupný symbol obrazu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A99A363-1A17-4C53-90A9-766C1703505B}" type="slidenum">
              <a:rPr lang="sk-SK" smtClean="0"/>
              <a:t>‹#›</a:t>
            </a:fld>
            <a:endParaRPr lang="sk-SK"/>
          </a:p>
        </p:txBody>
      </p:sp>
    </p:spTree>
    <p:extLst>
      <p:ext uri="{BB962C8B-B14F-4D97-AF65-F5344CB8AC3E}">
        <p14:creationId xmlns:p14="http://schemas.microsoft.com/office/powerpoint/2010/main" val="42606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Archivovať možno písomne aj elektronicky. Rieši zrušenie živnosti situáciu? Dohovor OECD o boji proti podplácaniu verejných činiteľov. Za tieto porušenia je už teraz pokuta do 3 mil. €</a:t>
            </a:r>
            <a:endParaRPr lang="sk-SK" dirty="0"/>
          </a:p>
        </p:txBody>
      </p:sp>
      <p:sp>
        <p:nvSpPr>
          <p:cNvPr id="4" name="Zástupný symbol čísla snímky 3"/>
          <p:cNvSpPr>
            <a:spLocks noGrp="1"/>
          </p:cNvSpPr>
          <p:nvPr>
            <p:ph type="sldNum" sz="quarter" idx="10"/>
          </p:nvPr>
        </p:nvSpPr>
        <p:spPr/>
        <p:txBody>
          <a:bodyPr/>
          <a:lstStyle/>
          <a:p>
            <a:fld id="{AA99A363-1A17-4C53-90A9-766C1703505B}" type="slidenum">
              <a:rPr lang="sk-SK" smtClean="0"/>
              <a:t>2</a:t>
            </a:fld>
            <a:endParaRPr lang="sk-SK"/>
          </a:p>
        </p:txBody>
      </p:sp>
    </p:spTree>
    <p:extLst>
      <p:ext uri="{BB962C8B-B14F-4D97-AF65-F5344CB8AC3E}">
        <p14:creationId xmlns:p14="http://schemas.microsoft.com/office/powerpoint/2010/main" val="369915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Skupiny: mikro (M-350 tis., O-700 tis., Z-10); malá (M-do 4 mil., O-do 8 mil., Z-10 -50); veľká (M&gt;4 mil., O&gt;8 mil.,  Z&gt;50). Ide o skutočnosť, keď UJ zámerne vykazujú nižší majetok ako majú v účtovných knihách.</a:t>
            </a:r>
            <a:endParaRPr lang="sk-SK" dirty="0"/>
          </a:p>
        </p:txBody>
      </p:sp>
      <p:sp>
        <p:nvSpPr>
          <p:cNvPr id="4" name="Zástupný symbol čísla snímky 3"/>
          <p:cNvSpPr>
            <a:spLocks noGrp="1"/>
          </p:cNvSpPr>
          <p:nvPr>
            <p:ph type="sldNum" sz="quarter" idx="10"/>
          </p:nvPr>
        </p:nvSpPr>
        <p:spPr/>
        <p:txBody>
          <a:bodyPr/>
          <a:lstStyle/>
          <a:p>
            <a:fld id="{AA99A363-1A17-4C53-90A9-766C1703505B}" type="slidenum">
              <a:rPr lang="sk-SK" smtClean="0"/>
              <a:t>3</a:t>
            </a:fld>
            <a:endParaRPr lang="sk-SK"/>
          </a:p>
        </p:txBody>
      </p:sp>
    </p:spTree>
    <p:extLst>
      <p:ext uri="{BB962C8B-B14F-4D97-AF65-F5344CB8AC3E}">
        <p14:creationId xmlns:p14="http://schemas.microsoft.com/office/powerpoint/2010/main" val="8120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Mali sme na správne</a:t>
            </a:r>
            <a:r>
              <a:rPr lang="sk-SK" baseline="0" dirty="0" smtClean="0"/>
              <a:t> vyplnené všeobecné náležitosti a úplnosť. </a:t>
            </a:r>
            <a:r>
              <a:rPr lang="sk-SK" dirty="0" smtClean="0"/>
              <a:t>Že stále nemôžu robiť</a:t>
            </a:r>
            <a:r>
              <a:rPr lang="sk-SK" baseline="0" dirty="0" smtClean="0"/>
              <a:t> výzvy, </a:t>
            </a:r>
            <a:r>
              <a:rPr lang="sk-SK" dirty="0" smtClean="0"/>
              <a:t> ak uloží</a:t>
            </a:r>
            <a:r>
              <a:rPr lang="sk-SK" baseline="0" dirty="0" smtClean="0"/>
              <a:t> do iného priečinku</a:t>
            </a:r>
            <a:endParaRPr lang="sk-SK" dirty="0"/>
          </a:p>
        </p:txBody>
      </p:sp>
      <p:sp>
        <p:nvSpPr>
          <p:cNvPr id="4" name="Zástupný symbol čísla snímky 3"/>
          <p:cNvSpPr>
            <a:spLocks noGrp="1"/>
          </p:cNvSpPr>
          <p:nvPr>
            <p:ph type="sldNum" sz="quarter" idx="10"/>
          </p:nvPr>
        </p:nvSpPr>
        <p:spPr/>
        <p:txBody>
          <a:bodyPr/>
          <a:lstStyle/>
          <a:p>
            <a:fld id="{AA99A363-1A17-4C53-90A9-766C1703505B}" type="slidenum">
              <a:rPr lang="sk-SK" smtClean="0"/>
              <a:t>4</a:t>
            </a:fld>
            <a:endParaRPr lang="sk-SK"/>
          </a:p>
        </p:txBody>
      </p:sp>
    </p:spTree>
    <p:extLst>
      <p:ext uri="{BB962C8B-B14F-4D97-AF65-F5344CB8AC3E}">
        <p14:creationId xmlns:p14="http://schemas.microsoft.com/office/powerpoint/2010/main" val="116269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AA99A363-1A17-4C53-90A9-766C1703505B}" type="slidenum">
              <a:rPr lang="sk-SK" smtClean="0"/>
              <a:t>6</a:t>
            </a:fld>
            <a:endParaRPr lang="sk-SK"/>
          </a:p>
        </p:txBody>
      </p:sp>
    </p:spTree>
    <p:extLst>
      <p:ext uri="{BB962C8B-B14F-4D97-AF65-F5344CB8AC3E}">
        <p14:creationId xmlns:p14="http://schemas.microsoft.com/office/powerpoint/2010/main" val="421813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AA99A363-1A17-4C53-90A9-766C1703505B}" type="slidenum">
              <a:rPr lang="sk-SK" smtClean="0"/>
              <a:t>11</a:t>
            </a:fld>
            <a:endParaRPr lang="sk-SK"/>
          </a:p>
        </p:txBody>
      </p:sp>
    </p:spTree>
    <p:extLst>
      <p:ext uri="{BB962C8B-B14F-4D97-AF65-F5344CB8AC3E}">
        <p14:creationId xmlns:p14="http://schemas.microsoft.com/office/powerpoint/2010/main" val="359145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AA99A363-1A17-4C53-90A9-766C1703505B}" type="slidenum">
              <a:rPr lang="sk-SK" smtClean="0"/>
              <a:t>12</a:t>
            </a:fld>
            <a:endParaRPr lang="sk-SK"/>
          </a:p>
        </p:txBody>
      </p:sp>
    </p:spTree>
    <p:extLst>
      <p:ext uri="{BB962C8B-B14F-4D97-AF65-F5344CB8AC3E}">
        <p14:creationId xmlns:p14="http://schemas.microsoft.com/office/powerpoint/2010/main" val="231247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AA99A363-1A17-4C53-90A9-766C1703505B}" type="slidenum">
              <a:rPr lang="sk-SK" smtClean="0"/>
              <a:t>13</a:t>
            </a:fld>
            <a:endParaRPr lang="sk-SK"/>
          </a:p>
        </p:txBody>
      </p:sp>
    </p:spTree>
    <p:extLst>
      <p:ext uri="{BB962C8B-B14F-4D97-AF65-F5344CB8AC3E}">
        <p14:creationId xmlns:p14="http://schemas.microsoft.com/office/powerpoint/2010/main" val="5927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AA99A363-1A17-4C53-90A9-766C1703505B}" type="slidenum">
              <a:rPr lang="sk-SK" smtClean="0"/>
              <a:t>16</a:t>
            </a:fld>
            <a:endParaRPr lang="sk-SK"/>
          </a:p>
        </p:txBody>
      </p:sp>
    </p:spTree>
    <p:extLst>
      <p:ext uri="{BB962C8B-B14F-4D97-AF65-F5344CB8AC3E}">
        <p14:creationId xmlns:p14="http://schemas.microsoft.com/office/powerpoint/2010/main" val="3523537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4649366" y="2400663"/>
            <a:ext cx="6015612" cy="1334712"/>
          </a:xfrm>
        </p:spPr>
        <p:txBody>
          <a:bodyPr anchor="t" anchorCtr="0">
            <a:normAutofit/>
          </a:bodyPr>
          <a:lstStyle>
            <a:lvl1pPr algn="l">
              <a:lnSpc>
                <a:spcPct val="90000"/>
              </a:lnSpc>
              <a:defRPr sz="3200" cap="all" baseline="0">
                <a:solidFill>
                  <a:srgbClr val="0054A3"/>
                </a:solidFill>
                <a:latin typeface="Calibri" panose="020F0502020204030204" pitchFamily="34" charset="0"/>
              </a:defRPr>
            </a:lvl1pPr>
          </a:lstStyle>
          <a:p>
            <a:r>
              <a:rPr lang="en-GB" noProof="0" dirty="0" err="1" smtClean="0"/>
              <a:t>hlavný</a:t>
            </a:r>
            <a:r>
              <a:rPr lang="en-GB" noProof="0" dirty="0" smtClean="0"/>
              <a:t> </a:t>
            </a:r>
            <a:br>
              <a:rPr lang="en-GB" noProof="0" dirty="0" smtClean="0"/>
            </a:br>
            <a:r>
              <a:rPr lang="en-GB" noProof="0" dirty="0" err="1" smtClean="0"/>
              <a:t>názov</a:t>
            </a:r>
            <a:r>
              <a:rPr lang="en-GB" noProof="0" dirty="0" smtClean="0"/>
              <a:t> </a:t>
            </a:r>
            <a:br>
              <a:rPr lang="en-GB" noProof="0" dirty="0" smtClean="0"/>
            </a:br>
            <a:r>
              <a:rPr lang="en-GB" noProof="0" dirty="0" err="1" smtClean="0"/>
              <a:t>prezentácie</a:t>
            </a:r>
            <a:endParaRPr lang="en-GB" noProof="0" dirty="0"/>
          </a:p>
        </p:txBody>
      </p:sp>
      <p:sp>
        <p:nvSpPr>
          <p:cNvPr id="3" name="Podnadpis 2"/>
          <p:cNvSpPr>
            <a:spLocks noGrp="1"/>
          </p:cNvSpPr>
          <p:nvPr>
            <p:ph type="subTitle" idx="1" hasCustomPrompt="1"/>
          </p:nvPr>
        </p:nvSpPr>
        <p:spPr>
          <a:xfrm>
            <a:off x="4649366" y="3919607"/>
            <a:ext cx="6015613" cy="1655762"/>
          </a:xfrm>
        </p:spPr>
        <p:txBody>
          <a:bodyPr vert="horz" lIns="91440" tIns="45720" rIns="91440" bIns="45720" rtlCol="0" anchor="t" anchorCtr="0">
            <a:normAutofit/>
          </a:bodyPr>
          <a:lstStyle>
            <a:lvl1pPr>
              <a:defRPr lang="sk-SK" sz="2100" i="1" cap="all" baseline="0" dirty="0">
                <a:solidFill>
                  <a:srgbClr val="0054A3"/>
                </a:solidFill>
                <a:latin typeface="Calibri" panose="020F0502020204030204" pitchFamily="34" charset="0"/>
                <a:ea typeface="+mj-ea"/>
                <a:cs typeface="+mj-cs"/>
              </a:defRPr>
            </a:lvl1pPr>
          </a:lstStyle>
          <a:p>
            <a:pPr lvl="0">
              <a:spcBef>
                <a:spcPct val="0"/>
              </a:spcBef>
              <a:buNone/>
            </a:pPr>
            <a:r>
              <a:rPr lang="en-GB" noProof="0" dirty="0" err="1" smtClean="0"/>
              <a:t>Podnadpis</a:t>
            </a:r>
            <a:endParaRPr lang="en-GB" noProof="0" dirty="0"/>
          </a:p>
        </p:txBody>
      </p:sp>
      <p:sp>
        <p:nvSpPr>
          <p:cNvPr id="4" name="Zástupný symbol dátumu 3"/>
          <p:cNvSpPr>
            <a:spLocks noGrp="1"/>
          </p:cNvSpPr>
          <p:nvPr>
            <p:ph type="dt" sz="half" idx="10"/>
          </p:nvPr>
        </p:nvSpPr>
        <p:spPr>
          <a:xfrm>
            <a:off x="4649366" y="6235769"/>
            <a:ext cx="2743200" cy="365125"/>
          </a:xfrm>
        </p:spPr>
        <p:txBody>
          <a:bodyPr/>
          <a:lstStyle/>
          <a:p>
            <a:fld id="{ABF24499-4637-4F27-9495-A5EA6EAF669E}" type="datetime1">
              <a:rPr lang="sk-SK" noProof="0" smtClean="0"/>
              <a:t>12. 6. 2018</a:t>
            </a:fld>
            <a:endParaRPr lang="en-GB" noProof="0" dirty="0"/>
          </a:p>
        </p:txBody>
      </p:sp>
      <p:pic>
        <p:nvPicPr>
          <p:cNvPr id="7" name="Obrázo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51" t="37690" r="62191" b="43769"/>
          <a:stretch/>
        </p:blipFill>
        <p:spPr>
          <a:xfrm>
            <a:off x="2885089" y="2280087"/>
            <a:ext cx="1300656" cy="1803183"/>
          </a:xfrm>
          <a:prstGeom prst="rect">
            <a:avLst/>
          </a:prstGeom>
        </p:spPr>
      </p:pic>
      <p:sp>
        <p:nvSpPr>
          <p:cNvPr id="8" name="Obdĺžnik 7"/>
          <p:cNvSpPr/>
          <p:nvPr userDrawn="1"/>
        </p:nvSpPr>
        <p:spPr>
          <a:xfrm>
            <a:off x="4333103" y="0"/>
            <a:ext cx="54000" cy="3113506"/>
          </a:xfrm>
          <a:prstGeom prst="rect">
            <a:avLst/>
          </a:prstGeom>
          <a:solidFill>
            <a:srgbClr val="D0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Obdĺžnik 9"/>
          <p:cNvSpPr/>
          <p:nvPr userDrawn="1"/>
        </p:nvSpPr>
        <p:spPr>
          <a:xfrm>
            <a:off x="4333103" y="3113507"/>
            <a:ext cx="54000" cy="617912"/>
          </a:xfrm>
          <a:prstGeom prst="rect">
            <a:avLst/>
          </a:prstGeom>
          <a:solidFill>
            <a:srgbClr val="005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Obdĺžnik 10"/>
          <p:cNvSpPr/>
          <p:nvPr userDrawn="1"/>
        </p:nvSpPr>
        <p:spPr>
          <a:xfrm>
            <a:off x="4333103" y="3731419"/>
            <a:ext cx="54000" cy="3114000"/>
          </a:xfrm>
          <a:prstGeom prst="rect">
            <a:avLst/>
          </a:prstGeom>
          <a:solidFill>
            <a:srgbClr val="E03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9330623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15" name="Zástupný symbol obsahu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28" t="38251" r="21689" b="43354"/>
          <a:stretch/>
        </p:blipFill>
        <p:spPr>
          <a:xfrm>
            <a:off x="9187888" y="6132503"/>
            <a:ext cx="2390143" cy="627072"/>
          </a:xfrm>
          <a:prstGeom prst="rect">
            <a:avLst/>
          </a:prstGeom>
        </p:spPr>
      </p:pic>
      <p:sp>
        <p:nvSpPr>
          <p:cNvPr id="17" name="Obdĺžnik 16"/>
          <p:cNvSpPr/>
          <p:nvPr userDrawn="1"/>
        </p:nvSpPr>
        <p:spPr>
          <a:xfrm rot="16200000">
            <a:off x="6454249" y="-4922226"/>
            <a:ext cx="407761" cy="11067739"/>
          </a:xfrm>
          <a:prstGeom prst="rect">
            <a:avLst/>
          </a:prstGeom>
          <a:solidFill>
            <a:srgbClr val="045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Nadpis 1"/>
          <p:cNvSpPr>
            <a:spLocks noGrp="1"/>
          </p:cNvSpPr>
          <p:nvPr>
            <p:ph type="title" hasCustomPrompt="1"/>
          </p:nvPr>
        </p:nvSpPr>
        <p:spPr>
          <a:xfrm>
            <a:off x="1565188" y="411983"/>
            <a:ext cx="10071987" cy="403542"/>
          </a:xfrm>
        </p:spPr>
        <p:txBody>
          <a:bodyPr>
            <a:normAutofit/>
          </a:bodyPr>
          <a:lstStyle>
            <a:lvl1pPr>
              <a:defRPr sz="2100" cap="all" baseline="0">
                <a:solidFill>
                  <a:schemeClr val="bg1"/>
                </a:solidFill>
                <a:latin typeface="+mn-lt"/>
              </a:defRPr>
            </a:lvl1pPr>
          </a:lstStyle>
          <a:p>
            <a:r>
              <a:rPr lang="sk-SK" noProof="0" dirty="0" smtClean="0"/>
              <a:t>Názov snímky</a:t>
            </a:r>
            <a:endParaRPr lang="en-GB" noProof="0" dirty="0"/>
          </a:p>
        </p:txBody>
      </p:sp>
      <p:sp>
        <p:nvSpPr>
          <p:cNvPr id="3" name="Zástupný symbol obsahu 2"/>
          <p:cNvSpPr>
            <a:spLocks noGrp="1"/>
          </p:cNvSpPr>
          <p:nvPr>
            <p:ph idx="1"/>
          </p:nvPr>
        </p:nvSpPr>
        <p:spPr>
          <a:xfrm>
            <a:off x="1186046" y="1346479"/>
            <a:ext cx="10167753" cy="4830483"/>
          </a:xfrm>
        </p:spPr>
        <p:txBody>
          <a:bodyPr/>
          <a:lstStyle>
            <a:lvl1pPr marL="228600" indent="-228600">
              <a:buClr>
                <a:srgbClr val="E03137"/>
              </a:buClr>
              <a:buFont typeface="Wingdings" panose="05000000000000000000" pitchFamily="2" charset="2"/>
              <a:buChar char="§"/>
              <a:defRPr/>
            </a:lvl1pPr>
            <a:lvl2pPr marL="685800" indent="-228600">
              <a:buClr>
                <a:srgbClr val="E03137"/>
              </a:buClr>
              <a:buFont typeface="Wingdings" panose="05000000000000000000" pitchFamily="2" charset="2"/>
              <a:buChar char="§"/>
              <a:defRPr/>
            </a:lvl2pPr>
            <a:lvl3pPr marL="1143000" indent="-228600">
              <a:buClr>
                <a:srgbClr val="E03137"/>
              </a:buClr>
              <a:buFont typeface="Wingdings" panose="05000000000000000000" pitchFamily="2" charset="2"/>
              <a:buChar char="§"/>
              <a:defRPr/>
            </a:lvl3pPr>
            <a:lvl4pPr marL="1600200" indent="-228600">
              <a:buClr>
                <a:srgbClr val="E03137"/>
              </a:buClr>
              <a:buFont typeface="Wingdings" panose="05000000000000000000" pitchFamily="2" charset="2"/>
              <a:buChar char="§"/>
              <a:defRPr/>
            </a:lvl4pPr>
            <a:lvl5pPr marL="2057400" indent="-228600">
              <a:buClr>
                <a:srgbClr val="E03137"/>
              </a:buClr>
              <a:buFont typeface="Wingdings" panose="05000000000000000000" pitchFamily="2" charset="2"/>
              <a:buChar char="§"/>
              <a:defRPr/>
            </a:lvl5pPr>
          </a:lstStyle>
          <a:p>
            <a:pPr lvl="0"/>
            <a:r>
              <a:rPr lang="en-GB" noProof="0" dirty="0" err="1" smtClean="0"/>
              <a:t>Upravte</a:t>
            </a:r>
            <a:r>
              <a:rPr lang="en-GB" noProof="0" dirty="0" smtClean="0"/>
              <a:t> </a:t>
            </a:r>
            <a:r>
              <a:rPr lang="en-GB" noProof="0" dirty="0" err="1" smtClean="0"/>
              <a:t>štýl</a:t>
            </a:r>
            <a:r>
              <a:rPr lang="en-GB" noProof="0" dirty="0" smtClean="0"/>
              <a:t> </a:t>
            </a:r>
            <a:r>
              <a:rPr lang="en-GB" noProof="0" dirty="0" err="1" smtClean="0"/>
              <a:t>predlohy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a:p>
            <a:pPr lvl="2"/>
            <a:r>
              <a:rPr lang="en-GB" noProof="0" dirty="0" err="1" smtClean="0"/>
              <a:t>Tretia</a:t>
            </a:r>
            <a:r>
              <a:rPr lang="en-GB" noProof="0" dirty="0" smtClean="0"/>
              <a:t> </a:t>
            </a:r>
            <a:r>
              <a:rPr lang="en-GB" noProof="0" dirty="0" err="1" smtClean="0"/>
              <a:t>úroveň</a:t>
            </a:r>
            <a:endParaRPr lang="en-GB" noProof="0" dirty="0" smtClean="0"/>
          </a:p>
          <a:p>
            <a:pPr lvl="3"/>
            <a:r>
              <a:rPr lang="en-GB" noProof="0" dirty="0" err="1" smtClean="0"/>
              <a:t>Štvrtá</a:t>
            </a:r>
            <a:r>
              <a:rPr lang="en-GB" noProof="0" dirty="0" smtClean="0"/>
              <a:t> </a:t>
            </a:r>
            <a:r>
              <a:rPr lang="en-GB" noProof="0" dirty="0" err="1" smtClean="0"/>
              <a:t>úroveň</a:t>
            </a:r>
            <a:endParaRPr lang="en-GB" noProof="0" dirty="0" smtClean="0"/>
          </a:p>
          <a:p>
            <a:pPr lvl="4"/>
            <a:r>
              <a:rPr lang="en-GB" noProof="0" dirty="0" err="1" smtClean="0"/>
              <a:t>Piata</a:t>
            </a:r>
            <a:r>
              <a:rPr lang="en-GB" noProof="0" dirty="0" smtClean="0"/>
              <a:t> </a:t>
            </a:r>
            <a:r>
              <a:rPr lang="en-GB" noProof="0" dirty="0" err="1" smtClean="0"/>
              <a:t>úroveň</a:t>
            </a:r>
            <a:endParaRPr lang="en-GB" noProof="0" dirty="0"/>
          </a:p>
        </p:txBody>
      </p:sp>
      <p:sp>
        <p:nvSpPr>
          <p:cNvPr id="4" name="Zástupný symbol dátumu 3"/>
          <p:cNvSpPr>
            <a:spLocks noGrp="1"/>
          </p:cNvSpPr>
          <p:nvPr>
            <p:ph type="dt" sz="half" idx="10"/>
          </p:nvPr>
        </p:nvSpPr>
        <p:spPr>
          <a:xfrm>
            <a:off x="838200" y="6356350"/>
            <a:ext cx="1161422" cy="365125"/>
          </a:xfrm>
        </p:spPr>
        <p:txBody>
          <a:bodyPr/>
          <a:lstStyle/>
          <a:p>
            <a:fld id="{391D8591-E930-4054-BC7D-9EA9A4F649D0}" type="datetime1">
              <a:rPr lang="sk-SK" noProof="0" smtClean="0"/>
              <a:t>12. 6. 2018</a:t>
            </a:fld>
            <a:endParaRPr lang="en-GB" noProof="0" dirty="0"/>
          </a:p>
        </p:txBody>
      </p:sp>
      <p:sp>
        <p:nvSpPr>
          <p:cNvPr id="5" name="Zástupný symbol päty 4"/>
          <p:cNvSpPr>
            <a:spLocks noGrp="1"/>
          </p:cNvSpPr>
          <p:nvPr>
            <p:ph type="ftr" sz="quarter" idx="11"/>
          </p:nvPr>
        </p:nvSpPr>
        <p:spPr>
          <a:xfrm>
            <a:off x="2502040" y="6356350"/>
            <a:ext cx="5651360" cy="365125"/>
          </a:xfrm>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a:xfrm>
            <a:off x="8340131" y="6356350"/>
            <a:ext cx="792982" cy="365125"/>
          </a:xfrm>
        </p:spPr>
        <p:txBody>
          <a:bodyPr/>
          <a:lstStyle/>
          <a:p>
            <a:fld id="{D3E91E45-8E11-4FD5-A139-3CC7756EB3B5}" type="slidenum">
              <a:rPr lang="en-GB" noProof="0" smtClean="0"/>
              <a:t>‹#›</a:t>
            </a:fld>
            <a:endParaRPr lang="en-GB" noProof="0" dirty="0"/>
          </a:p>
        </p:txBody>
      </p:sp>
      <p:sp>
        <p:nvSpPr>
          <p:cNvPr id="9" name="Obdĺžnik 8"/>
          <p:cNvSpPr/>
          <p:nvPr userDrawn="1"/>
        </p:nvSpPr>
        <p:spPr>
          <a:xfrm>
            <a:off x="10203193" y="6338590"/>
            <a:ext cx="1975669" cy="36000"/>
          </a:xfrm>
          <a:prstGeom prst="rect">
            <a:avLst/>
          </a:prstGeom>
          <a:solidFill>
            <a:srgbClr val="E52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Obdĺžnik 9"/>
          <p:cNvSpPr/>
          <p:nvPr userDrawn="1"/>
        </p:nvSpPr>
        <p:spPr>
          <a:xfrm>
            <a:off x="9929251" y="6338590"/>
            <a:ext cx="273942" cy="36000"/>
          </a:xfrm>
          <a:prstGeom prst="rect">
            <a:avLst/>
          </a:prstGeom>
          <a:solidFill>
            <a:srgbClr val="045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Obdĺžnik 10"/>
          <p:cNvSpPr/>
          <p:nvPr userDrawn="1"/>
        </p:nvSpPr>
        <p:spPr>
          <a:xfrm>
            <a:off x="9686169" y="6338590"/>
            <a:ext cx="243082" cy="36000"/>
          </a:xfrm>
          <a:prstGeom prst="rect">
            <a:avLst/>
          </a:prstGeom>
          <a:solidFill>
            <a:srgbClr val="D9D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Obdĺžnik 11"/>
          <p:cNvSpPr/>
          <p:nvPr userDrawn="1"/>
        </p:nvSpPr>
        <p:spPr>
          <a:xfrm flipV="1">
            <a:off x="0" y="6340412"/>
            <a:ext cx="9139537" cy="36000"/>
          </a:xfrm>
          <a:prstGeom prst="rect">
            <a:avLst/>
          </a:prstGeom>
          <a:solidFill>
            <a:srgbClr val="E52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Obdĺžnik 12"/>
          <p:cNvSpPr/>
          <p:nvPr userDrawn="1"/>
        </p:nvSpPr>
        <p:spPr>
          <a:xfrm rot="16200000">
            <a:off x="949931" y="987170"/>
            <a:ext cx="407761" cy="64471"/>
          </a:xfrm>
          <a:prstGeom prst="rect">
            <a:avLst/>
          </a:prstGeom>
          <a:solidFill>
            <a:srgbClr val="E52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Obdĺžnik 13"/>
          <p:cNvSpPr/>
          <p:nvPr userDrawn="1"/>
        </p:nvSpPr>
        <p:spPr>
          <a:xfrm rot="16200000">
            <a:off x="953601" y="171481"/>
            <a:ext cx="407763" cy="64800"/>
          </a:xfrm>
          <a:prstGeom prst="rect">
            <a:avLst/>
          </a:prstGeom>
          <a:solidFill>
            <a:srgbClr val="D9D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0663964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a">
    <p:spTree>
      <p:nvGrpSpPr>
        <p:cNvPr id="1" name=""/>
        <p:cNvGrpSpPr/>
        <p:nvPr/>
      </p:nvGrpSpPr>
      <p:grpSpPr>
        <a:xfrm>
          <a:off x="0" y="0"/>
          <a:ext cx="0" cy="0"/>
          <a:chOff x="0" y="0"/>
          <a:chExt cx="0" cy="0"/>
        </a:xfrm>
      </p:grpSpPr>
      <p:pic>
        <p:nvPicPr>
          <p:cNvPr id="12" name="Zástupný symbol obsahu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28" t="38251" r="21689" b="43354"/>
          <a:stretch/>
        </p:blipFill>
        <p:spPr>
          <a:xfrm>
            <a:off x="6934200" y="1120477"/>
            <a:ext cx="4759646" cy="1248729"/>
          </a:xfrm>
          <a:prstGeom prst="rect">
            <a:avLst/>
          </a:prstGeom>
        </p:spPr>
      </p:pic>
      <p:sp>
        <p:nvSpPr>
          <p:cNvPr id="2" name="Zástupný symbol dátumu 1"/>
          <p:cNvSpPr>
            <a:spLocks noGrp="1"/>
          </p:cNvSpPr>
          <p:nvPr>
            <p:ph type="dt" sz="half" idx="10"/>
          </p:nvPr>
        </p:nvSpPr>
        <p:spPr>
          <a:xfrm>
            <a:off x="838200" y="6356350"/>
            <a:ext cx="1191567" cy="365125"/>
          </a:xfrm>
        </p:spPr>
        <p:txBody>
          <a:bodyPr/>
          <a:lstStyle/>
          <a:p>
            <a:fld id="{0D706F1E-9CFF-4F13-AAF7-6E3B3594312D}" type="datetime1">
              <a:rPr lang="sk-SK" smtClean="0"/>
              <a:t>12. 6. 2018</a:t>
            </a:fld>
            <a:endParaRPr lang="sk-SK"/>
          </a:p>
        </p:txBody>
      </p:sp>
      <p:sp>
        <p:nvSpPr>
          <p:cNvPr id="5" name="Zástupný symbol päty 4"/>
          <p:cNvSpPr>
            <a:spLocks noGrp="1"/>
          </p:cNvSpPr>
          <p:nvPr>
            <p:ph type="ftr" sz="quarter" idx="11"/>
          </p:nvPr>
        </p:nvSpPr>
        <p:spPr>
          <a:xfrm>
            <a:off x="2502039" y="6356350"/>
            <a:ext cx="7767375" cy="365125"/>
          </a:xfrm>
        </p:spPr>
        <p:txBody>
          <a:bodyPr/>
          <a:lstStyle/>
          <a:p>
            <a:r>
              <a:rPr lang="sk-SK" smtClean="0"/>
              <a:t>Legislatívne zmeny v účtovníctve v roku 2018</a:t>
            </a:r>
            <a:endParaRPr lang="sk-SK" dirty="0"/>
          </a:p>
        </p:txBody>
      </p:sp>
      <p:sp>
        <p:nvSpPr>
          <p:cNvPr id="9" name="Obdĺžnik 8"/>
          <p:cNvSpPr/>
          <p:nvPr userDrawn="1"/>
        </p:nvSpPr>
        <p:spPr>
          <a:xfrm>
            <a:off x="8834852" y="1541005"/>
            <a:ext cx="3357148" cy="64800"/>
          </a:xfrm>
          <a:prstGeom prst="rect">
            <a:avLst/>
          </a:prstGeom>
          <a:solidFill>
            <a:srgbClr val="E52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userDrawn="1"/>
        </p:nvSpPr>
        <p:spPr>
          <a:xfrm>
            <a:off x="8369357" y="1541005"/>
            <a:ext cx="465495" cy="64800"/>
          </a:xfrm>
          <a:prstGeom prst="rect">
            <a:avLst/>
          </a:prstGeom>
          <a:solidFill>
            <a:srgbClr val="045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userDrawn="1"/>
        </p:nvSpPr>
        <p:spPr>
          <a:xfrm>
            <a:off x="7956301" y="1541005"/>
            <a:ext cx="413056" cy="64800"/>
          </a:xfrm>
          <a:prstGeom prst="rect">
            <a:avLst/>
          </a:prstGeom>
          <a:solidFill>
            <a:srgbClr val="D9D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BlokTextu 12"/>
          <p:cNvSpPr txBox="1"/>
          <p:nvPr userDrawn="1"/>
        </p:nvSpPr>
        <p:spPr>
          <a:xfrm>
            <a:off x="2815588" y="3659903"/>
            <a:ext cx="6019264" cy="584775"/>
          </a:xfrm>
          <a:prstGeom prst="rect">
            <a:avLst/>
          </a:prstGeom>
          <a:noFill/>
        </p:spPr>
        <p:txBody>
          <a:bodyPr wrap="square" rtlCol="0">
            <a:spAutoFit/>
          </a:bodyPr>
          <a:lstStyle/>
          <a:p>
            <a:r>
              <a:rPr lang="sk-SK" sz="3200" dirty="0" smtClean="0">
                <a:solidFill>
                  <a:schemeClr val="accent5">
                    <a:lumMod val="75000"/>
                  </a:schemeClr>
                </a:solidFill>
              </a:rPr>
              <a:t>ĎAKUJEM</a:t>
            </a:r>
            <a:r>
              <a:rPr lang="sk-SK" sz="3200" baseline="0" dirty="0" smtClean="0">
                <a:solidFill>
                  <a:schemeClr val="accent5">
                    <a:lumMod val="75000"/>
                  </a:schemeClr>
                </a:solidFill>
              </a:rPr>
              <a:t> ZA VAŠU POZORNOSŤ</a:t>
            </a:r>
            <a:endParaRPr lang="sk-SK" sz="3200" dirty="0"/>
          </a:p>
        </p:txBody>
      </p:sp>
    </p:spTree>
    <p:extLst>
      <p:ext uri="{BB962C8B-B14F-4D97-AF65-F5344CB8AC3E}">
        <p14:creationId xmlns:p14="http://schemas.microsoft.com/office/powerpoint/2010/main" val="87548658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Obdĺžnik 16">
            <a:extLst>
              <a:ext uri="{FF2B5EF4-FFF2-40B4-BE49-F238E27FC236}">
                <a16:creationId xmlns:a16="http://schemas.microsoft.com/office/drawing/2014/main" xmlns="" id="{35E80AE2-48F0-4889-B76D-49F5F14C28C6}"/>
              </a:ext>
            </a:extLst>
          </p:cNvPr>
          <p:cNvSpPr/>
          <p:nvPr userDrawn="1"/>
        </p:nvSpPr>
        <p:spPr>
          <a:xfrm rot="16200000">
            <a:off x="6469122" y="-4943762"/>
            <a:ext cx="407761" cy="11110808"/>
          </a:xfrm>
          <a:prstGeom prst="rect">
            <a:avLst/>
          </a:prstGeom>
          <a:solidFill>
            <a:srgbClr val="045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9" name="Nadpis 1">
            <a:extLst>
              <a:ext uri="{FF2B5EF4-FFF2-40B4-BE49-F238E27FC236}">
                <a16:creationId xmlns:a16="http://schemas.microsoft.com/office/drawing/2014/main" xmlns="" id="{441A2815-921C-42C6-8BB5-38EA728B1FA0}"/>
              </a:ext>
            </a:extLst>
          </p:cNvPr>
          <p:cNvSpPr>
            <a:spLocks noGrp="1"/>
          </p:cNvSpPr>
          <p:nvPr>
            <p:ph type="title" hasCustomPrompt="1"/>
          </p:nvPr>
        </p:nvSpPr>
        <p:spPr>
          <a:xfrm>
            <a:off x="1530286" y="411983"/>
            <a:ext cx="10320713" cy="403542"/>
          </a:xfrm>
        </p:spPr>
        <p:txBody>
          <a:bodyPr>
            <a:normAutofit/>
          </a:bodyPr>
          <a:lstStyle>
            <a:lvl1pPr>
              <a:defRPr sz="2100" cap="all" baseline="0">
                <a:solidFill>
                  <a:schemeClr val="bg1"/>
                </a:solidFill>
                <a:latin typeface="+mn-lt"/>
              </a:defRPr>
            </a:lvl1pPr>
          </a:lstStyle>
          <a:p>
            <a:r>
              <a:rPr lang="sk-SK" noProof="0" dirty="0"/>
              <a:t>Názov snímky</a:t>
            </a:r>
            <a:endParaRPr lang="en-GB" noProof="0" dirty="0"/>
          </a:p>
        </p:txBody>
      </p:sp>
      <p:sp>
        <p:nvSpPr>
          <p:cNvPr id="10" name="Zástupný symbol obsahu 2">
            <a:extLst>
              <a:ext uri="{FF2B5EF4-FFF2-40B4-BE49-F238E27FC236}">
                <a16:creationId xmlns:a16="http://schemas.microsoft.com/office/drawing/2014/main" xmlns="" id="{F0AE5D66-33EF-4743-B6D6-8D5BBA2418A9}"/>
              </a:ext>
            </a:extLst>
          </p:cNvPr>
          <p:cNvSpPr>
            <a:spLocks noGrp="1"/>
          </p:cNvSpPr>
          <p:nvPr>
            <p:ph idx="1"/>
          </p:nvPr>
        </p:nvSpPr>
        <p:spPr>
          <a:xfrm>
            <a:off x="1117601" y="1057610"/>
            <a:ext cx="10320713" cy="5073072"/>
          </a:xfrm>
        </p:spPr>
        <p:txBody>
          <a:bodyPr/>
          <a:lstStyle>
            <a:lvl1pPr marL="228600" indent="-228600">
              <a:buClr>
                <a:srgbClr val="E03137"/>
              </a:buClr>
              <a:buFont typeface="Wingdings" panose="05000000000000000000" pitchFamily="2" charset="2"/>
              <a:buChar char="§"/>
              <a:defRPr/>
            </a:lvl1pPr>
            <a:lvl2pPr marL="685800" indent="-228600">
              <a:buClr>
                <a:srgbClr val="E03137"/>
              </a:buClr>
              <a:buFont typeface="Wingdings" panose="05000000000000000000" pitchFamily="2" charset="2"/>
              <a:buChar char="§"/>
              <a:defRPr/>
            </a:lvl2pPr>
            <a:lvl3pPr marL="1143000" indent="-228600">
              <a:buClr>
                <a:srgbClr val="E03137"/>
              </a:buClr>
              <a:buFont typeface="Wingdings" panose="05000000000000000000" pitchFamily="2" charset="2"/>
              <a:buChar char="§"/>
              <a:defRPr/>
            </a:lvl3pPr>
            <a:lvl4pPr marL="1600200" indent="-228600">
              <a:buClr>
                <a:srgbClr val="E03137"/>
              </a:buClr>
              <a:buFont typeface="Wingdings" panose="05000000000000000000" pitchFamily="2" charset="2"/>
              <a:buChar char="§"/>
              <a:defRPr/>
            </a:lvl4pPr>
            <a:lvl5pPr marL="2057400" indent="-228600">
              <a:buClr>
                <a:srgbClr val="E03137"/>
              </a:buClr>
              <a:buFont typeface="Wingdings" panose="05000000000000000000" pitchFamily="2" charset="2"/>
              <a:buChar char="§"/>
              <a:defRPr/>
            </a:lvl5pPr>
          </a:lstStyle>
          <a:p>
            <a:pPr lvl="0"/>
            <a:r>
              <a:rPr lang="en-GB" noProof="0" dirty="0" err="1"/>
              <a:t>Upravte</a:t>
            </a:r>
            <a:r>
              <a:rPr lang="en-GB" noProof="0" dirty="0"/>
              <a:t> </a:t>
            </a:r>
            <a:r>
              <a:rPr lang="en-GB" noProof="0" dirty="0" err="1"/>
              <a:t>štýl</a:t>
            </a:r>
            <a:r>
              <a:rPr lang="en-GB" noProof="0" dirty="0"/>
              <a:t> </a:t>
            </a:r>
            <a:r>
              <a:rPr lang="en-GB" noProof="0" dirty="0" err="1"/>
              <a:t>predlohy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a:p>
            <a:pPr lvl="2"/>
            <a:r>
              <a:rPr lang="en-GB" noProof="0" dirty="0" err="1"/>
              <a:t>Tretia</a:t>
            </a:r>
            <a:r>
              <a:rPr lang="en-GB" noProof="0" dirty="0"/>
              <a:t> </a:t>
            </a:r>
            <a:r>
              <a:rPr lang="en-GB" noProof="0" dirty="0" err="1"/>
              <a:t>úroveň</a:t>
            </a:r>
            <a:endParaRPr lang="en-GB" noProof="0" dirty="0"/>
          </a:p>
          <a:p>
            <a:pPr lvl="3"/>
            <a:r>
              <a:rPr lang="en-GB" noProof="0" dirty="0" err="1"/>
              <a:t>Štvrtá</a:t>
            </a:r>
            <a:r>
              <a:rPr lang="en-GB" noProof="0" dirty="0"/>
              <a:t> </a:t>
            </a:r>
            <a:r>
              <a:rPr lang="en-GB" noProof="0" dirty="0" err="1"/>
              <a:t>úroveň</a:t>
            </a:r>
            <a:endParaRPr lang="en-GB" noProof="0" dirty="0"/>
          </a:p>
          <a:p>
            <a:pPr lvl="4"/>
            <a:r>
              <a:rPr lang="en-GB" noProof="0" dirty="0" err="1"/>
              <a:t>Piata</a:t>
            </a:r>
            <a:r>
              <a:rPr lang="en-GB" noProof="0" dirty="0"/>
              <a:t> </a:t>
            </a:r>
            <a:r>
              <a:rPr lang="en-GB" noProof="0" dirty="0" err="1"/>
              <a:t>úroveň</a:t>
            </a:r>
            <a:endParaRPr lang="en-GB" noProof="0" dirty="0"/>
          </a:p>
        </p:txBody>
      </p:sp>
      <p:sp>
        <p:nvSpPr>
          <p:cNvPr id="11" name="Zástupný symbol dátumu 3">
            <a:extLst>
              <a:ext uri="{FF2B5EF4-FFF2-40B4-BE49-F238E27FC236}">
                <a16:creationId xmlns:a16="http://schemas.microsoft.com/office/drawing/2014/main" xmlns="" id="{512E26CB-97D5-490C-AAFE-C0A4ECC9BAFE}"/>
              </a:ext>
            </a:extLst>
          </p:cNvPr>
          <p:cNvSpPr>
            <a:spLocks noGrp="1"/>
          </p:cNvSpPr>
          <p:nvPr>
            <p:ph type="dt" sz="half" idx="10"/>
          </p:nvPr>
        </p:nvSpPr>
        <p:spPr>
          <a:xfrm>
            <a:off x="1117600" y="6356351"/>
            <a:ext cx="1548563" cy="365125"/>
          </a:xfrm>
        </p:spPr>
        <p:txBody>
          <a:bodyPr/>
          <a:lstStyle/>
          <a:p>
            <a:fld id="{0C949E73-A51F-4604-A91A-B328C3F4B498}" type="datetime1">
              <a:rPr lang="sk-SK" noProof="0" smtClean="0"/>
              <a:t>12. 6. 2018</a:t>
            </a:fld>
            <a:endParaRPr lang="en-GB" noProof="0" dirty="0"/>
          </a:p>
        </p:txBody>
      </p:sp>
      <p:sp>
        <p:nvSpPr>
          <p:cNvPr id="12" name="Zástupný symbol päty 4">
            <a:extLst>
              <a:ext uri="{FF2B5EF4-FFF2-40B4-BE49-F238E27FC236}">
                <a16:creationId xmlns:a16="http://schemas.microsoft.com/office/drawing/2014/main" xmlns="" id="{596E566A-E015-467B-A5AD-86CC848D03AF}"/>
              </a:ext>
            </a:extLst>
          </p:cNvPr>
          <p:cNvSpPr>
            <a:spLocks noGrp="1"/>
          </p:cNvSpPr>
          <p:nvPr>
            <p:ph type="ftr" sz="quarter" idx="11"/>
          </p:nvPr>
        </p:nvSpPr>
        <p:spPr>
          <a:xfrm>
            <a:off x="3336053" y="6356351"/>
            <a:ext cx="4344907" cy="365125"/>
          </a:xfrm>
        </p:spPr>
        <p:txBody>
          <a:bodyPr/>
          <a:lstStyle/>
          <a:p>
            <a:r>
              <a:rPr lang="en-GB" noProof="0" smtClean="0"/>
              <a:t>Legislatívne zmeny v účtovníctve v roku 2018</a:t>
            </a:r>
            <a:endParaRPr lang="en-GB" noProof="0" dirty="0"/>
          </a:p>
        </p:txBody>
      </p:sp>
      <p:sp>
        <p:nvSpPr>
          <p:cNvPr id="13" name="Zástupný symbol čísla snímky 5">
            <a:extLst>
              <a:ext uri="{FF2B5EF4-FFF2-40B4-BE49-F238E27FC236}">
                <a16:creationId xmlns:a16="http://schemas.microsoft.com/office/drawing/2014/main" xmlns="" id="{1280FB43-3B27-46F5-97A3-BDD2D66B50F8}"/>
              </a:ext>
            </a:extLst>
          </p:cNvPr>
          <p:cNvSpPr>
            <a:spLocks noGrp="1"/>
          </p:cNvSpPr>
          <p:nvPr>
            <p:ph type="sldNum" sz="quarter" idx="12"/>
          </p:nvPr>
        </p:nvSpPr>
        <p:spPr>
          <a:xfrm>
            <a:off x="7928092" y="6356351"/>
            <a:ext cx="1057309" cy="365125"/>
          </a:xfrm>
        </p:spPr>
        <p:txBody>
          <a:bodyPr/>
          <a:lstStyle/>
          <a:p>
            <a:fld id="{D3E91E45-8E11-4FD5-A139-3CC7756EB3B5}" type="slidenum">
              <a:rPr lang="en-GB" noProof="0" smtClean="0"/>
              <a:t>‹#›</a:t>
            </a:fld>
            <a:endParaRPr lang="en-GB" noProof="0" dirty="0"/>
          </a:p>
        </p:txBody>
      </p:sp>
      <p:sp>
        <p:nvSpPr>
          <p:cNvPr id="17" name="Obdĺžnik 11">
            <a:extLst>
              <a:ext uri="{FF2B5EF4-FFF2-40B4-BE49-F238E27FC236}">
                <a16:creationId xmlns:a16="http://schemas.microsoft.com/office/drawing/2014/main" xmlns="" id="{0C825DE2-638E-4A88-B015-4B3DEDA7CD66}"/>
              </a:ext>
            </a:extLst>
          </p:cNvPr>
          <p:cNvSpPr/>
          <p:nvPr userDrawn="1"/>
        </p:nvSpPr>
        <p:spPr>
          <a:xfrm flipV="1">
            <a:off x="1" y="6340412"/>
            <a:ext cx="12186049" cy="36000"/>
          </a:xfrm>
          <a:prstGeom prst="rect">
            <a:avLst/>
          </a:prstGeom>
          <a:solidFill>
            <a:srgbClr val="E52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18" name="Obdĺžnik 12">
            <a:extLst>
              <a:ext uri="{FF2B5EF4-FFF2-40B4-BE49-F238E27FC236}">
                <a16:creationId xmlns:a16="http://schemas.microsoft.com/office/drawing/2014/main" xmlns="" id="{2F8D97D9-10CC-4FF8-AF5E-D5C9B6FCE9AE}"/>
              </a:ext>
            </a:extLst>
          </p:cNvPr>
          <p:cNvSpPr/>
          <p:nvPr userDrawn="1"/>
        </p:nvSpPr>
        <p:spPr>
          <a:xfrm rot="16200000">
            <a:off x="958724" y="974403"/>
            <a:ext cx="407761" cy="90007"/>
          </a:xfrm>
          <a:prstGeom prst="rect">
            <a:avLst/>
          </a:prstGeom>
          <a:solidFill>
            <a:srgbClr val="E52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19" name="Obdĺžnik 13">
            <a:extLst>
              <a:ext uri="{FF2B5EF4-FFF2-40B4-BE49-F238E27FC236}">
                <a16:creationId xmlns:a16="http://schemas.microsoft.com/office/drawing/2014/main" xmlns="" id="{6E0DE0B1-0814-4B26-B15F-98AA5D5CD528}"/>
              </a:ext>
            </a:extLst>
          </p:cNvPr>
          <p:cNvSpPr/>
          <p:nvPr userDrawn="1"/>
        </p:nvSpPr>
        <p:spPr>
          <a:xfrm rot="16200000">
            <a:off x="963609" y="158651"/>
            <a:ext cx="407763" cy="90463"/>
          </a:xfrm>
          <a:prstGeom prst="rect">
            <a:avLst/>
          </a:prstGeom>
          <a:solidFill>
            <a:srgbClr val="D9D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pic>
        <p:nvPicPr>
          <p:cNvPr id="20" name="Zástupný symbol obsahu 6">
            <a:extLst>
              <a:ext uri="{FF2B5EF4-FFF2-40B4-BE49-F238E27FC236}">
                <a16:creationId xmlns:a16="http://schemas.microsoft.com/office/drawing/2014/main" xmlns="" id="{EBFB9A2F-DBE4-4DD5-9F0A-1686DC07E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28" t="38251" r="21689" b="43354"/>
          <a:stretch/>
        </p:blipFill>
        <p:spPr>
          <a:xfrm>
            <a:off x="9014098" y="6132503"/>
            <a:ext cx="3186857" cy="627072"/>
          </a:xfrm>
          <a:prstGeom prst="rect">
            <a:avLst/>
          </a:prstGeom>
        </p:spPr>
      </p:pic>
      <p:sp>
        <p:nvSpPr>
          <p:cNvPr id="21" name="Obdĺžnik 8">
            <a:extLst>
              <a:ext uri="{FF2B5EF4-FFF2-40B4-BE49-F238E27FC236}">
                <a16:creationId xmlns:a16="http://schemas.microsoft.com/office/drawing/2014/main" xmlns="" id="{189A95EA-DE2A-4011-B329-E504149E8192}"/>
              </a:ext>
            </a:extLst>
          </p:cNvPr>
          <p:cNvSpPr/>
          <p:nvPr userDrawn="1"/>
        </p:nvSpPr>
        <p:spPr>
          <a:xfrm>
            <a:off x="10367839" y="6338590"/>
            <a:ext cx="1915272" cy="36000"/>
          </a:xfrm>
          <a:prstGeom prst="rect">
            <a:avLst/>
          </a:prstGeom>
          <a:solidFill>
            <a:srgbClr val="E52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2" name="Obdĺžnik 9">
            <a:extLst>
              <a:ext uri="{FF2B5EF4-FFF2-40B4-BE49-F238E27FC236}">
                <a16:creationId xmlns:a16="http://schemas.microsoft.com/office/drawing/2014/main" xmlns="" id="{7D14295E-8B56-4774-9EB6-89E1FD730420}"/>
              </a:ext>
            </a:extLst>
          </p:cNvPr>
          <p:cNvSpPr/>
          <p:nvPr userDrawn="1"/>
        </p:nvSpPr>
        <p:spPr>
          <a:xfrm>
            <a:off x="10002581" y="6338590"/>
            <a:ext cx="365256" cy="36000"/>
          </a:xfrm>
          <a:prstGeom prst="rect">
            <a:avLst/>
          </a:prstGeom>
          <a:solidFill>
            <a:srgbClr val="045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3" name="Obdĺžnik 10">
            <a:extLst>
              <a:ext uri="{FF2B5EF4-FFF2-40B4-BE49-F238E27FC236}">
                <a16:creationId xmlns:a16="http://schemas.microsoft.com/office/drawing/2014/main" xmlns="" id="{B8E24D1A-947F-4EFD-BB05-3951E2732456}"/>
              </a:ext>
            </a:extLst>
          </p:cNvPr>
          <p:cNvSpPr/>
          <p:nvPr userDrawn="1"/>
        </p:nvSpPr>
        <p:spPr>
          <a:xfrm>
            <a:off x="9678472" y="6338590"/>
            <a:ext cx="324109" cy="36000"/>
          </a:xfrm>
          <a:prstGeom prst="rect">
            <a:avLst/>
          </a:prstGeom>
          <a:solidFill>
            <a:srgbClr val="D9D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2934157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dirty="0" smtClean="0"/>
              <a:t>Upravte štýl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sk-SK" dirty="0"/>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45C09-E96F-4BC2-8C1D-AF7B6BE8F2C0}" type="datetime1">
              <a:rPr lang="sk-SK" smtClean="0"/>
              <a:t>12. 6. 2018</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mtClean="0"/>
              <a:t>Legislatívne zmeny v účtovníctve v roku 2018</a:t>
            </a:r>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91E45-8E11-4FD5-A139-3CC7756EB3B5}" type="slidenum">
              <a:rPr lang="sk-SK" smtClean="0"/>
              <a:t>‹#›</a:t>
            </a:fld>
            <a:endParaRPr lang="sk-SK"/>
          </a:p>
        </p:txBody>
      </p:sp>
    </p:spTree>
    <p:extLst>
      <p:ext uri="{BB962C8B-B14F-4D97-AF65-F5344CB8AC3E}">
        <p14:creationId xmlns:p14="http://schemas.microsoft.com/office/powerpoint/2010/main" val="1763761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egisteruz.s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urvio.com/survey/d/A8L4I3F6N1I4U9C0J"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sk-SK" dirty="0" smtClean="0"/>
              <a:t>Legislatívne zmeny v účtovníctve v roku 2018</a:t>
            </a:r>
            <a:endParaRPr lang="sk-SK" dirty="0"/>
          </a:p>
        </p:txBody>
      </p:sp>
      <p:sp>
        <p:nvSpPr>
          <p:cNvPr id="3" name="Podnadpis 2"/>
          <p:cNvSpPr>
            <a:spLocks noGrp="1"/>
          </p:cNvSpPr>
          <p:nvPr>
            <p:ph type="subTitle" idx="1"/>
          </p:nvPr>
        </p:nvSpPr>
        <p:spPr/>
        <p:txBody>
          <a:bodyPr/>
          <a:lstStyle/>
          <a:p>
            <a:pPr algn="ctr"/>
            <a:r>
              <a:rPr lang="sk-SK" dirty="0" err="1" smtClean="0"/>
              <a:t>PieŠťany</a:t>
            </a:r>
            <a:r>
              <a:rPr lang="sk-SK" dirty="0" smtClean="0"/>
              <a:t> </a:t>
            </a:r>
          </a:p>
          <a:p>
            <a:pPr algn="ctr"/>
            <a:r>
              <a:rPr lang="sk-SK" dirty="0" smtClean="0"/>
              <a:t>14.6. -15.6. 2018</a:t>
            </a:r>
            <a:endParaRPr lang="sk-SK" dirty="0"/>
          </a:p>
        </p:txBody>
      </p:sp>
      <p:sp>
        <p:nvSpPr>
          <p:cNvPr id="4" name="Zástupný symbol dátumu 3"/>
          <p:cNvSpPr>
            <a:spLocks noGrp="1"/>
          </p:cNvSpPr>
          <p:nvPr>
            <p:ph type="dt" sz="half" idx="10"/>
          </p:nvPr>
        </p:nvSpPr>
        <p:spPr/>
        <p:txBody>
          <a:bodyPr/>
          <a:lstStyle/>
          <a:p>
            <a:fld id="{E0B4F5FC-FA0E-45F8-A926-55412E1B3D51}" type="datetime1">
              <a:rPr lang="sk-SK" noProof="0" smtClean="0"/>
              <a:t>12. 6. 2018</a:t>
            </a:fld>
            <a:endParaRPr lang="en-GB" noProof="0" dirty="0"/>
          </a:p>
        </p:txBody>
      </p:sp>
    </p:spTree>
    <p:extLst>
      <p:ext uri="{BB962C8B-B14F-4D97-AF65-F5344CB8AC3E}">
        <p14:creationId xmlns:p14="http://schemas.microsoft.com/office/powerpoint/2010/main" val="85946219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Oceňovanie: Reálna hodnota</a:t>
            </a:r>
          </a:p>
        </p:txBody>
      </p:sp>
      <p:sp>
        <p:nvSpPr>
          <p:cNvPr id="3" name="Zástupný symbol obsahu 2"/>
          <p:cNvSpPr>
            <a:spLocks noGrp="1"/>
          </p:cNvSpPr>
          <p:nvPr>
            <p:ph idx="1"/>
          </p:nvPr>
        </p:nvSpPr>
        <p:spPr/>
        <p:txBody>
          <a:bodyPr/>
          <a:lstStyle/>
          <a:p>
            <a:r>
              <a:rPr lang="sk-SK" b="1" dirty="0"/>
              <a:t>Ku dňu, ku ktorému sa zostavuje ÚZ:</a:t>
            </a:r>
          </a:p>
          <a:p>
            <a:pPr lvl="1">
              <a:buFont typeface="Wingdings" panose="05000000000000000000" pitchFamily="2" charset="2"/>
              <a:buChar char="ü"/>
            </a:pPr>
            <a:r>
              <a:rPr lang="sk-SK" sz="2800" strike="sngStrike" dirty="0"/>
              <a:t>reálna hodnota</a:t>
            </a:r>
          </a:p>
          <a:p>
            <a:pPr marL="342892" lvl="1" indent="0">
              <a:buNone/>
            </a:pPr>
            <a:endParaRPr lang="sk-SK" sz="2800" dirty="0"/>
          </a:p>
          <a:p>
            <a:r>
              <a:rPr lang="sk-SK" b="1" dirty="0" smtClean="0"/>
              <a:t>Ocenenie </a:t>
            </a:r>
            <a:r>
              <a:rPr lang="sk-SK" b="1" dirty="0"/>
              <a:t>úbytku VM</a:t>
            </a:r>
            <a:r>
              <a:rPr lang="sk-SK" dirty="0"/>
              <a:t>:</a:t>
            </a:r>
          </a:p>
          <a:p>
            <a:pPr lvl="1">
              <a:buFont typeface="Wingdings" panose="05000000000000000000" pitchFamily="2" charset="2"/>
              <a:buChar char="ü"/>
            </a:pPr>
            <a:r>
              <a:rPr lang="sk-SK" sz="2800" dirty="0"/>
              <a:t>vážený aritmetický priemer/FIFO</a:t>
            </a:r>
          </a:p>
          <a:p>
            <a:pPr lvl="1"/>
            <a:endParaRPr lang="sk-SK" sz="2800" dirty="0"/>
          </a:p>
          <a:p>
            <a:r>
              <a:rPr lang="sk-SK" dirty="0" smtClean="0"/>
              <a:t>Podrobnosti </a:t>
            </a:r>
            <a:r>
              <a:rPr lang="sk-SK" dirty="0"/>
              <a:t>oceňovania virtuálnej meny sa uvádzajú vo vnútornom predpise účtovnej jednotky </a:t>
            </a:r>
            <a:br>
              <a:rPr lang="sk-SK" dirty="0"/>
            </a:br>
            <a:r>
              <a:rPr lang="sk-SK" dirty="0"/>
              <a:t>(zvolený verejný trh, spôsob určenia trhovej ceny)</a:t>
            </a:r>
          </a:p>
          <a:p>
            <a:endParaRPr lang="sk-SK" dirty="0"/>
          </a:p>
        </p:txBody>
      </p:sp>
      <p:sp>
        <p:nvSpPr>
          <p:cNvPr id="4" name="Zástupný symbol dátumu 3"/>
          <p:cNvSpPr>
            <a:spLocks noGrp="1"/>
          </p:cNvSpPr>
          <p:nvPr>
            <p:ph type="dt" sz="half" idx="10"/>
          </p:nvPr>
        </p:nvSpPr>
        <p:spPr/>
        <p:txBody>
          <a:bodyPr/>
          <a:lstStyle/>
          <a:p>
            <a:fld id="{391D8591-E930-4054-BC7D-9EA9A4F649D0}"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10</a:t>
            </a:fld>
            <a:endParaRPr lang="en-GB" noProof="0" dirty="0"/>
          </a:p>
        </p:txBody>
      </p:sp>
    </p:spTree>
    <p:extLst>
      <p:ext uri="{BB962C8B-B14F-4D97-AF65-F5344CB8AC3E}">
        <p14:creationId xmlns:p14="http://schemas.microsoft.com/office/powerpoint/2010/main" val="209465048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65188" y="411983"/>
            <a:ext cx="10071987" cy="392690"/>
          </a:xfrm>
        </p:spPr>
        <p:txBody>
          <a:bodyPr>
            <a:normAutofit/>
          </a:bodyPr>
          <a:lstStyle/>
          <a:p>
            <a:r>
              <a:rPr lang="sk-SK" dirty="0" smtClean="0"/>
              <a:t>História registra účtovných závierok</a:t>
            </a:r>
            <a:endParaRPr lang="sk-SK" dirty="0"/>
          </a:p>
        </p:txBody>
      </p:sp>
      <p:sp>
        <p:nvSpPr>
          <p:cNvPr id="4" name="Zástupný symbol dátumu 3"/>
          <p:cNvSpPr>
            <a:spLocks noGrp="1"/>
          </p:cNvSpPr>
          <p:nvPr>
            <p:ph type="dt" sz="half" idx="10"/>
          </p:nvPr>
        </p:nvSpPr>
        <p:spPr/>
        <p:txBody>
          <a:bodyPr/>
          <a:lstStyle/>
          <a:p>
            <a:fld id="{987337E4-4B18-4DE8-9DCC-52ED01F8A419}"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sk-SK"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11</a:t>
            </a:fld>
            <a:endParaRPr lang="en-GB" noProof="0" dirty="0"/>
          </a:p>
        </p:txBody>
      </p:sp>
      <p:sp>
        <p:nvSpPr>
          <p:cNvPr id="8" name="Zástupný symbol obsahu 7"/>
          <p:cNvSpPr>
            <a:spLocks noGrp="1"/>
          </p:cNvSpPr>
          <p:nvPr>
            <p:ph idx="1"/>
          </p:nvPr>
        </p:nvSpPr>
        <p:spPr>
          <a:xfrm>
            <a:off x="1186046" y="1185863"/>
            <a:ext cx="10451129" cy="4849177"/>
          </a:xfrm>
        </p:spPr>
        <p:txBody>
          <a:bodyPr>
            <a:normAutofit/>
          </a:bodyPr>
          <a:lstStyle/>
          <a:p>
            <a:r>
              <a:rPr lang="sk-SK" dirty="0" smtClean="0"/>
              <a:t>Rok </a:t>
            </a:r>
            <a:r>
              <a:rPr lang="sk-SK" dirty="0"/>
              <a:t>2011 – uznesenie </a:t>
            </a:r>
            <a:r>
              <a:rPr lang="sk-SK" dirty="0" smtClean="0"/>
              <a:t>vlády č. 516/2011 </a:t>
            </a:r>
          </a:p>
          <a:p>
            <a:r>
              <a:rPr lang="sk-SK" dirty="0" smtClean="0"/>
              <a:t>Rok 2012 – novela zákona o účtovníctve</a:t>
            </a:r>
          </a:p>
          <a:p>
            <a:r>
              <a:rPr lang="sk-SK" dirty="0" smtClean="0"/>
              <a:t>Rok 2013 – pilotná prevádzka, + výročné správy a správy audítora,  </a:t>
            </a:r>
          </a:p>
          <a:p>
            <a:r>
              <a:rPr lang="sk-SK" dirty="0" smtClean="0"/>
              <a:t>Rok 2014 </a:t>
            </a:r>
            <a:r>
              <a:rPr lang="sk-SK" dirty="0"/>
              <a:t>– </a:t>
            </a:r>
            <a:r>
              <a:rPr lang="sk-SK" b="1" dirty="0" smtClean="0"/>
              <a:t>ostrá prevádzka registra </a:t>
            </a:r>
            <a:r>
              <a:rPr lang="sk-SK" b="1" dirty="0" smtClean="0">
                <a:hlinkClick r:id="rId3"/>
              </a:rPr>
              <a:t>www.registeruz.sk</a:t>
            </a:r>
            <a:r>
              <a:rPr lang="sk-SK" b="1" dirty="0" smtClean="0"/>
              <a:t> </a:t>
            </a:r>
          </a:p>
          <a:p>
            <a:r>
              <a:rPr lang="sk-SK" dirty="0" smtClean="0"/>
              <a:t>Rok 2015 – zapojenie okresných úradov – Jednotné kontaktné miesta</a:t>
            </a:r>
          </a:p>
          <a:p>
            <a:r>
              <a:rPr lang="sk-SK" dirty="0" smtClean="0"/>
              <a:t>Rok 2016 </a:t>
            </a:r>
            <a:r>
              <a:rPr lang="sk-SK" dirty="0"/>
              <a:t>– </a:t>
            </a:r>
            <a:r>
              <a:rPr lang="sk-SK" dirty="0" smtClean="0"/>
              <a:t>dolaďovanie systému</a:t>
            </a:r>
          </a:p>
          <a:p>
            <a:r>
              <a:rPr lang="sk-SK" dirty="0" smtClean="0"/>
              <a:t>Rok 2017 </a:t>
            </a:r>
            <a:r>
              <a:rPr lang="sk-SK" dirty="0"/>
              <a:t>– </a:t>
            </a:r>
            <a:r>
              <a:rPr lang="sk-SK" dirty="0" smtClean="0"/>
              <a:t>nové funkcionality pri vyhľadávaní</a:t>
            </a:r>
          </a:p>
          <a:p>
            <a:r>
              <a:rPr lang="sk-SK" dirty="0" smtClean="0"/>
              <a:t>Rok 2018 </a:t>
            </a:r>
            <a:r>
              <a:rPr lang="sk-SK" dirty="0"/>
              <a:t>– </a:t>
            </a:r>
            <a:r>
              <a:rPr lang="sk-SK" dirty="0" smtClean="0"/>
              <a:t>návrhy na ďalšie zlepšenie registra a jeho funkcionalít...</a:t>
            </a:r>
          </a:p>
          <a:p>
            <a:r>
              <a:rPr lang="sk-SK" dirty="0"/>
              <a:t>5. 4. 2018 bolo v registri uložených </a:t>
            </a:r>
            <a:r>
              <a:rPr lang="sk-SK" dirty="0">
                <a:solidFill>
                  <a:srgbClr val="FF0000"/>
                </a:solidFill>
              </a:rPr>
              <a:t>3 260 996 </a:t>
            </a:r>
            <a:r>
              <a:rPr lang="sk-SK" dirty="0"/>
              <a:t>dokumentov </a:t>
            </a:r>
            <a:endParaRPr lang="sk-SK" dirty="0" smtClean="0"/>
          </a:p>
        </p:txBody>
      </p:sp>
    </p:spTree>
    <p:extLst>
      <p:ext uri="{BB962C8B-B14F-4D97-AF65-F5344CB8AC3E}">
        <p14:creationId xmlns:p14="http://schemas.microsoft.com/office/powerpoint/2010/main" val="43828717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Možnosti vyhľadávania v registri účtovných závierok</a:t>
            </a:r>
            <a:endParaRPr lang="sk-SK" dirty="0"/>
          </a:p>
        </p:txBody>
      </p:sp>
      <p:sp>
        <p:nvSpPr>
          <p:cNvPr id="3" name="Zástupný symbol obsahu 2"/>
          <p:cNvSpPr>
            <a:spLocks noGrp="1"/>
          </p:cNvSpPr>
          <p:nvPr>
            <p:ph idx="1"/>
          </p:nvPr>
        </p:nvSpPr>
        <p:spPr>
          <a:xfrm>
            <a:off x="1186046" y="1485900"/>
            <a:ext cx="10451129" cy="4691062"/>
          </a:xfrm>
        </p:spPr>
        <p:txBody>
          <a:bodyPr>
            <a:normAutofit/>
          </a:bodyPr>
          <a:lstStyle/>
          <a:p>
            <a:r>
              <a:rPr lang="sk-SK" dirty="0" smtClean="0"/>
              <a:t>Názov, IČO, DIČ,</a:t>
            </a:r>
          </a:p>
          <a:p>
            <a:r>
              <a:rPr lang="sk-SK" dirty="0" smtClean="0"/>
              <a:t>„Hľadaj </a:t>
            </a:r>
            <a:r>
              <a:rPr lang="sk-SK" dirty="0"/>
              <a:t>kdekoľvek v </a:t>
            </a:r>
            <a:r>
              <a:rPr lang="sk-SK" dirty="0" smtClean="0"/>
              <a:t>názve“ – zadaný text vyhľadá kdekoľvek v názve,</a:t>
            </a:r>
          </a:p>
          <a:p>
            <a:r>
              <a:rPr lang="sk-SK" dirty="0"/>
              <a:t>V</a:t>
            </a:r>
            <a:r>
              <a:rPr lang="sk-SK" dirty="0" smtClean="0"/>
              <a:t>eľkosť </a:t>
            </a:r>
            <a:r>
              <a:rPr lang="sk-SK" dirty="0" smtClean="0"/>
              <a:t>– podľa počtu zamestnancov,</a:t>
            </a:r>
          </a:p>
          <a:p>
            <a:pPr lvl="1">
              <a:buFont typeface="Wingdings" panose="05000000000000000000" pitchFamily="2" charset="2"/>
              <a:buChar char="ü"/>
            </a:pPr>
            <a:r>
              <a:rPr lang="sk-SK" dirty="0" smtClean="0"/>
              <a:t>viaceré veľkostné kategórie súčasne,</a:t>
            </a:r>
          </a:p>
          <a:p>
            <a:r>
              <a:rPr lang="sk-SK" dirty="0"/>
              <a:t>P</a:t>
            </a:r>
            <a:r>
              <a:rPr lang="sk-SK" dirty="0" smtClean="0"/>
              <a:t>rávna </a:t>
            </a:r>
            <a:r>
              <a:rPr lang="sk-SK" dirty="0" smtClean="0"/>
              <a:t>forma – s.r.o., a. s., 53 druhov právnych foriem,</a:t>
            </a:r>
          </a:p>
          <a:p>
            <a:pPr lvl="1">
              <a:buFont typeface="Wingdings" panose="05000000000000000000" pitchFamily="2" charset="2"/>
              <a:buChar char="ü"/>
            </a:pPr>
            <a:r>
              <a:rPr lang="sk-SK" dirty="0" smtClean="0"/>
              <a:t>Viaceré právne formy súčasne – s. r. o. + a. s. + k. s. ...</a:t>
            </a:r>
          </a:p>
          <a:p>
            <a:r>
              <a:rPr lang="sk-SK" dirty="0"/>
              <a:t>S</a:t>
            </a:r>
            <a:r>
              <a:rPr lang="sk-SK" dirty="0" smtClean="0"/>
              <a:t> </a:t>
            </a:r>
            <a:r>
              <a:rPr lang="sk-SK" dirty="0" smtClean="0"/>
              <a:t>účtovnou závierkou za príslušný rok,</a:t>
            </a:r>
          </a:p>
          <a:p>
            <a:pPr lvl="1">
              <a:buFont typeface="Wingdings" panose="05000000000000000000" pitchFamily="2" charset="2"/>
              <a:buChar char="ü"/>
            </a:pPr>
            <a:r>
              <a:rPr lang="sk-SK" dirty="0" smtClean="0"/>
              <a:t>Výber viacerých rokov, za ktoré je UZ zostavená</a:t>
            </a:r>
          </a:p>
          <a:p>
            <a:r>
              <a:rPr lang="sk-SK" dirty="0" smtClean="0"/>
              <a:t>SK NACE – štatistická klasifikácia ekonomických činností,</a:t>
            </a:r>
          </a:p>
          <a:p>
            <a:pPr lvl="1">
              <a:buFont typeface="Wingdings" panose="05000000000000000000" pitchFamily="2" charset="2"/>
              <a:buChar char="ü"/>
            </a:pPr>
            <a:r>
              <a:rPr lang="sk-SK" dirty="0"/>
              <a:t>súčasne </a:t>
            </a:r>
            <a:r>
              <a:rPr lang="sk-SK" dirty="0" smtClean="0"/>
              <a:t>viaceré druhy SK NACE</a:t>
            </a:r>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12</a:t>
            </a:fld>
            <a:endParaRPr lang="en-GB" noProof="0" dirty="0"/>
          </a:p>
        </p:txBody>
      </p:sp>
      <p:sp>
        <p:nvSpPr>
          <p:cNvPr id="4" name="Zástupný symbol dátumu 3"/>
          <p:cNvSpPr>
            <a:spLocks noGrp="1"/>
          </p:cNvSpPr>
          <p:nvPr>
            <p:ph type="dt" sz="half" idx="10"/>
          </p:nvPr>
        </p:nvSpPr>
        <p:spPr/>
        <p:txBody>
          <a:bodyPr/>
          <a:lstStyle/>
          <a:p>
            <a:fld id="{4ED7FFC2-B7D4-475D-807B-1F0887596694}" type="datetime1">
              <a:rPr lang="sk-SK" noProof="0" smtClean="0"/>
              <a:t>12. 6. 2018</a:t>
            </a:fld>
            <a:endParaRPr lang="en-GB" noProof="0" dirty="0"/>
          </a:p>
        </p:txBody>
      </p:sp>
    </p:spTree>
    <p:extLst>
      <p:ext uri="{BB962C8B-B14F-4D97-AF65-F5344CB8AC3E}">
        <p14:creationId xmlns:p14="http://schemas.microsoft.com/office/powerpoint/2010/main" val="257654088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99478" y="457703"/>
            <a:ext cx="10071987" cy="403542"/>
          </a:xfrm>
        </p:spPr>
        <p:txBody>
          <a:bodyPr/>
          <a:lstStyle/>
          <a:p>
            <a:r>
              <a:rPr lang="sk-SK" dirty="0"/>
              <a:t>Možnosti vyhľadávania v registri účtovných závierok</a:t>
            </a:r>
          </a:p>
        </p:txBody>
      </p:sp>
      <p:sp>
        <p:nvSpPr>
          <p:cNvPr id="3" name="Zástupný symbol obsahu 2"/>
          <p:cNvSpPr>
            <a:spLocks noGrp="1"/>
          </p:cNvSpPr>
          <p:nvPr>
            <p:ph idx="1"/>
          </p:nvPr>
        </p:nvSpPr>
        <p:spPr/>
        <p:txBody>
          <a:bodyPr/>
          <a:lstStyle/>
          <a:p>
            <a:pPr algn="just"/>
            <a:r>
              <a:rPr lang="sk-SK" dirty="0" smtClean="0"/>
              <a:t>Účtovné </a:t>
            </a:r>
            <a:r>
              <a:rPr lang="sk-SK" dirty="0"/>
              <a:t>jednotky s konsolidovanou účtovnou </a:t>
            </a:r>
            <a:r>
              <a:rPr lang="sk-SK" dirty="0" smtClean="0"/>
              <a:t>závierkou</a:t>
            </a:r>
            <a:endParaRPr lang="sk-SK" dirty="0"/>
          </a:p>
          <a:p>
            <a:pPr algn="just"/>
            <a:r>
              <a:rPr lang="sk-SK" dirty="0"/>
              <a:t>I</a:t>
            </a:r>
            <a:r>
              <a:rPr lang="sk-SK" dirty="0" smtClean="0"/>
              <a:t>ba </a:t>
            </a:r>
            <a:r>
              <a:rPr lang="sk-SK" dirty="0"/>
              <a:t>platné účtovné </a:t>
            </a:r>
            <a:r>
              <a:rPr lang="sk-SK" dirty="0" smtClean="0"/>
              <a:t>jednotky</a:t>
            </a:r>
            <a:endParaRPr lang="sk-SK" dirty="0"/>
          </a:p>
          <a:p>
            <a:pPr algn="just"/>
            <a:r>
              <a:rPr lang="sk-SK" dirty="0"/>
              <a:t>P</a:t>
            </a:r>
            <a:r>
              <a:rPr lang="sk-SK" dirty="0" smtClean="0"/>
              <a:t>odľa </a:t>
            </a:r>
            <a:r>
              <a:rPr lang="sk-SK" dirty="0"/>
              <a:t>sídla účtovnej jednotky – kraj, okres, </a:t>
            </a:r>
            <a:r>
              <a:rPr lang="sk-SK" dirty="0" smtClean="0"/>
              <a:t>sídlo</a:t>
            </a:r>
            <a:endParaRPr lang="sk-SK" dirty="0"/>
          </a:p>
          <a:p>
            <a:pPr algn="just"/>
            <a:r>
              <a:rPr lang="sk-SK" dirty="0" smtClean="0"/>
              <a:t>Vyhľadávanie </a:t>
            </a:r>
            <a:r>
              <a:rPr lang="sk-SK" dirty="0"/>
              <a:t>priamo účtovných závierok alebo výročných </a:t>
            </a:r>
            <a:r>
              <a:rPr lang="sk-SK" dirty="0" smtClean="0"/>
              <a:t>správ</a:t>
            </a:r>
            <a:endParaRPr lang="sk-SK" dirty="0"/>
          </a:p>
          <a:p>
            <a:pPr algn="just"/>
            <a:r>
              <a:rPr lang="sk-SK" b="1" dirty="0" smtClean="0"/>
              <a:t>Tlačová zostava</a:t>
            </a:r>
          </a:p>
          <a:p>
            <a:pPr lvl="1" algn="just">
              <a:buFont typeface="Wingdings" panose="05000000000000000000" pitchFamily="2" charset="2"/>
              <a:buChar char="ü"/>
            </a:pPr>
            <a:r>
              <a:rPr lang="sk-SK" dirty="0" smtClean="0"/>
              <a:t>vyhľadaných účtovných jednotiek - .</a:t>
            </a:r>
            <a:r>
              <a:rPr lang="sk-SK" dirty="0" err="1" smtClean="0"/>
              <a:t>xls</a:t>
            </a:r>
            <a:r>
              <a:rPr lang="sk-SK" dirty="0" smtClean="0"/>
              <a:t> súbor </a:t>
            </a:r>
          </a:p>
          <a:p>
            <a:pPr lvl="2" algn="just"/>
            <a:r>
              <a:rPr lang="sk-SK" dirty="0" smtClean="0"/>
              <a:t>max 50.000 verejná časť alebo </a:t>
            </a:r>
          </a:p>
          <a:p>
            <a:pPr lvl="2" algn="just"/>
            <a:r>
              <a:rPr lang="sk-SK" dirty="0" smtClean="0"/>
              <a:t>max 300.000 neverejná časť</a:t>
            </a:r>
          </a:p>
          <a:p>
            <a:pPr lvl="1" algn="just">
              <a:buFont typeface="Wingdings" panose="05000000000000000000" pitchFamily="2" charset="2"/>
              <a:buChar char="ü"/>
            </a:pPr>
            <a:r>
              <a:rPr lang="sk-SK" dirty="0"/>
              <a:t>v</a:t>
            </a:r>
            <a:r>
              <a:rPr lang="sk-SK" dirty="0" smtClean="0"/>
              <a:t>yhľadanej účtovnej závierky - .</a:t>
            </a:r>
            <a:r>
              <a:rPr lang="sk-SK" dirty="0" err="1" smtClean="0"/>
              <a:t>xls</a:t>
            </a:r>
            <a:r>
              <a:rPr lang="sk-SK" dirty="0" smtClean="0"/>
              <a:t> súbor z účtovnej závierky</a:t>
            </a:r>
          </a:p>
          <a:p>
            <a:pPr lvl="1" algn="just">
              <a:buFont typeface="Wingdings" panose="05000000000000000000" pitchFamily="2" charset="2"/>
              <a:buChar char="ü"/>
            </a:pPr>
            <a:r>
              <a:rPr lang="sk-SK" dirty="0" smtClean="0"/>
              <a:t>štruktúrované údaje – POD – vo verejnej časti</a:t>
            </a:r>
          </a:p>
          <a:p>
            <a:pPr lvl="1" algn="just">
              <a:buFont typeface="Wingdings" panose="05000000000000000000" pitchFamily="2" charset="2"/>
              <a:buChar char="ü"/>
            </a:pPr>
            <a:r>
              <a:rPr lang="sk-SK" dirty="0" smtClean="0"/>
              <a:t>výkaz vybraných údajov a výkazy NUJ, FO, NO – v neverejnej časti</a:t>
            </a:r>
            <a:endParaRPr lang="sk-SK" dirty="0"/>
          </a:p>
        </p:txBody>
      </p:sp>
      <p:sp>
        <p:nvSpPr>
          <p:cNvPr id="4" name="Zástupný symbol dátumu 3"/>
          <p:cNvSpPr>
            <a:spLocks noGrp="1"/>
          </p:cNvSpPr>
          <p:nvPr>
            <p:ph type="dt" sz="half" idx="10"/>
          </p:nvPr>
        </p:nvSpPr>
        <p:spPr/>
        <p:txBody>
          <a:bodyPr/>
          <a:lstStyle/>
          <a:p>
            <a:fld id="{C0302DA7-D7F6-4131-95CC-406688712872}"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13</a:t>
            </a:fld>
            <a:endParaRPr lang="en-GB" noProof="0" dirty="0"/>
          </a:p>
        </p:txBody>
      </p:sp>
    </p:spTree>
    <p:extLst>
      <p:ext uri="{BB962C8B-B14F-4D97-AF65-F5344CB8AC3E}">
        <p14:creationId xmlns:p14="http://schemas.microsoft.com/office/powerpoint/2010/main" val="42917924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RÚZ - Vyhľadávanie</a:t>
            </a:r>
            <a:endParaRPr lang="sk-SK" dirty="0"/>
          </a:p>
        </p:txBody>
      </p:sp>
      <p:pic>
        <p:nvPicPr>
          <p:cNvPr id="7" name="Zástupný symbol obsahu 6"/>
          <p:cNvPicPr>
            <a:picLocks noGrp="1" noChangeAspect="1"/>
          </p:cNvPicPr>
          <p:nvPr>
            <p:ph idx="1"/>
          </p:nvPr>
        </p:nvPicPr>
        <p:blipFill>
          <a:blip r:embed="rId2"/>
          <a:stretch>
            <a:fillRect/>
          </a:stretch>
        </p:blipFill>
        <p:spPr>
          <a:xfrm>
            <a:off x="1285876" y="815526"/>
            <a:ext cx="10351300" cy="5361438"/>
          </a:xfrm>
          <a:prstGeom prst="rect">
            <a:avLst/>
          </a:prstGeom>
        </p:spPr>
      </p:pic>
      <p:sp>
        <p:nvSpPr>
          <p:cNvPr id="4" name="Zástupný symbol dátumu 3"/>
          <p:cNvSpPr>
            <a:spLocks noGrp="1"/>
          </p:cNvSpPr>
          <p:nvPr>
            <p:ph type="dt" sz="half" idx="10"/>
          </p:nvPr>
        </p:nvSpPr>
        <p:spPr/>
        <p:txBody>
          <a:bodyPr/>
          <a:lstStyle/>
          <a:p>
            <a:fld id="{58032096-BB36-4C53-B51E-DF1F44EEB376}"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14</a:t>
            </a:fld>
            <a:endParaRPr lang="en-GB" noProof="0" dirty="0"/>
          </a:p>
        </p:txBody>
      </p:sp>
    </p:spTree>
    <p:extLst>
      <p:ext uri="{BB962C8B-B14F-4D97-AF65-F5344CB8AC3E}">
        <p14:creationId xmlns:p14="http://schemas.microsoft.com/office/powerpoint/2010/main" val="85143184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RÚZ – tlačová zostava </a:t>
            </a:r>
            <a:r>
              <a:rPr lang="sk-SK" dirty="0" err="1" smtClean="0"/>
              <a:t>excel</a:t>
            </a:r>
            <a:endParaRPr lang="sk-SK" dirty="0"/>
          </a:p>
        </p:txBody>
      </p:sp>
      <p:pic>
        <p:nvPicPr>
          <p:cNvPr id="7" name="Zástupný symbol obsahu 6"/>
          <p:cNvPicPr>
            <a:picLocks noGrp="1" noChangeAspect="1"/>
          </p:cNvPicPr>
          <p:nvPr>
            <p:ph idx="1"/>
          </p:nvPr>
        </p:nvPicPr>
        <p:blipFill>
          <a:blip r:embed="rId2"/>
          <a:stretch>
            <a:fillRect/>
          </a:stretch>
        </p:blipFill>
        <p:spPr>
          <a:xfrm>
            <a:off x="1214438" y="928688"/>
            <a:ext cx="10815637" cy="5248275"/>
          </a:xfrm>
          <a:prstGeom prst="rect">
            <a:avLst/>
          </a:prstGeom>
        </p:spPr>
      </p:pic>
      <p:sp>
        <p:nvSpPr>
          <p:cNvPr id="4" name="Zástupný symbol dátumu 3"/>
          <p:cNvSpPr>
            <a:spLocks noGrp="1"/>
          </p:cNvSpPr>
          <p:nvPr>
            <p:ph type="dt" sz="half" idx="10"/>
          </p:nvPr>
        </p:nvSpPr>
        <p:spPr/>
        <p:txBody>
          <a:bodyPr/>
          <a:lstStyle/>
          <a:p>
            <a:fld id="{8907012D-E34B-4571-BDD0-617E18E89605}"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15</a:t>
            </a:fld>
            <a:endParaRPr lang="en-GB" noProof="0" dirty="0"/>
          </a:p>
        </p:txBody>
      </p:sp>
    </p:spTree>
    <p:extLst>
      <p:ext uri="{BB962C8B-B14F-4D97-AF65-F5344CB8AC3E}">
        <p14:creationId xmlns:p14="http://schemas.microsoft.com/office/powerpoint/2010/main" val="328442133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Prístup na Register účtovných závierok podľa krajín </a:t>
            </a:r>
            <a:endParaRPr lang="sk-SK" dirty="0"/>
          </a:p>
        </p:txBody>
      </p:sp>
      <p:pic>
        <p:nvPicPr>
          <p:cNvPr id="7" name="Zástupný symbol obsahu 6"/>
          <p:cNvPicPr>
            <a:picLocks noGrp="1" noChangeAspect="1"/>
          </p:cNvPicPr>
          <p:nvPr>
            <p:ph idx="1"/>
          </p:nvPr>
        </p:nvPicPr>
        <p:blipFill rotWithShape="1">
          <a:blip r:embed="rId3">
            <a:extLst>
              <a:ext uri="{28A0092B-C50C-407E-A947-70E740481C1C}">
                <a14:useLocalDpi xmlns:a14="http://schemas.microsoft.com/office/drawing/2010/main" val="0"/>
              </a:ext>
            </a:extLst>
          </a:blip>
          <a:srcRect t="5682" r="5861"/>
          <a:stretch/>
        </p:blipFill>
        <p:spPr>
          <a:xfrm>
            <a:off x="1314450" y="1028700"/>
            <a:ext cx="9715500" cy="5017770"/>
          </a:xfrm>
        </p:spPr>
      </p:pic>
      <p:sp>
        <p:nvSpPr>
          <p:cNvPr id="4" name="Zástupný symbol dátumu 3"/>
          <p:cNvSpPr>
            <a:spLocks noGrp="1"/>
          </p:cNvSpPr>
          <p:nvPr>
            <p:ph type="dt" sz="half" idx="10"/>
          </p:nvPr>
        </p:nvSpPr>
        <p:spPr/>
        <p:txBody>
          <a:bodyPr/>
          <a:lstStyle/>
          <a:p>
            <a:fld id="{F8D6C852-F42E-4ED0-A037-200F316A5DF7}"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16</a:t>
            </a:fld>
            <a:endParaRPr lang="en-GB" noProof="0" dirty="0"/>
          </a:p>
        </p:txBody>
      </p:sp>
    </p:spTree>
    <p:extLst>
      <p:ext uri="{BB962C8B-B14F-4D97-AF65-F5344CB8AC3E}">
        <p14:creationId xmlns:p14="http://schemas.microsoft.com/office/powerpoint/2010/main" val="380211047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pPr algn="just"/>
            <a:r>
              <a:rPr lang="sk-SK" dirty="0" smtClean="0"/>
              <a:t> Energy </a:t>
            </a:r>
            <a:r>
              <a:rPr lang="sk-SK" dirty="0" err="1"/>
              <a:t>Performance</a:t>
            </a:r>
            <a:r>
              <a:rPr lang="sk-SK" dirty="0"/>
              <a:t> </a:t>
            </a:r>
            <a:r>
              <a:rPr lang="sk-SK" dirty="0" err="1"/>
              <a:t>Contracting</a:t>
            </a:r>
            <a:r>
              <a:rPr lang="sk-SK" dirty="0"/>
              <a:t> (EPC) </a:t>
            </a:r>
            <a:r>
              <a:rPr lang="sk-SK" dirty="0" smtClean="0"/>
              <a:t>- </a:t>
            </a:r>
            <a:r>
              <a:rPr lang="sk-SK" dirty="0"/>
              <a:t>forma zmluvy medzi poskytovateľom garantovanej energetickej služby (tzv. Energy Service </a:t>
            </a:r>
            <a:r>
              <a:rPr lang="sk-SK" dirty="0" err="1"/>
              <a:t>Company</a:t>
            </a:r>
            <a:r>
              <a:rPr lang="sk-SK" dirty="0"/>
              <a:t>, ESCO) a prijímateľom tejto služby. Podstatou EPC je záväzok ESCO spoločnosti za to, že umožní prijímateľovi služby dosiahnuť zníženie jeho spotreby energií (a nepriamo tak aj úsporu na nákladoch na tieto energie) na vopred stanovenú hodnotu, ktorá je zmluvne dohodnutá a garantovaná zo strany ESCO spoločnosti počas celej doby trvania </a:t>
            </a:r>
            <a:r>
              <a:rPr lang="sk-SK" dirty="0" smtClean="0"/>
              <a:t>zmluvy</a:t>
            </a:r>
          </a:p>
          <a:p>
            <a:pPr algn="just"/>
            <a:r>
              <a:rPr lang="sk-SK" dirty="0"/>
              <a:t> </a:t>
            </a:r>
            <a:r>
              <a:rPr lang="sk-SK" dirty="0" smtClean="0">
                <a:solidFill>
                  <a:srgbClr val="FF0000"/>
                </a:solidFill>
              </a:rPr>
              <a:t>viazaná živnosť na účtovnícke služby </a:t>
            </a:r>
            <a:r>
              <a:rPr lang="sk-SK" dirty="0" smtClean="0"/>
              <a:t>– analýza, dotazník </a:t>
            </a:r>
            <a:r>
              <a:rPr lang="sk-SK" u="sng" dirty="0" smtClean="0">
                <a:hlinkClick r:id="rId2"/>
              </a:rPr>
              <a:t>https</a:t>
            </a:r>
            <a:r>
              <a:rPr lang="sk-SK" u="sng" dirty="0">
                <a:hlinkClick r:id="rId2"/>
              </a:rPr>
              <a:t>://</a:t>
            </a:r>
            <a:r>
              <a:rPr lang="sk-SK" u="sng" dirty="0" smtClean="0">
                <a:hlinkClick r:id="rId2"/>
              </a:rPr>
              <a:t>www.survio.com/survey/d/A8L4I3F6N1I4U9C0J</a:t>
            </a:r>
            <a:endParaRPr lang="sk-SK" u="sng" dirty="0" smtClean="0"/>
          </a:p>
          <a:p>
            <a:pPr algn="just"/>
            <a:r>
              <a:rPr lang="sk-SK" dirty="0" smtClean="0"/>
              <a:t> Sociálne </a:t>
            </a:r>
            <a:r>
              <a:rPr lang="sk-SK" dirty="0" smtClean="0"/>
              <a:t>podniky </a:t>
            </a:r>
          </a:p>
        </p:txBody>
      </p:sp>
      <p:sp>
        <p:nvSpPr>
          <p:cNvPr id="4" name="Zástupný symbol dátumu 3"/>
          <p:cNvSpPr>
            <a:spLocks noGrp="1"/>
          </p:cNvSpPr>
          <p:nvPr>
            <p:ph type="dt" sz="half" idx="10"/>
          </p:nvPr>
        </p:nvSpPr>
        <p:spPr/>
        <p:txBody>
          <a:bodyPr/>
          <a:lstStyle/>
          <a:p>
            <a:fld id="{A30CA40D-518C-40B5-95BC-6689A808556A}"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sk-SK"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17</a:t>
            </a:fld>
            <a:endParaRPr lang="en-GB" noProof="0" dirty="0"/>
          </a:p>
        </p:txBody>
      </p:sp>
      <p:sp>
        <p:nvSpPr>
          <p:cNvPr id="7" name="Nadpis 6"/>
          <p:cNvSpPr>
            <a:spLocks noGrp="1"/>
          </p:cNvSpPr>
          <p:nvPr>
            <p:ph type="title"/>
          </p:nvPr>
        </p:nvSpPr>
        <p:spPr/>
        <p:txBody>
          <a:bodyPr/>
          <a:lstStyle/>
          <a:p>
            <a:r>
              <a:rPr lang="sk-SK" dirty="0" smtClean="0"/>
              <a:t>Ďalšie Pripravované legislatívne zmeny</a:t>
            </a:r>
            <a:endParaRPr lang="sk-SK" dirty="0"/>
          </a:p>
        </p:txBody>
      </p:sp>
    </p:spTree>
    <p:extLst>
      <p:ext uri="{BB962C8B-B14F-4D97-AF65-F5344CB8AC3E}">
        <p14:creationId xmlns:p14="http://schemas.microsoft.com/office/powerpoint/2010/main" val="226525187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Konkurz z pohľadu účtovníctva</a:t>
            </a:r>
            <a:endParaRPr lang="sk-SK" dirty="0"/>
          </a:p>
        </p:txBody>
      </p:sp>
      <p:sp>
        <p:nvSpPr>
          <p:cNvPr id="3" name="Zástupný symbol obsahu 2"/>
          <p:cNvSpPr>
            <a:spLocks noGrp="1"/>
          </p:cNvSpPr>
          <p:nvPr>
            <p:ph idx="1"/>
          </p:nvPr>
        </p:nvSpPr>
        <p:spPr/>
        <p:txBody>
          <a:bodyPr/>
          <a:lstStyle/>
          <a:p>
            <a:pPr algn="just"/>
            <a:r>
              <a:rPr lang="sk-SK" dirty="0" smtClean="0"/>
              <a:t>Zostavenie mimoriadnej ÚZ, ku dňu predchádzajúcemu deň vstupu do </a:t>
            </a:r>
            <a:r>
              <a:rPr lang="sk-SK" dirty="0" smtClean="0"/>
              <a:t>konkurzu </a:t>
            </a:r>
            <a:endParaRPr lang="sk-SK" dirty="0" smtClean="0"/>
          </a:p>
          <a:p>
            <a:pPr algn="just"/>
            <a:r>
              <a:rPr lang="sk-SK" dirty="0" smtClean="0"/>
              <a:t>Obdobie konkurzu je jedným účtovným obdobím, bez ohľadu na jeho trvanie</a:t>
            </a:r>
          </a:p>
          <a:p>
            <a:pPr algn="just"/>
            <a:r>
              <a:rPr lang="sk-SK" dirty="0" smtClean="0"/>
              <a:t>Počas konkurzu ÚJ nemení veľkostnú skupinu</a:t>
            </a:r>
          </a:p>
          <a:p>
            <a:pPr algn="just"/>
            <a:r>
              <a:rPr lang="sk-SK" dirty="0" smtClean="0"/>
              <a:t>Účty časového rozlíšenia, rezerv a opravných položiek, ktoré </a:t>
            </a:r>
            <a:r>
              <a:rPr lang="sk-SK" dirty="0" smtClean="0">
                <a:solidFill>
                  <a:srgbClr val="FF0000"/>
                </a:solidFill>
              </a:rPr>
              <a:t>stratili opodstatnenie</a:t>
            </a:r>
            <a:r>
              <a:rPr lang="sk-SK" dirty="0" smtClean="0"/>
              <a:t> z dôvodu konkurzu sa zrušia ku dňu mimoriadnej ÚZ</a:t>
            </a:r>
          </a:p>
          <a:p>
            <a:pPr algn="just"/>
            <a:r>
              <a:rPr lang="sk-SK" dirty="0" smtClean="0"/>
              <a:t>Ak správca počas konkurzu prevádzkuje podnik, musia sa oddelene účtovať N a V, ktoré súvisia s prevádzkovaním podniku</a:t>
            </a:r>
          </a:p>
        </p:txBody>
      </p:sp>
      <p:sp>
        <p:nvSpPr>
          <p:cNvPr id="4" name="Zástupný symbol dátumu 3"/>
          <p:cNvSpPr>
            <a:spLocks noGrp="1"/>
          </p:cNvSpPr>
          <p:nvPr>
            <p:ph type="dt" sz="half" idx="10"/>
          </p:nvPr>
        </p:nvSpPr>
        <p:spPr/>
        <p:txBody>
          <a:bodyPr/>
          <a:lstStyle/>
          <a:p>
            <a:fld id="{91BD9352-62F3-496A-9465-AE226262645E}"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18</a:t>
            </a:fld>
            <a:endParaRPr lang="en-GB" noProof="0" dirty="0"/>
          </a:p>
        </p:txBody>
      </p:sp>
    </p:spTree>
    <p:extLst>
      <p:ext uri="{BB962C8B-B14F-4D97-AF65-F5344CB8AC3E}">
        <p14:creationId xmlns:p14="http://schemas.microsoft.com/office/powerpoint/2010/main" val="87095344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pPr algn="just"/>
            <a:r>
              <a:rPr lang="sk-SK" dirty="0" smtClean="0"/>
              <a:t>Odberateľ prestane platiť dodávateľovi, z </a:t>
            </a:r>
            <a:r>
              <a:rPr lang="sk-SK" dirty="0"/>
              <a:t>dodávateľa sa stáva veriteľ účtuje </a:t>
            </a:r>
            <a:r>
              <a:rPr lang="sk-SK" dirty="0" smtClean="0"/>
              <a:t>ku dňu, ku ktorému zastavuje ÚZ tvorbu opravnej položky k </a:t>
            </a:r>
            <a:r>
              <a:rPr lang="sk-SK" dirty="0" smtClean="0"/>
              <a:t>pohľadávke</a:t>
            </a:r>
            <a:endParaRPr lang="sk-SK" dirty="0" smtClean="0">
              <a:solidFill>
                <a:srgbClr val="FF0000"/>
              </a:solidFill>
            </a:endParaRPr>
          </a:p>
          <a:p>
            <a:pPr algn="just"/>
            <a:r>
              <a:rPr lang="sk-SK" dirty="0" smtClean="0"/>
              <a:t>V procese konkurzného konania dostane veriteľ uhradenú časť pohľadávky (napr. 10 %) – zvyšok musí </a:t>
            </a:r>
            <a:r>
              <a:rPr lang="sk-SK" dirty="0" smtClean="0"/>
              <a:t>odpísať</a:t>
            </a:r>
          </a:p>
          <a:p>
            <a:pPr algn="just"/>
            <a:r>
              <a:rPr lang="sk-SK" dirty="0" smtClean="0"/>
              <a:t>Súd </a:t>
            </a:r>
            <a:r>
              <a:rPr lang="sk-SK" dirty="0" smtClean="0"/>
              <a:t>zruší konkurzné konanie pre nemajetnosť alebo preto, že majetok nepostačuje ani na úhradu poplatku správcovi konkurznej podstaty</a:t>
            </a:r>
            <a:endParaRPr lang="sk-SK" dirty="0"/>
          </a:p>
          <a:p>
            <a:endParaRPr lang="sk-SK" dirty="0"/>
          </a:p>
        </p:txBody>
      </p:sp>
      <p:sp>
        <p:nvSpPr>
          <p:cNvPr id="4" name="Zástupný symbol dátumu 3"/>
          <p:cNvSpPr>
            <a:spLocks noGrp="1"/>
          </p:cNvSpPr>
          <p:nvPr>
            <p:ph type="dt" sz="half" idx="10"/>
          </p:nvPr>
        </p:nvSpPr>
        <p:spPr/>
        <p:txBody>
          <a:bodyPr/>
          <a:lstStyle/>
          <a:p>
            <a:fld id="{B83CB72F-EE7E-491F-BAA3-B24241514E5F}"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19</a:t>
            </a:fld>
            <a:endParaRPr lang="en-GB" noProof="0" dirty="0"/>
          </a:p>
        </p:txBody>
      </p:sp>
      <p:sp>
        <p:nvSpPr>
          <p:cNvPr id="7" name="Nadpis 1"/>
          <p:cNvSpPr>
            <a:spLocks noGrp="1"/>
          </p:cNvSpPr>
          <p:nvPr>
            <p:ph type="title"/>
          </p:nvPr>
        </p:nvSpPr>
        <p:spPr/>
        <p:txBody>
          <a:bodyPr/>
          <a:lstStyle/>
          <a:p>
            <a:r>
              <a:rPr lang="sk-SK" dirty="0" smtClean="0"/>
              <a:t>Konkurz z pohľadu účtovníctva</a:t>
            </a:r>
            <a:endParaRPr lang="sk-SK" dirty="0"/>
          </a:p>
        </p:txBody>
      </p:sp>
    </p:spTree>
    <p:extLst>
      <p:ext uri="{BB962C8B-B14F-4D97-AF65-F5344CB8AC3E}">
        <p14:creationId xmlns:p14="http://schemas.microsoft.com/office/powerpoint/2010/main" val="382081425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Novela  zákona o účtovníctve – zmeny platné od 1.1.2018</a:t>
            </a:r>
            <a:endParaRPr lang="sk-SK" dirty="0"/>
          </a:p>
        </p:txBody>
      </p:sp>
      <p:sp>
        <p:nvSpPr>
          <p:cNvPr id="4" name="Zástupný symbol dátumu 3"/>
          <p:cNvSpPr>
            <a:spLocks noGrp="1"/>
          </p:cNvSpPr>
          <p:nvPr>
            <p:ph type="dt" sz="half" idx="10"/>
          </p:nvPr>
        </p:nvSpPr>
        <p:spPr/>
        <p:txBody>
          <a:bodyPr/>
          <a:lstStyle/>
          <a:p>
            <a:fld id="{6F18A82F-E91E-41B0-A4B6-A28BE35BB9D3}"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sk-SK" noProof="0" dirty="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2</a:t>
            </a:fld>
            <a:endParaRPr lang="en-GB" noProof="0" dirty="0"/>
          </a:p>
        </p:txBody>
      </p:sp>
      <p:sp>
        <p:nvSpPr>
          <p:cNvPr id="8" name="Zástupný symbol obsahu 7"/>
          <p:cNvSpPr>
            <a:spLocks noGrp="1"/>
          </p:cNvSpPr>
          <p:nvPr>
            <p:ph idx="1"/>
          </p:nvPr>
        </p:nvSpPr>
        <p:spPr/>
        <p:txBody>
          <a:bodyPr/>
          <a:lstStyle/>
          <a:p>
            <a:pPr algn="just"/>
            <a:r>
              <a:rPr lang="sk-SK" dirty="0"/>
              <a:t>Predĺženie doby archivácie z 5 na 10 </a:t>
            </a:r>
            <a:r>
              <a:rPr lang="sk-SK" dirty="0" smtClean="0"/>
              <a:t>rokov (dokumenty </a:t>
            </a:r>
            <a:r>
              <a:rPr lang="sk-SK" dirty="0"/>
              <a:t>za účtovné obdobie roka 2013 už majú 10 ročnú lehotu </a:t>
            </a:r>
            <a:r>
              <a:rPr lang="sk-SK" dirty="0" smtClean="0"/>
              <a:t>archivácie)</a:t>
            </a:r>
            <a:endParaRPr lang="sk-SK" dirty="0"/>
          </a:p>
          <a:p>
            <a:pPr algn="just"/>
            <a:r>
              <a:rPr lang="sk-SK" dirty="0"/>
              <a:t>Zavedenie inštitútu osobitne závažného porušenia zákona o účtovníctve - </a:t>
            </a:r>
            <a:r>
              <a:rPr lang="sk-SK" dirty="0" smtClean="0"/>
              <a:t>možnosť </a:t>
            </a:r>
            <a:r>
              <a:rPr lang="sk-SK" dirty="0"/>
              <a:t>zrušenia živnostenského oprávnenia pri opakovanom porušovaní ustanovení zákona o účtovníctve:</a:t>
            </a:r>
          </a:p>
          <a:p>
            <a:pPr lvl="1" algn="just">
              <a:buFont typeface="Wingdings" panose="05000000000000000000" pitchFamily="2" charset="2"/>
              <a:buChar char="ü"/>
            </a:pPr>
            <a:r>
              <a:rPr lang="sk-SK" sz="2600" dirty="0"/>
              <a:t>ak UJ neviedla </a:t>
            </a:r>
            <a:r>
              <a:rPr lang="sk-SK" sz="2600" dirty="0" smtClean="0"/>
              <a:t>účtovníctvo </a:t>
            </a:r>
            <a:endParaRPr lang="sk-SK" sz="2600" dirty="0"/>
          </a:p>
          <a:p>
            <a:pPr lvl="1" algn="just">
              <a:buFont typeface="Wingdings" panose="05000000000000000000" pitchFamily="2" charset="2"/>
              <a:buChar char="ü"/>
            </a:pPr>
            <a:r>
              <a:rPr lang="sk-SK" sz="2600" dirty="0"/>
              <a:t>nezostavila účtovnú závierku alebo </a:t>
            </a:r>
          </a:p>
          <a:p>
            <a:pPr lvl="1" algn="just">
              <a:buFont typeface="Wingdings" panose="05000000000000000000" pitchFamily="2" charset="2"/>
              <a:buChar char="ü"/>
            </a:pPr>
            <a:r>
              <a:rPr lang="sk-SK" sz="2600" dirty="0"/>
              <a:t>ak UJ vykonávala účtovné zápisy mimo účtovných kníh, vykonávala účtovný zápis o účtovnom prípade, ktorý nevznikol, zatajovala a nezaúčtovala skutočnosť, ktorá je predmetom </a:t>
            </a:r>
            <a:r>
              <a:rPr lang="sk-SK" sz="2600" dirty="0" smtClean="0"/>
              <a:t>účtovníctva </a:t>
            </a:r>
          </a:p>
          <a:p>
            <a:pPr marL="457200" lvl="1" indent="0" algn="just">
              <a:buNone/>
            </a:pPr>
            <a:r>
              <a:rPr lang="sk-SK" sz="2600" dirty="0"/>
              <a:t> </a:t>
            </a:r>
            <a:r>
              <a:rPr lang="sk-SK" sz="2600" dirty="0" smtClean="0"/>
              <a:t> (§11 ods. 3)</a:t>
            </a:r>
            <a:endParaRPr lang="sk-SK" sz="2600" dirty="0"/>
          </a:p>
          <a:p>
            <a:pPr algn="just"/>
            <a:endParaRPr lang="sk-SK" dirty="0"/>
          </a:p>
        </p:txBody>
      </p:sp>
    </p:spTree>
    <p:extLst>
      <p:ext uri="{BB962C8B-B14F-4D97-AF65-F5344CB8AC3E}">
        <p14:creationId xmlns:p14="http://schemas.microsoft.com/office/powerpoint/2010/main" val="336027991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93763" y="371475"/>
            <a:ext cx="10071987" cy="444050"/>
          </a:xfrm>
        </p:spPr>
        <p:txBody>
          <a:bodyPr>
            <a:normAutofit fontScale="90000"/>
          </a:bodyPr>
          <a:lstStyle/>
          <a:p>
            <a:r>
              <a:rPr lang="sk-SK" dirty="0"/>
              <a:t>situácie, ktoré môžu nastať</a:t>
            </a:r>
            <a:br>
              <a:rPr lang="sk-SK" dirty="0"/>
            </a:br>
            <a:r>
              <a:rPr lang="sk-SK" dirty="0"/>
              <a:t/>
            </a:r>
            <a:br>
              <a:rPr lang="sk-SK" dirty="0"/>
            </a:br>
            <a:endParaRPr lang="sk-SK" dirty="0"/>
          </a:p>
        </p:txBody>
      </p:sp>
      <p:sp>
        <p:nvSpPr>
          <p:cNvPr id="3" name="Zástupný symbol obsahu 2"/>
          <p:cNvSpPr>
            <a:spLocks noGrp="1"/>
          </p:cNvSpPr>
          <p:nvPr>
            <p:ph idx="1"/>
          </p:nvPr>
        </p:nvSpPr>
        <p:spPr/>
        <p:txBody>
          <a:bodyPr>
            <a:normAutofit fontScale="92500"/>
          </a:bodyPr>
          <a:lstStyle/>
          <a:p>
            <a:pPr marL="0" indent="0" algn="just">
              <a:buNone/>
            </a:pPr>
            <a:r>
              <a:rPr lang="sk-SK" dirty="0" smtClean="0"/>
              <a:t>Situácie</a:t>
            </a:r>
            <a:r>
              <a:rPr lang="sk-SK" dirty="0"/>
              <a:t>, ktoré môžu </a:t>
            </a:r>
            <a:r>
              <a:rPr lang="sk-SK" dirty="0" smtClean="0"/>
              <a:t>nastať:</a:t>
            </a:r>
          </a:p>
          <a:p>
            <a:pPr algn="just"/>
            <a:r>
              <a:rPr lang="sk-SK" dirty="0" smtClean="0">
                <a:solidFill>
                  <a:srgbClr val="FF0000"/>
                </a:solidFill>
              </a:rPr>
              <a:t>Bez</a:t>
            </a:r>
            <a:r>
              <a:rPr lang="sk-SK" dirty="0" smtClean="0"/>
              <a:t> </a:t>
            </a:r>
            <a:r>
              <a:rPr lang="sk-SK" dirty="0"/>
              <a:t>predchádzajúcej </a:t>
            </a:r>
            <a:r>
              <a:rPr lang="sk-SK" dirty="0">
                <a:solidFill>
                  <a:srgbClr val="FF0000"/>
                </a:solidFill>
              </a:rPr>
              <a:t>tvorby </a:t>
            </a:r>
            <a:r>
              <a:rPr lang="sk-SK" dirty="0" smtClean="0">
                <a:solidFill>
                  <a:srgbClr val="FF0000"/>
                </a:solidFill>
              </a:rPr>
              <a:t>OP</a:t>
            </a:r>
          </a:p>
          <a:p>
            <a:pPr lvl="1" algn="just">
              <a:buFont typeface="Wingdings" panose="05000000000000000000" pitchFamily="2" charset="2"/>
              <a:buChar char="ü"/>
            </a:pPr>
            <a:r>
              <a:rPr lang="sk-SK" sz="2800" dirty="0" smtClean="0"/>
              <a:t>Inkaso </a:t>
            </a:r>
            <a:r>
              <a:rPr lang="sk-SK" sz="2800" dirty="0"/>
              <a:t>časti pohľadávky </a:t>
            </a:r>
            <a:r>
              <a:rPr lang="sk-SK" sz="2800" dirty="0" smtClean="0"/>
              <a:t>			MD </a:t>
            </a:r>
            <a:r>
              <a:rPr lang="sk-SK" sz="2800" dirty="0"/>
              <a:t>221/ Dal 311, </a:t>
            </a:r>
            <a:r>
              <a:rPr lang="sk-SK" sz="2800" dirty="0" smtClean="0"/>
              <a:t>315</a:t>
            </a:r>
          </a:p>
          <a:p>
            <a:pPr lvl="1" algn="just">
              <a:buFont typeface="Wingdings" panose="05000000000000000000" pitchFamily="2" charset="2"/>
              <a:buChar char="ü"/>
            </a:pPr>
            <a:r>
              <a:rPr lang="sk-SK" sz="2800" dirty="0" smtClean="0"/>
              <a:t>Odpis </a:t>
            </a:r>
            <a:r>
              <a:rPr lang="sk-SK" sz="2800" dirty="0"/>
              <a:t>zostávajúcej časti pohľadávky </a:t>
            </a:r>
            <a:r>
              <a:rPr lang="sk-SK" sz="2800" dirty="0" smtClean="0"/>
              <a:t>	MD </a:t>
            </a:r>
            <a:r>
              <a:rPr lang="sk-SK" sz="2800" dirty="0"/>
              <a:t>546/ Dal </a:t>
            </a:r>
            <a:r>
              <a:rPr lang="sk-SK" sz="2800" dirty="0" smtClean="0"/>
              <a:t>311</a:t>
            </a:r>
          </a:p>
          <a:p>
            <a:pPr marL="228600" lvl="2" algn="just">
              <a:spcBef>
                <a:spcPts val="1000"/>
              </a:spcBef>
            </a:pPr>
            <a:r>
              <a:rPr lang="sk-SK" sz="2800" dirty="0">
                <a:solidFill>
                  <a:srgbClr val="FF0000"/>
                </a:solidFill>
              </a:rPr>
              <a:t>Bola</a:t>
            </a:r>
            <a:r>
              <a:rPr lang="sk-SK" sz="2800" dirty="0"/>
              <a:t> </a:t>
            </a:r>
            <a:r>
              <a:rPr lang="sk-SK" sz="2800" dirty="0">
                <a:solidFill>
                  <a:srgbClr val="FF0000"/>
                </a:solidFill>
              </a:rPr>
              <a:t>vytvorená OP </a:t>
            </a:r>
            <a:r>
              <a:rPr lang="sk-SK" sz="2800" dirty="0"/>
              <a:t>vo výške 100 % </a:t>
            </a:r>
            <a:r>
              <a:rPr lang="sk-SK" sz="2800" dirty="0" smtClean="0"/>
              <a:t>  		MD </a:t>
            </a:r>
            <a:r>
              <a:rPr lang="sk-SK" sz="2800" dirty="0"/>
              <a:t>547/ Dal </a:t>
            </a:r>
            <a:r>
              <a:rPr lang="sk-SK" sz="2800" dirty="0" smtClean="0"/>
              <a:t>391</a:t>
            </a:r>
          </a:p>
          <a:p>
            <a:pPr marL="914400" lvl="3" indent="-457200" algn="just">
              <a:spcBef>
                <a:spcPts val="1000"/>
              </a:spcBef>
              <a:buFont typeface="Wingdings" panose="05000000000000000000" pitchFamily="2" charset="2"/>
              <a:buChar char="ü"/>
            </a:pPr>
            <a:r>
              <a:rPr lang="sk-SK" sz="2800" dirty="0"/>
              <a:t>Inkaso</a:t>
            </a:r>
            <a:r>
              <a:rPr lang="sk-SK" sz="2800" dirty="0" smtClean="0"/>
              <a:t> </a:t>
            </a:r>
            <a:r>
              <a:rPr lang="sk-SK" sz="2800" dirty="0"/>
              <a:t>časti pohľadávky </a:t>
            </a:r>
            <a:r>
              <a:rPr lang="sk-SK" sz="2800" dirty="0" smtClean="0"/>
              <a:t> (10 %)  </a:t>
            </a:r>
            <a:r>
              <a:rPr lang="sk-SK" sz="2800" dirty="0" smtClean="0"/>
              <a:t>		MD </a:t>
            </a:r>
            <a:r>
              <a:rPr lang="sk-SK" sz="2800" dirty="0"/>
              <a:t>221/ Dal 311, </a:t>
            </a:r>
            <a:r>
              <a:rPr lang="sk-SK" sz="2800" dirty="0" smtClean="0"/>
              <a:t>315</a:t>
            </a:r>
          </a:p>
          <a:p>
            <a:pPr marL="914400" lvl="3" indent="-457200" algn="just">
              <a:spcBef>
                <a:spcPts val="1000"/>
              </a:spcBef>
              <a:buFont typeface="Wingdings" panose="05000000000000000000" pitchFamily="2" charset="2"/>
              <a:buChar char="ü"/>
            </a:pPr>
            <a:r>
              <a:rPr lang="sk-SK" sz="2800" dirty="0"/>
              <a:t>Rozpustenie neopodstatnenej časti OP (10%) </a:t>
            </a:r>
            <a:r>
              <a:rPr lang="sk-SK" sz="2800" dirty="0" smtClean="0"/>
              <a:t> </a:t>
            </a:r>
          </a:p>
          <a:p>
            <a:pPr marL="2743200" lvl="8" indent="0" algn="just">
              <a:spcBef>
                <a:spcPts val="1000"/>
              </a:spcBef>
              <a:buNone/>
            </a:pPr>
            <a:r>
              <a:rPr lang="sk-SK" sz="2800" dirty="0"/>
              <a:t>	</a:t>
            </a:r>
            <a:r>
              <a:rPr lang="sk-SK" sz="2800" dirty="0" smtClean="0"/>
              <a:t>			</a:t>
            </a:r>
            <a:r>
              <a:rPr lang="sk-SK" sz="2800" dirty="0" smtClean="0"/>
              <a:t>MD </a:t>
            </a:r>
            <a:r>
              <a:rPr lang="sk-SK" sz="2800" dirty="0"/>
              <a:t>391/ Dal 547</a:t>
            </a:r>
          </a:p>
          <a:p>
            <a:pPr marL="914400" lvl="3" indent="-457200" algn="just">
              <a:spcBef>
                <a:spcPts val="1000"/>
              </a:spcBef>
              <a:buFont typeface="Wingdings" panose="05000000000000000000" pitchFamily="2" charset="2"/>
              <a:buChar char="ü"/>
            </a:pPr>
            <a:r>
              <a:rPr lang="sk-SK" sz="2800" dirty="0"/>
              <a:t>Vyradenie zostávajúcej časti (90%) pohľadávky z účtovníctva </a:t>
            </a:r>
            <a:r>
              <a:rPr lang="sk-SK" sz="2800" dirty="0" smtClean="0"/>
              <a:t> 							MD </a:t>
            </a:r>
            <a:r>
              <a:rPr lang="sk-SK" sz="2800" dirty="0"/>
              <a:t>391/ Dal 311, 315</a:t>
            </a:r>
          </a:p>
          <a:p>
            <a:endParaRPr lang="sk-SK" dirty="0"/>
          </a:p>
        </p:txBody>
      </p:sp>
      <p:sp>
        <p:nvSpPr>
          <p:cNvPr id="4" name="Zástupný symbol dátumu 3"/>
          <p:cNvSpPr>
            <a:spLocks noGrp="1"/>
          </p:cNvSpPr>
          <p:nvPr>
            <p:ph type="dt" sz="half" idx="10"/>
          </p:nvPr>
        </p:nvSpPr>
        <p:spPr/>
        <p:txBody>
          <a:bodyPr/>
          <a:lstStyle/>
          <a:p>
            <a:fld id="{5F631293-A7C8-4749-A45E-8FC32217C746}"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20</a:t>
            </a:fld>
            <a:endParaRPr lang="en-GB" noProof="0" dirty="0"/>
          </a:p>
        </p:txBody>
      </p:sp>
      <p:sp>
        <p:nvSpPr>
          <p:cNvPr id="7" name="Nadpis 1"/>
          <p:cNvSpPr txBox="1">
            <a:spLocks/>
          </p:cNvSpPr>
          <p:nvPr/>
        </p:nvSpPr>
        <p:spPr>
          <a:xfrm>
            <a:off x="1565188" y="411983"/>
            <a:ext cx="10071987" cy="403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100" kern="1200" cap="all" baseline="0">
                <a:solidFill>
                  <a:schemeClr val="bg1"/>
                </a:solidFill>
                <a:latin typeface="+mn-lt"/>
                <a:ea typeface="+mj-ea"/>
                <a:cs typeface="+mj-cs"/>
              </a:defRPr>
            </a:lvl1pPr>
          </a:lstStyle>
          <a:p>
            <a:r>
              <a:rPr lang="sk-SK" dirty="0" smtClean="0"/>
              <a:t>Konkurz z pohľadu účtovníctva</a:t>
            </a:r>
            <a:endParaRPr lang="sk-SK" dirty="0"/>
          </a:p>
        </p:txBody>
      </p:sp>
    </p:spTree>
    <p:extLst>
      <p:ext uri="{BB962C8B-B14F-4D97-AF65-F5344CB8AC3E}">
        <p14:creationId xmlns:p14="http://schemas.microsoft.com/office/powerpoint/2010/main" val="41165272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pPr algn="just"/>
            <a:r>
              <a:rPr lang="sk-SK" dirty="0"/>
              <a:t>Bola vytvorená </a:t>
            </a:r>
            <a:r>
              <a:rPr lang="sk-SK" dirty="0">
                <a:solidFill>
                  <a:srgbClr val="FF0000"/>
                </a:solidFill>
              </a:rPr>
              <a:t>OP vo výške </a:t>
            </a:r>
            <a:r>
              <a:rPr lang="sk-SK" dirty="0" smtClean="0">
                <a:solidFill>
                  <a:srgbClr val="FF0000"/>
                </a:solidFill>
              </a:rPr>
              <a:t>50 </a:t>
            </a:r>
            <a:r>
              <a:rPr lang="sk-SK" dirty="0">
                <a:solidFill>
                  <a:srgbClr val="FF0000"/>
                </a:solidFill>
              </a:rPr>
              <a:t>%</a:t>
            </a:r>
            <a:r>
              <a:rPr lang="sk-SK" dirty="0"/>
              <a:t> </a:t>
            </a:r>
            <a:r>
              <a:rPr lang="sk-SK" dirty="0" smtClean="0"/>
              <a:t>  		MD </a:t>
            </a:r>
            <a:r>
              <a:rPr lang="sk-SK" dirty="0"/>
              <a:t>547/ Dal </a:t>
            </a:r>
            <a:r>
              <a:rPr lang="sk-SK" dirty="0" smtClean="0"/>
              <a:t>391</a:t>
            </a:r>
          </a:p>
          <a:p>
            <a:pPr lvl="1" algn="just"/>
            <a:endParaRPr lang="sk-SK" dirty="0" smtClean="0"/>
          </a:p>
          <a:p>
            <a:pPr marL="800100" lvl="3" indent="-342900" algn="just">
              <a:spcBef>
                <a:spcPts val="1000"/>
              </a:spcBef>
              <a:buFont typeface="Wingdings" panose="05000000000000000000" pitchFamily="2" charset="2"/>
              <a:buChar char="ü"/>
            </a:pPr>
            <a:r>
              <a:rPr lang="sk-SK" sz="2800" dirty="0"/>
              <a:t>Inkaso časti pohľadávky  (10 %)  </a:t>
            </a:r>
            <a:r>
              <a:rPr lang="sk-SK" sz="2800" dirty="0" smtClean="0"/>
              <a:t>		MD </a:t>
            </a:r>
            <a:r>
              <a:rPr lang="sk-SK" sz="2800" dirty="0"/>
              <a:t>221/ Dal 311, 315</a:t>
            </a:r>
          </a:p>
          <a:p>
            <a:pPr marL="800100" lvl="3" indent="-342900" algn="just">
              <a:spcBef>
                <a:spcPts val="1000"/>
              </a:spcBef>
              <a:buFont typeface="Wingdings" panose="05000000000000000000" pitchFamily="2" charset="2"/>
              <a:buChar char="ü"/>
            </a:pPr>
            <a:r>
              <a:rPr lang="sk-SK" sz="2800" dirty="0" smtClean="0"/>
              <a:t>Vyradenie pohľadávky do výšky vytvorenej OP (50</a:t>
            </a:r>
            <a:r>
              <a:rPr lang="sk-SK" sz="2800" dirty="0"/>
              <a:t>%) </a:t>
            </a:r>
            <a:r>
              <a:rPr lang="sk-SK" sz="2800" dirty="0" smtClean="0"/>
              <a:t>								MD </a:t>
            </a:r>
            <a:r>
              <a:rPr lang="sk-SK" sz="2800" dirty="0"/>
              <a:t>391/ Dal </a:t>
            </a:r>
            <a:r>
              <a:rPr lang="sk-SK" sz="2800" dirty="0" smtClean="0"/>
              <a:t>311, 315</a:t>
            </a:r>
            <a:endParaRPr lang="sk-SK" sz="2800" dirty="0"/>
          </a:p>
          <a:p>
            <a:pPr marL="800100" lvl="3" indent="-342900" algn="just">
              <a:spcBef>
                <a:spcPts val="1000"/>
              </a:spcBef>
              <a:buFont typeface="Wingdings" panose="05000000000000000000" pitchFamily="2" charset="2"/>
              <a:buChar char="ü"/>
            </a:pPr>
            <a:r>
              <a:rPr lang="sk-SK" sz="2800" dirty="0" smtClean="0"/>
              <a:t>Odpis </a:t>
            </a:r>
            <a:r>
              <a:rPr lang="sk-SK" sz="2800" dirty="0"/>
              <a:t>zostávajúcej časti </a:t>
            </a:r>
            <a:r>
              <a:rPr lang="sk-SK" sz="2800" dirty="0" smtClean="0"/>
              <a:t>(40</a:t>
            </a:r>
            <a:r>
              <a:rPr lang="sk-SK" sz="2800" dirty="0"/>
              <a:t>%) pohľadávky z účtovníctva </a:t>
            </a:r>
            <a:r>
              <a:rPr lang="sk-SK" sz="2800" dirty="0" smtClean="0"/>
              <a:t>								MD 546/ </a:t>
            </a:r>
            <a:r>
              <a:rPr lang="sk-SK" sz="2800" dirty="0"/>
              <a:t>Dal 311, 315</a:t>
            </a:r>
          </a:p>
          <a:p>
            <a:pPr lvl="1" algn="just"/>
            <a:endParaRPr lang="sk-SK" dirty="0"/>
          </a:p>
          <a:p>
            <a:endParaRPr lang="sk-SK" dirty="0"/>
          </a:p>
        </p:txBody>
      </p:sp>
      <p:sp>
        <p:nvSpPr>
          <p:cNvPr id="4" name="Zástupný symbol dátumu 3"/>
          <p:cNvSpPr>
            <a:spLocks noGrp="1"/>
          </p:cNvSpPr>
          <p:nvPr>
            <p:ph type="dt" sz="half" idx="10"/>
          </p:nvPr>
        </p:nvSpPr>
        <p:spPr/>
        <p:txBody>
          <a:bodyPr/>
          <a:lstStyle/>
          <a:p>
            <a:fld id="{8A6E63F3-CDF0-4717-809C-A9A0394A68F2}"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21</a:t>
            </a:fld>
            <a:endParaRPr lang="en-GB" noProof="0" dirty="0"/>
          </a:p>
        </p:txBody>
      </p:sp>
      <p:sp>
        <p:nvSpPr>
          <p:cNvPr id="7" name="Nadpis 1"/>
          <p:cNvSpPr>
            <a:spLocks noGrp="1"/>
          </p:cNvSpPr>
          <p:nvPr>
            <p:ph type="title"/>
          </p:nvPr>
        </p:nvSpPr>
        <p:spPr>
          <a:xfrm>
            <a:off x="1565188" y="228600"/>
            <a:ext cx="10071987" cy="938491"/>
          </a:xfrm>
        </p:spPr>
        <p:txBody>
          <a:bodyPr>
            <a:normAutofit fontScale="90000"/>
          </a:bodyPr>
          <a:lstStyle/>
          <a:p>
            <a:r>
              <a:rPr lang="sk-SK" dirty="0"/>
              <a:t>situácie, ktoré môžu nastať</a:t>
            </a:r>
            <a:br>
              <a:rPr lang="sk-SK" dirty="0"/>
            </a:br>
            <a:r>
              <a:rPr lang="sk-SK" dirty="0"/>
              <a:t>Konkurz z pohľadu účtovníctva</a:t>
            </a:r>
            <a:br>
              <a:rPr lang="sk-SK" dirty="0"/>
            </a:br>
            <a:r>
              <a:rPr lang="sk-SK" dirty="0"/>
              <a:t/>
            </a:r>
            <a:br>
              <a:rPr lang="sk-SK" dirty="0"/>
            </a:br>
            <a:endParaRPr lang="sk-SK" dirty="0"/>
          </a:p>
        </p:txBody>
      </p:sp>
    </p:spTree>
    <p:extLst>
      <p:ext uri="{BB962C8B-B14F-4D97-AF65-F5344CB8AC3E}">
        <p14:creationId xmlns:p14="http://schemas.microsoft.com/office/powerpoint/2010/main" val="24813480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Reštrukturalizácia z pohľadu účtovníctva Dlžníka</a:t>
            </a:r>
            <a:endParaRPr lang="sk-SK" dirty="0"/>
          </a:p>
        </p:txBody>
      </p:sp>
      <p:sp>
        <p:nvSpPr>
          <p:cNvPr id="3" name="Zástupný symbol obsahu 2"/>
          <p:cNvSpPr>
            <a:spLocks noGrp="1"/>
          </p:cNvSpPr>
          <p:nvPr>
            <p:ph idx="1"/>
          </p:nvPr>
        </p:nvSpPr>
        <p:spPr/>
        <p:txBody>
          <a:bodyPr/>
          <a:lstStyle/>
          <a:p>
            <a:pPr algn="just"/>
            <a:r>
              <a:rPr lang="sk-SK" dirty="0" smtClean="0"/>
              <a:t>Neukončuje sa účtovné obdobie a nezostavuje sa mimoriadna ÚZ</a:t>
            </a:r>
          </a:p>
          <a:p>
            <a:pPr algn="just"/>
            <a:r>
              <a:rPr lang="sk-SK" dirty="0" smtClean="0"/>
              <a:t>Má povinnosť zostaviť priebežnú ÚZ ku dňu povolenia reštrukturalizácie a následne ku koncu každého mesiaca až do okamihu splnenia reštrukturalizačného plánu</a:t>
            </a:r>
          </a:p>
          <a:p>
            <a:pPr algn="just"/>
            <a:r>
              <a:rPr lang="sk-SK" dirty="0" smtClean="0"/>
              <a:t>Porovnáva prihlásené pohľadávky veriteľov so svojimi záväzkami a posudzuje ich právne a obsahové opodstatnenie; ak o Z neúčtoval alebo ho má v nesprávnej výške zaúčtuje úpravu záväzku </a:t>
            </a:r>
          </a:p>
          <a:p>
            <a:pPr marL="0" indent="0" algn="just">
              <a:buNone/>
            </a:pPr>
            <a:r>
              <a:rPr lang="sk-SK" dirty="0"/>
              <a:t> </a:t>
            </a:r>
            <a:r>
              <a:rPr lang="sk-SK" dirty="0" smtClean="0"/>
              <a:t>  				MD 428, 429/ Dal  vecne príslušný účet Z</a:t>
            </a:r>
          </a:p>
          <a:p>
            <a:pPr algn="just"/>
            <a:endParaRPr lang="sk-SK" dirty="0"/>
          </a:p>
        </p:txBody>
      </p:sp>
      <p:sp>
        <p:nvSpPr>
          <p:cNvPr id="4" name="Zástupný symbol dátumu 3"/>
          <p:cNvSpPr>
            <a:spLocks noGrp="1"/>
          </p:cNvSpPr>
          <p:nvPr>
            <p:ph type="dt" sz="half" idx="10"/>
          </p:nvPr>
        </p:nvSpPr>
        <p:spPr/>
        <p:txBody>
          <a:bodyPr/>
          <a:lstStyle/>
          <a:p>
            <a:fld id="{5E988C13-9994-4997-99FD-18D85CF9289D}"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22</a:t>
            </a:fld>
            <a:endParaRPr lang="en-GB" noProof="0" dirty="0"/>
          </a:p>
        </p:txBody>
      </p:sp>
    </p:spTree>
    <p:extLst>
      <p:ext uri="{BB962C8B-B14F-4D97-AF65-F5344CB8AC3E}">
        <p14:creationId xmlns:p14="http://schemas.microsoft.com/office/powerpoint/2010/main" val="263076398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Reštrukturalizácia z pohľadu účtovníctva Dlžníka</a:t>
            </a:r>
          </a:p>
        </p:txBody>
      </p:sp>
      <p:sp>
        <p:nvSpPr>
          <p:cNvPr id="3" name="Zástupný symbol obsahu 2"/>
          <p:cNvSpPr>
            <a:spLocks noGrp="1"/>
          </p:cNvSpPr>
          <p:nvPr>
            <p:ph idx="1"/>
          </p:nvPr>
        </p:nvSpPr>
        <p:spPr/>
        <p:txBody>
          <a:bodyPr/>
          <a:lstStyle/>
          <a:p>
            <a:pPr algn="just"/>
            <a:r>
              <a:rPr lang="sk-SK" dirty="0"/>
              <a:t>P, ktoré sa týkajú obdobia pred povolením R a nie sú zahrnuté RP môže odpísať zo svojho účtovníctva, ale berie do úvahy možnosť ich ďalšieho vymáhania v </a:t>
            </a:r>
            <a:r>
              <a:rPr lang="sk-SK" dirty="0" smtClean="0"/>
              <a:t>budúcnosti </a:t>
            </a:r>
          </a:p>
          <a:p>
            <a:pPr marL="0" indent="0" algn="just">
              <a:buNone/>
            </a:pPr>
            <a:r>
              <a:rPr lang="sk-SK" dirty="0" smtClean="0"/>
              <a:t>   				MD vecne príslušný účet záväzku/ Dal 648</a:t>
            </a:r>
          </a:p>
          <a:p>
            <a:pPr algn="just"/>
            <a:r>
              <a:rPr lang="sk-SK" dirty="0" smtClean="0"/>
              <a:t>P veriteľov schválené v RP má povinnosť v schválenej výške a období plniť; upraví si hodnotu záväzkov na schválenú hodnotu P veriteľov</a:t>
            </a:r>
            <a:endParaRPr lang="sk-SK" dirty="0"/>
          </a:p>
          <a:p>
            <a:pPr marL="0" indent="0" algn="just">
              <a:buNone/>
            </a:pPr>
            <a:r>
              <a:rPr lang="sk-SK" dirty="0"/>
              <a:t>   </a:t>
            </a:r>
            <a:r>
              <a:rPr lang="sk-SK" dirty="0" smtClean="0"/>
              <a:t>				MD </a:t>
            </a:r>
            <a:r>
              <a:rPr lang="sk-SK" dirty="0"/>
              <a:t>vecne príslušný účet záväzku/ Dal 648</a:t>
            </a:r>
          </a:p>
          <a:p>
            <a:pPr algn="just"/>
            <a:r>
              <a:rPr lang="sk-SK" dirty="0" smtClean="0"/>
              <a:t>Uvádza podmienený záväzok v poznámkach v ÚZ (pôvodná hodnota pohľadávok veriteľov nezaniká, je iným majetkovým právom veriteľov a môže byť uspokojená zo zisku alebo iných vlastných zdrojov dlžníka)  </a:t>
            </a:r>
          </a:p>
          <a:p>
            <a:endParaRPr lang="sk-SK" dirty="0"/>
          </a:p>
          <a:p>
            <a:endParaRPr lang="sk-SK" dirty="0"/>
          </a:p>
        </p:txBody>
      </p:sp>
      <p:sp>
        <p:nvSpPr>
          <p:cNvPr id="4" name="Zástupný symbol dátumu 3"/>
          <p:cNvSpPr>
            <a:spLocks noGrp="1"/>
          </p:cNvSpPr>
          <p:nvPr>
            <p:ph type="dt" sz="half" idx="10"/>
          </p:nvPr>
        </p:nvSpPr>
        <p:spPr/>
        <p:txBody>
          <a:bodyPr/>
          <a:lstStyle/>
          <a:p>
            <a:fld id="{FDDFF4EE-9C91-42C5-884F-9F9C98EB10CE}"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23</a:t>
            </a:fld>
            <a:endParaRPr lang="en-GB" noProof="0" dirty="0"/>
          </a:p>
        </p:txBody>
      </p:sp>
    </p:spTree>
    <p:extLst>
      <p:ext uri="{BB962C8B-B14F-4D97-AF65-F5344CB8AC3E}">
        <p14:creationId xmlns:p14="http://schemas.microsoft.com/office/powerpoint/2010/main" val="403592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Reštrukturalizácia z pohľadu účtovníctva Dlžníka</a:t>
            </a:r>
          </a:p>
        </p:txBody>
      </p:sp>
      <p:sp>
        <p:nvSpPr>
          <p:cNvPr id="3" name="Zástupný symbol obsahu 2"/>
          <p:cNvSpPr>
            <a:spLocks noGrp="1"/>
          </p:cNvSpPr>
          <p:nvPr>
            <p:ph idx="1"/>
          </p:nvPr>
        </p:nvSpPr>
        <p:spPr/>
        <p:txBody>
          <a:bodyPr/>
          <a:lstStyle/>
          <a:p>
            <a:pPr algn="just"/>
            <a:r>
              <a:rPr lang="sk-SK" dirty="0" smtClean="0"/>
              <a:t>Ak sa dlžník rozhodne prerozdeľovať zisk po splnení RP znižuje vlastné imanie najčastejšie 		</a:t>
            </a:r>
            <a:r>
              <a:rPr lang="sk-SK" dirty="0"/>
              <a:t> </a:t>
            </a:r>
            <a:r>
              <a:rPr lang="sk-SK" dirty="0" smtClean="0"/>
              <a:t> MD 431/ Dal 325</a:t>
            </a:r>
          </a:p>
          <a:p>
            <a:pPr algn="just"/>
            <a:r>
              <a:rPr lang="sk-SK" dirty="0" smtClean="0"/>
              <a:t>Ak uspokojuje pohľadávky veriteľov vydaním akcií alebo majetkových účastí (po dohode s veriteľom aj počas RP) výmena nastáva v menovitej hodnote </a:t>
            </a:r>
          </a:p>
          <a:p>
            <a:pPr algn="just"/>
            <a:r>
              <a:rPr lang="sk-SK" dirty="0" smtClean="0"/>
              <a:t>Postup ako pri zvýšení ZI</a:t>
            </a:r>
          </a:p>
          <a:p>
            <a:pPr lvl="1" algn="just">
              <a:buFont typeface="Wingdings" panose="05000000000000000000" pitchFamily="2" charset="2"/>
              <a:buChar char="ü"/>
            </a:pPr>
            <a:r>
              <a:rPr lang="sk-SK" sz="2800" dirty="0" smtClean="0"/>
              <a:t>Upísanie ZI 				</a:t>
            </a:r>
            <a:r>
              <a:rPr lang="sk-SK" sz="2800" dirty="0"/>
              <a:t> </a:t>
            </a:r>
            <a:r>
              <a:rPr lang="sk-SK" sz="2800" dirty="0" smtClean="0"/>
              <a:t>  MD 353/ Dal 419</a:t>
            </a:r>
          </a:p>
          <a:p>
            <a:pPr lvl="1" algn="just">
              <a:buFont typeface="Wingdings" panose="05000000000000000000" pitchFamily="2" charset="2"/>
              <a:buChar char="ü"/>
            </a:pPr>
            <a:r>
              <a:rPr lang="sk-SK" sz="2800" dirty="0" smtClean="0"/>
              <a:t>Zníženie hodnoty záväzku 		   MD príslušný účet Z/Dal 353</a:t>
            </a:r>
            <a:endParaRPr lang="sk-SK" sz="2800" dirty="0"/>
          </a:p>
        </p:txBody>
      </p:sp>
      <p:sp>
        <p:nvSpPr>
          <p:cNvPr id="4" name="Zástupný symbol dátumu 3"/>
          <p:cNvSpPr>
            <a:spLocks noGrp="1"/>
          </p:cNvSpPr>
          <p:nvPr>
            <p:ph type="dt" sz="half" idx="10"/>
          </p:nvPr>
        </p:nvSpPr>
        <p:spPr/>
        <p:txBody>
          <a:bodyPr/>
          <a:lstStyle/>
          <a:p>
            <a:fld id="{EC1D1900-EB61-413C-8297-A6275858B445}"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24</a:t>
            </a:fld>
            <a:endParaRPr lang="en-GB" noProof="0" dirty="0"/>
          </a:p>
        </p:txBody>
      </p:sp>
    </p:spTree>
    <p:extLst>
      <p:ext uri="{BB962C8B-B14F-4D97-AF65-F5344CB8AC3E}">
        <p14:creationId xmlns:p14="http://schemas.microsoft.com/office/powerpoint/2010/main" val="38854209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Reštrukturalizácia z pohľadu účtovníctva </a:t>
            </a:r>
            <a:r>
              <a:rPr lang="sk-SK" dirty="0" smtClean="0"/>
              <a:t>Veriteľa</a:t>
            </a:r>
            <a:endParaRPr lang="sk-SK" dirty="0"/>
          </a:p>
        </p:txBody>
      </p:sp>
      <p:sp>
        <p:nvSpPr>
          <p:cNvPr id="3" name="Zástupný symbol obsahu 2"/>
          <p:cNvSpPr>
            <a:spLocks noGrp="1"/>
          </p:cNvSpPr>
          <p:nvPr>
            <p:ph idx="1"/>
          </p:nvPr>
        </p:nvSpPr>
        <p:spPr/>
        <p:txBody>
          <a:bodyPr>
            <a:normAutofit fontScale="92500" lnSpcReduction="10000"/>
          </a:bodyPr>
          <a:lstStyle/>
          <a:p>
            <a:pPr algn="just"/>
            <a:r>
              <a:rPr lang="sk-SK" dirty="0" smtClean="0"/>
              <a:t>Vytvára si OP už v čase keď dlžník nespláca záväzky riadne a včas aj pred povolením reštrukturalizácie</a:t>
            </a:r>
          </a:p>
          <a:p>
            <a:pPr algn="just"/>
            <a:r>
              <a:rPr lang="sk-SK" dirty="0" smtClean="0">
                <a:solidFill>
                  <a:srgbClr val="FF0000"/>
                </a:solidFill>
              </a:rPr>
              <a:t>Často má vytvorenú OP vo výške 100 % </a:t>
            </a:r>
            <a:r>
              <a:rPr lang="sk-SK" dirty="0" smtClean="0"/>
              <a:t>, už keď prihlasuje P do zoznamu pohľadávok v reštrukturalizácii, ak nemá vytvorenú vytvorí 									MD 547/ Dal 391</a:t>
            </a:r>
          </a:p>
          <a:p>
            <a:pPr algn="just"/>
            <a:r>
              <a:rPr lang="sk-SK" dirty="0" smtClean="0"/>
              <a:t>Ak je opodstatnené riziko, že dlžník nesplní RP, len z dôvodu schválenia RP súdom, neupravuje výšku OP </a:t>
            </a:r>
          </a:p>
          <a:p>
            <a:pPr algn="just"/>
            <a:r>
              <a:rPr lang="sk-SK" dirty="0" smtClean="0"/>
              <a:t>Ak predpokladá, že dlžník nebude mať problém so splácaním, môže túto skutočnosť vziať do úvahy a upraviť výšku OP 	MD 391/ Dal 547</a:t>
            </a:r>
          </a:p>
          <a:p>
            <a:pPr algn="just"/>
            <a:r>
              <a:rPr lang="sk-SK" dirty="0" smtClean="0"/>
              <a:t>Odpis neuspokojenej pohľadávky 		MD 391/ Dal 311 </a:t>
            </a:r>
          </a:p>
          <a:p>
            <a:pPr algn="just"/>
            <a:r>
              <a:rPr lang="sk-SK" dirty="0" smtClean="0"/>
              <a:t>podmienená pohľadávka v podsúvahe; vykazuje sa  poznámkach, ak existuje možnosť uspokojenia v budúcnosti</a:t>
            </a:r>
          </a:p>
          <a:p>
            <a:endParaRPr lang="sk-SK" dirty="0"/>
          </a:p>
        </p:txBody>
      </p:sp>
      <p:sp>
        <p:nvSpPr>
          <p:cNvPr id="4" name="Zástupný symbol dátumu 3"/>
          <p:cNvSpPr>
            <a:spLocks noGrp="1"/>
          </p:cNvSpPr>
          <p:nvPr>
            <p:ph type="dt" sz="half" idx="10"/>
          </p:nvPr>
        </p:nvSpPr>
        <p:spPr/>
        <p:txBody>
          <a:bodyPr/>
          <a:lstStyle/>
          <a:p>
            <a:fld id="{A3519E4B-BA13-4E55-A634-78986C29FA68}"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25</a:t>
            </a:fld>
            <a:endParaRPr lang="en-GB" noProof="0" dirty="0"/>
          </a:p>
        </p:txBody>
      </p:sp>
    </p:spTree>
    <p:extLst>
      <p:ext uri="{BB962C8B-B14F-4D97-AF65-F5344CB8AC3E}">
        <p14:creationId xmlns:p14="http://schemas.microsoft.com/office/powerpoint/2010/main" val="16511237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a:t>Reštrukturalizácia z pohľadu účtovníctva Veriteľa</a:t>
            </a:r>
            <a:endParaRPr lang="sk-SK" dirty="0"/>
          </a:p>
        </p:txBody>
      </p:sp>
      <p:sp>
        <p:nvSpPr>
          <p:cNvPr id="3" name="Zástupný symbol obsahu 2"/>
          <p:cNvSpPr>
            <a:spLocks noGrp="1"/>
          </p:cNvSpPr>
          <p:nvPr>
            <p:ph idx="1"/>
          </p:nvPr>
        </p:nvSpPr>
        <p:spPr/>
        <p:txBody>
          <a:bodyPr/>
          <a:lstStyle/>
          <a:p>
            <a:pPr algn="just"/>
            <a:r>
              <a:rPr lang="sk-SK" dirty="0" smtClean="0"/>
              <a:t>Uspokojenie pohľadávky výmenou za akcie </a:t>
            </a:r>
          </a:p>
          <a:p>
            <a:pPr marL="0" indent="0" algn="just">
              <a:buNone/>
            </a:pPr>
            <a:endParaRPr lang="sk-SK" dirty="0" smtClean="0"/>
          </a:p>
          <a:p>
            <a:pPr lvl="1" algn="just">
              <a:buFont typeface="Wingdings" panose="05000000000000000000" pitchFamily="2" charset="2"/>
              <a:buChar char="ü"/>
            </a:pPr>
            <a:r>
              <a:rPr lang="sk-SK" sz="2800" dirty="0" smtClean="0"/>
              <a:t>Obstaranie cenných papierov 	MD 06x, 25x/ Dal 367</a:t>
            </a:r>
          </a:p>
          <a:p>
            <a:pPr lvl="1" algn="just">
              <a:buFont typeface="Wingdings" panose="05000000000000000000" pitchFamily="2" charset="2"/>
              <a:buChar char="ü"/>
            </a:pPr>
            <a:r>
              <a:rPr lang="sk-SK" sz="2800" dirty="0" smtClean="0"/>
              <a:t>Výmena pohľadávky 		MD 367/ Dal 311</a:t>
            </a:r>
            <a:endParaRPr lang="sk-SK" sz="2800" dirty="0"/>
          </a:p>
        </p:txBody>
      </p:sp>
      <p:sp>
        <p:nvSpPr>
          <p:cNvPr id="4" name="Zástupný symbol dátumu 3"/>
          <p:cNvSpPr>
            <a:spLocks noGrp="1"/>
          </p:cNvSpPr>
          <p:nvPr>
            <p:ph type="dt" sz="half" idx="10"/>
          </p:nvPr>
        </p:nvSpPr>
        <p:spPr/>
        <p:txBody>
          <a:bodyPr/>
          <a:lstStyle/>
          <a:p>
            <a:fld id="{377F322C-0880-49C5-9901-A6CD7C66726E}"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26</a:t>
            </a:fld>
            <a:endParaRPr lang="en-GB" noProof="0" dirty="0"/>
          </a:p>
        </p:txBody>
      </p:sp>
    </p:spTree>
    <p:extLst>
      <p:ext uri="{BB962C8B-B14F-4D97-AF65-F5344CB8AC3E}">
        <p14:creationId xmlns:p14="http://schemas.microsoft.com/office/powerpoint/2010/main" val="43829272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p:txBody>
          <a:bodyPr/>
          <a:lstStyle/>
          <a:p>
            <a:fld id="{C3324E1A-B881-4B4C-8EF9-BEAD7045794A}"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sk-SK" smtClean="0"/>
              <a:t>Legislatívne zmeny v účtovníctve v roku 2018</a:t>
            </a:r>
            <a:endParaRPr lang="en-GB" dirty="0"/>
          </a:p>
        </p:txBody>
      </p:sp>
      <p:sp>
        <p:nvSpPr>
          <p:cNvPr id="6" name="Zástupný symbol čísla snímky 5"/>
          <p:cNvSpPr>
            <a:spLocks noGrp="1"/>
          </p:cNvSpPr>
          <p:nvPr>
            <p:ph type="sldNum" sz="quarter" idx="4294967295"/>
          </p:nvPr>
        </p:nvSpPr>
        <p:spPr>
          <a:xfrm>
            <a:off x="11399838" y="6356350"/>
            <a:ext cx="792162" cy="365125"/>
          </a:xfrm>
        </p:spPr>
        <p:txBody>
          <a:bodyPr/>
          <a:lstStyle/>
          <a:p>
            <a:fld id="{D3E91E45-8E11-4FD5-A139-3CC7756EB3B5}" type="slidenum">
              <a:rPr lang="en-GB" noProof="0" smtClean="0"/>
              <a:t>27</a:t>
            </a:fld>
            <a:endParaRPr lang="en-GB" noProof="0" dirty="0"/>
          </a:p>
        </p:txBody>
      </p:sp>
      <p:sp>
        <p:nvSpPr>
          <p:cNvPr id="7" name="Nadpis 1"/>
          <p:cNvSpPr txBox="1">
            <a:spLocks/>
          </p:cNvSpPr>
          <p:nvPr/>
        </p:nvSpPr>
        <p:spPr>
          <a:xfrm>
            <a:off x="2869830" y="4490192"/>
            <a:ext cx="6015612" cy="934715"/>
          </a:xfrm>
          <a:prstGeom prst="rect">
            <a:avLst/>
          </a:prstGeom>
        </p:spPr>
        <p:txBody>
          <a:bodyPr anchor="t" anchorCtr="0">
            <a:normAutofit/>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k-SK" sz="1400" dirty="0" smtClean="0">
                <a:ea typeface="+mn-ea"/>
                <a:cs typeface="+mn-cs"/>
              </a:rPr>
              <a:t>Viera LASZOVÁ</a:t>
            </a:r>
          </a:p>
          <a:p>
            <a:pPr>
              <a:defRPr/>
            </a:pPr>
            <a:r>
              <a:rPr lang="sk-SK" sz="1400" dirty="0" smtClean="0">
                <a:ea typeface="+mn-ea"/>
                <a:cs typeface="+mn-cs"/>
              </a:rPr>
              <a:t>Riaditeľka odboru</a:t>
            </a:r>
            <a:r>
              <a:rPr lang="en-US" sz="1400" b="1" dirty="0" smtClean="0">
                <a:solidFill>
                  <a:srgbClr val="E03137"/>
                </a:solidFill>
                <a:ea typeface="+mn-ea"/>
                <a:cs typeface="+mn-cs"/>
              </a:rPr>
              <a:t>|</a:t>
            </a:r>
            <a:r>
              <a:rPr lang="en-US" sz="1400" dirty="0" smtClean="0">
                <a:ea typeface="+mn-ea"/>
                <a:cs typeface="+mn-cs"/>
              </a:rPr>
              <a:t> </a:t>
            </a:r>
            <a:r>
              <a:rPr lang="sk-SK" sz="1400" dirty="0" smtClean="0">
                <a:ea typeface="+mn-ea"/>
                <a:cs typeface="+mn-cs"/>
              </a:rPr>
              <a:t>Odbor pre legislatívu a metodiku účtovníctva</a:t>
            </a:r>
            <a:r>
              <a:rPr lang="en-US" sz="1400" dirty="0" smtClean="0">
                <a:ea typeface="+mn-ea"/>
                <a:cs typeface="+mn-cs"/>
              </a:rPr>
              <a:t/>
            </a:r>
            <a:br>
              <a:rPr lang="en-US" sz="1400" dirty="0" smtClean="0">
                <a:ea typeface="+mn-ea"/>
                <a:cs typeface="+mn-cs"/>
              </a:rPr>
            </a:br>
            <a:r>
              <a:rPr lang="sk-SK" sz="1400" dirty="0" err="1" smtClean="0">
                <a:ea typeface="+mn-ea"/>
                <a:cs typeface="+mn-cs"/>
              </a:rPr>
              <a:t>viera.laszová</a:t>
            </a:r>
            <a:r>
              <a:rPr lang="en-US" sz="1400" dirty="0" smtClean="0">
                <a:ea typeface="+mn-ea"/>
                <a:cs typeface="+mn-cs"/>
              </a:rPr>
              <a:t>@mfsr.sk </a:t>
            </a:r>
            <a:r>
              <a:rPr lang="en-US" sz="1400" b="1" dirty="0" smtClean="0">
                <a:solidFill>
                  <a:srgbClr val="E03137"/>
                </a:solidFill>
                <a:ea typeface="+mn-ea"/>
                <a:cs typeface="+mn-cs"/>
              </a:rPr>
              <a:t>|</a:t>
            </a:r>
            <a:r>
              <a:rPr lang="en-US" sz="1400" dirty="0" smtClean="0">
                <a:ea typeface="+mn-ea"/>
                <a:cs typeface="+mn-cs"/>
              </a:rPr>
              <a:t> www.mfsr.sk</a:t>
            </a:r>
          </a:p>
        </p:txBody>
      </p:sp>
    </p:spTree>
    <p:extLst>
      <p:ext uri="{BB962C8B-B14F-4D97-AF65-F5344CB8AC3E}">
        <p14:creationId xmlns:p14="http://schemas.microsoft.com/office/powerpoint/2010/main" val="418282047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endParaRPr lang="sk-SK" dirty="0"/>
          </a:p>
        </p:txBody>
      </p:sp>
      <p:sp>
        <p:nvSpPr>
          <p:cNvPr id="3" name="Zástupný symbol obsahu 2"/>
          <p:cNvSpPr>
            <a:spLocks noGrp="1"/>
          </p:cNvSpPr>
          <p:nvPr>
            <p:ph idx="1"/>
          </p:nvPr>
        </p:nvSpPr>
        <p:spPr/>
        <p:txBody>
          <a:bodyPr/>
          <a:lstStyle/>
          <a:p>
            <a:pPr algn="just"/>
            <a:r>
              <a:rPr lang="sk-SK" dirty="0" smtClean="0"/>
              <a:t>nástupnícka </a:t>
            </a:r>
            <a:r>
              <a:rPr lang="sk-SK" dirty="0" smtClean="0"/>
              <a:t>UJ má povinnosť prehodnotiť svoje zatriedenie do veľkostných skupín </a:t>
            </a:r>
          </a:p>
          <a:p>
            <a:pPr algn="just"/>
            <a:r>
              <a:rPr lang="sk-SK" dirty="0" smtClean="0"/>
              <a:t>doplnila </a:t>
            </a:r>
            <a:r>
              <a:rPr lang="sk-SK" dirty="0" smtClean="0"/>
              <a:t>sa povinnosť, že ÚZ musí byť zostavená v súlade s vedeným účtovníctvom (§ 6 ods. 4)        pokuta podľa § 38 ods. 1 písm. a)</a:t>
            </a:r>
          </a:p>
          <a:p>
            <a:pPr algn="just"/>
            <a:r>
              <a:rPr lang="sk-SK" dirty="0" smtClean="0"/>
              <a:t>umožňuje </a:t>
            </a:r>
            <a:r>
              <a:rPr lang="sk-SK" dirty="0" smtClean="0"/>
              <a:t>sa európskej spoločnosti a európskemu družstvu zostavovať UZ podľa IFRS, ak pred premiestnením sídla na územie SR takto postupovala</a:t>
            </a:r>
          </a:p>
          <a:p>
            <a:pPr algn="just"/>
            <a:r>
              <a:rPr lang="sk-SK" dirty="0" smtClean="0"/>
              <a:t>ocenenie </a:t>
            </a:r>
            <a:r>
              <a:rPr lang="sk-SK" dirty="0" smtClean="0"/>
              <a:t>majetku a záväzkov </a:t>
            </a:r>
            <a:r>
              <a:rPr lang="sk-SK" dirty="0"/>
              <a:t>európskej spoločnosti a </a:t>
            </a:r>
            <a:r>
              <a:rPr lang="sk-SK" dirty="0" smtClean="0"/>
              <a:t>európskeho družstva pred zmenou sídla sa považuje za ocenenie podľa nášho zákona </a:t>
            </a:r>
            <a:endParaRPr lang="sk-SK" dirty="0"/>
          </a:p>
        </p:txBody>
      </p:sp>
      <p:sp>
        <p:nvSpPr>
          <p:cNvPr id="4" name="Zástupný symbol dátumu 3"/>
          <p:cNvSpPr>
            <a:spLocks noGrp="1"/>
          </p:cNvSpPr>
          <p:nvPr>
            <p:ph type="dt" sz="half" idx="10"/>
          </p:nvPr>
        </p:nvSpPr>
        <p:spPr/>
        <p:txBody>
          <a:bodyPr/>
          <a:lstStyle/>
          <a:p>
            <a:fld id="{4D2ED61C-9EFA-4F7F-A519-57129F4D5614}"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sk-SK" smtClean="0"/>
              <a:t>Legislatívne zmeny v účtovníctve v roku 2018</a:t>
            </a:r>
            <a:endParaRPr lang="en-GB"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3</a:t>
            </a:fld>
            <a:endParaRPr lang="en-GB" noProof="0" dirty="0"/>
          </a:p>
        </p:txBody>
      </p:sp>
      <p:sp>
        <p:nvSpPr>
          <p:cNvPr id="8" name="Šípka doprava 7"/>
          <p:cNvSpPr/>
          <p:nvPr/>
        </p:nvSpPr>
        <p:spPr>
          <a:xfrm flipV="1">
            <a:off x="6601182" y="2838733"/>
            <a:ext cx="400120" cy="54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Nadpis 1"/>
          <p:cNvSpPr txBox="1">
            <a:spLocks/>
          </p:cNvSpPr>
          <p:nvPr/>
        </p:nvSpPr>
        <p:spPr>
          <a:xfrm>
            <a:off x="1717588" y="411983"/>
            <a:ext cx="10071987" cy="55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100" kern="1200" cap="all" baseline="0">
                <a:solidFill>
                  <a:schemeClr val="bg1"/>
                </a:solidFill>
                <a:latin typeface="+mn-lt"/>
                <a:ea typeface="+mj-ea"/>
                <a:cs typeface="+mj-cs"/>
              </a:defRPr>
            </a:lvl1pPr>
          </a:lstStyle>
          <a:p>
            <a:r>
              <a:rPr lang="sk-SK" dirty="0" smtClean="0"/>
              <a:t>Novela  zákona o účtovníctve – zmeny platné od 1.1.2018</a:t>
            </a:r>
            <a:endParaRPr lang="sk-SK" dirty="0"/>
          </a:p>
        </p:txBody>
      </p:sp>
    </p:spTree>
    <p:extLst>
      <p:ext uri="{BB962C8B-B14F-4D97-AF65-F5344CB8AC3E}">
        <p14:creationId xmlns:p14="http://schemas.microsoft.com/office/powerpoint/2010/main" val="53992313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08052" y="411983"/>
            <a:ext cx="10071987" cy="403542"/>
          </a:xfrm>
        </p:spPr>
        <p:txBody>
          <a:bodyPr/>
          <a:lstStyle/>
          <a:p>
            <a:r>
              <a:rPr lang="sk-SK" dirty="0"/>
              <a:t>Register účtovných závierok – zmeny platné od 1.1.2018 </a:t>
            </a:r>
            <a:endParaRPr lang="sk-SK" dirty="0"/>
          </a:p>
        </p:txBody>
      </p:sp>
      <p:sp>
        <p:nvSpPr>
          <p:cNvPr id="3" name="Zástupný symbol obsahu 2"/>
          <p:cNvSpPr>
            <a:spLocks noGrp="1"/>
          </p:cNvSpPr>
          <p:nvPr>
            <p:ph idx="1"/>
          </p:nvPr>
        </p:nvSpPr>
        <p:spPr/>
        <p:txBody>
          <a:bodyPr/>
          <a:lstStyle/>
          <a:p>
            <a:pPr algn="just"/>
            <a:r>
              <a:rPr lang="sk-SK" dirty="0" smtClean="0"/>
              <a:t>lehota </a:t>
            </a:r>
            <a:r>
              <a:rPr lang="sk-SK" dirty="0" smtClean="0"/>
              <a:t>na uloženie oznámenia o dátume schválenia UZ sa predlžuje z 5 na 15 dní</a:t>
            </a:r>
          </a:p>
          <a:p>
            <a:pPr algn="just"/>
            <a:r>
              <a:rPr lang="sk-SK" dirty="0" smtClean="0"/>
              <a:t>dôvod </a:t>
            </a:r>
            <a:r>
              <a:rPr lang="sk-SK" dirty="0" smtClean="0"/>
              <a:t>na výzvu bol doplnený o skutočnosť, keď UJ neuložila UZ</a:t>
            </a:r>
          </a:p>
          <a:p>
            <a:pPr algn="just"/>
            <a:r>
              <a:rPr lang="sk-SK" dirty="0" smtClean="0"/>
              <a:t>o </a:t>
            </a:r>
            <a:r>
              <a:rPr lang="sk-SK" dirty="0" smtClean="0"/>
              <a:t>výzvy na odstránenie nedostatkov aj na podania na nesprávnom vzore tlačiva</a:t>
            </a:r>
          </a:p>
          <a:p>
            <a:pPr algn="just"/>
            <a:r>
              <a:rPr lang="sk-SK" dirty="0" smtClean="0"/>
              <a:t>ak </a:t>
            </a:r>
            <a:r>
              <a:rPr lang="sk-SK" dirty="0" smtClean="0"/>
              <a:t>UJ odstráni nedostatky v lehote určenej na výzve, považuje sa takto doručené podanie za podané bez nedostatkov, v deň pôvodného doručenia podania </a:t>
            </a:r>
            <a:endParaRPr lang="sk-SK" dirty="0"/>
          </a:p>
        </p:txBody>
      </p:sp>
      <p:sp>
        <p:nvSpPr>
          <p:cNvPr id="4" name="Zástupný symbol dátumu 3"/>
          <p:cNvSpPr>
            <a:spLocks noGrp="1"/>
          </p:cNvSpPr>
          <p:nvPr>
            <p:ph type="dt" sz="half" idx="10"/>
          </p:nvPr>
        </p:nvSpPr>
        <p:spPr/>
        <p:txBody>
          <a:bodyPr/>
          <a:lstStyle/>
          <a:p>
            <a:fld id="{0D97D650-1005-4194-964A-7764E8BB298F}"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sk-SK" smtClean="0"/>
              <a:t>Legislatívne zmeny v účtovníctve v roku 2018</a:t>
            </a:r>
            <a:endParaRPr lang="en-GB"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4</a:t>
            </a:fld>
            <a:endParaRPr lang="en-GB" noProof="0" dirty="0"/>
          </a:p>
        </p:txBody>
      </p:sp>
    </p:spTree>
    <p:extLst>
      <p:ext uri="{BB962C8B-B14F-4D97-AF65-F5344CB8AC3E}">
        <p14:creationId xmlns:p14="http://schemas.microsoft.com/office/powerpoint/2010/main" val="380181114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Virtuálne meny - Legislatívna </a:t>
            </a:r>
            <a:r>
              <a:rPr lang="sk-SK" dirty="0" smtClean="0"/>
              <a:t>úprava  2018</a:t>
            </a:r>
            <a:endParaRPr lang="sk-SK" dirty="0"/>
          </a:p>
        </p:txBody>
      </p:sp>
      <p:sp>
        <p:nvSpPr>
          <p:cNvPr id="8" name="Zástupný symbol obsahu 7"/>
          <p:cNvSpPr>
            <a:spLocks noGrp="1"/>
          </p:cNvSpPr>
          <p:nvPr>
            <p:ph idx="1"/>
          </p:nvPr>
        </p:nvSpPr>
        <p:spPr>
          <a:xfrm>
            <a:off x="1271589" y="1057610"/>
            <a:ext cx="10186986" cy="5073072"/>
          </a:xfrm>
        </p:spPr>
        <p:txBody>
          <a:bodyPr>
            <a:noAutofit/>
          </a:bodyPr>
          <a:lstStyle/>
          <a:p>
            <a:pPr algn="just"/>
            <a:r>
              <a:rPr lang="sk-SK" dirty="0"/>
              <a:t>SK </a:t>
            </a:r>
          </a:p>
          <a:p>
            <a:pPr lvl="1" algn="just">
              <a:buClr>
                <a:schemeClr val="accent1"/>
              </a:buClr>
              <a:buFont typeface="Wingdings" panose="05000000000000000000" pitchFamily="2" charset="2"/>
              <a:buChar char="ü"/>
            </a:pPr>
            <a:r>
              <a:rPr lang="sk-SK" sz="2800" dirty="0"/>
              <a:t>metodické usmernenie MF SR </a:t>
            </a:r>
            <a:r>
              <a:rPr lang="pl-PL" sz="2800" dirty="0"/>
              <a:t>č. MF/10386/2018-721 k postupu zdaňovania virtuálnych mien </a:t>
            </a:r>
            <a:r>
              <a:rPr lang="pl-PL" sz="2800" dirty="0" smtClean="0"/>
              <a:t>(ďalej </a:t>
            </a:r>
            <a:r>
              <a:rPr lang="pl-PL" sz="2800" dirty="0"/>
              <a:t>len „usmernenie</a:t>
            </a:r>
            <a:r>
              <a:rPr lang="pl-PL" sz="2800" dirty="0" smtClean="0"/>
              <a:t>”) </a:t>
            </a:r>
            <a:r>
              <a:rPr lang="en-US" sz="2800" dirty="0"/>
              <a:t/>
            </a:r>
            <a:br>
              <a:rPr lang="en-US" sz="2800" dirty="0"/>
            </a:br>
            <a:r>
              <a:rPr lang="pl-PL" sz="2800" dirty="0"/>
              <a:t>(FS príspevok č. 10) </a:t>
            </a:r>
          </a:p>
          <a:p>
            <a:pPr lvl="2" algn="just">
              <a:buClr>
                <a:schemeClr val="accent1"/>
              </a:buClr>
            </a:pPr>
            <a:r>
              <a:rPr lang="pl-PL" sz="2800" dirty="0" smtClean="0"/>
              <a:t>4</a:t>
            </a:r>
            <a:r>
              <a:rPr lang="pl-PL" sz="2800" dirty="0"/>
              <a:t>. Spôsob ocenenia a účtovania </a:t>
            </a:r>
            <a:r>
              <a:rPr lang="pl-PL" sz="2800" dirty="0" smtClean="0"/>
              <a:t>virtuálnej meny</a:t>
            </a:r>
            <a:endParaRPr lang="pl-PL" sz="2800" dirty="0"/>
          </a:p>
          <a:p>
            <a:pPr lvl="1" algn="just">
              <a:buClr>
                <a:schemeClr val="accent1"/>
              </a:buClr>
              <a:buFont typeface="Wingdings" panose="05000000000000000000" pitchFamily="2" charset="2"/>
              <a:buChar char="ü"/>
            </a:pPr>
            <a:r>
              <a:rPr lang="pl-PL" sz="2800" dirty="0"/>
              <a:t>návrh zákona o dani z poistenia (NR SR: ČPT 945, čl. II</a:t>
            </a:r>
            <a:r>
              <a:rPr lang="pl-PL" sz="2800" dirty="0" smtClean="0"/>
              <a:t>)</a:t>
            </a:r>
            <a:endParaRPr lang="pl-PL" sz="2800" dirty="0"/>
          </a:p>
          <a:p>
            <a:pPr algn="just"/>
            <a:r>
              <a:rPr lang="pl-PL" dirty="0"/>
              <a:t>EÚ – definícia virtuálnej meny (VM)</a:t>
            </a:r>
          </a:p>
          <a:p>
            <a:pPr lvl="1" algn="just">
              <a:buClr>
                <a:schemeClr val="accent1"/>
              </a:buClr>
              <a:buFont typeface="Wingdings" panose="05000000000000000000" pitchFamily="2" charset="2"/>
              <a:buChar char="ü"/>
            </a:pPr>
            <a:r>
              <a:rPr lang="pl-PL" sz="2800" dirty="0" smtClean="0"/>
              <a:t>návrh </a:t>
            </a:r>
            <a:r>
              <a:rPr lang="sk-SK" sz="2800" dirty="0" smtClean="0"/>
              <a:t>smernice o predchádzaní využívaniu finančného systému na účely prania špinavých peňazí alebo financovania terorizmu  a </a:t>
            </a:r>
            <a:r>
              <a:rPr lang="pl-PL" sz="2800" dirty="0" smtClean="0"/>
              <a:t>návrh </a:t>
            </a:r>
            <a:r>
              <a:rPr lang="sk-SK" sz="2800" dirty="0" smtClean="0"/>
              <a:t>smernice o boji proti podvodom s bezhotovostnými platobnými prostriedkami a proti ich falšovaniu</a:t>
            </a:r>
            <a:endParaRPr lang="sk-SK" sz="280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5</a:t>
            </a:fld>
            <a:endParaRPr lang="en-GB" noProof="0" dirty="0"/>
          </a:p>
        </p:txBody>
      </p:sp>
      <p:sp>
        <p:nvSpPr>
          <p:cNvPr id="3" name="Zástupný symbol dátumu 2"/>
          <p:cNvSpPr>
            <a:spLocks noGrp="1"/>
          </p:cNvSpPr>
          <p:nvPr>
            <p:ph type="dt" sz="half" idx="10"/>
          </p:nvPr>
        </p:nvSpPr>
        <p:spPr/>
        <p:txBody>
          <a:bodyPr/>
          <a:lstStyle/>
          <a:p>
            <a:fld id="{B4C18A18-B8A9-4E5A-9AA2-39D1635D6661}" type="datetime1">
              <a:rPr lang="sk-SK" noProof="0" smtClean="0"/>
              <a:t>12. 6. 2018</a:t>
            </a:fld>
            <a:endParaRPr lang="en-GB" noProof="0" dirty="0"/>
          </a:p>
        </p:txBody>
      </p:sp>
      <p:sp>
        <p:nvSpPr>
          <p:cNvPr id="4" name="Zástupný symbol päty 3"/>
          <p:cNvSpPr>
            <a:spLocks noGrp="1"/>
          </p:cNvSpPr>
          <p:nvPr>
            <p:ph type="ftr" sz="quarter" idx="11"/>
          </p:nvPr>
        </p:nvSpPr>
        <p:spPr/>
        <p:txBody>
          <a:bodyPr/>
          <a:lstStyle/>
          <a:p>
            <a:r>
              <a:rPr lang="en-GB" noProof="0" smtClean="0"/>
              <a:t>Legislatívne zmeny v účtovníctve v roku 2018</a:t>
            </a:r>
            <a:endParaRPr lang="en-GB" noProof="0" dirty="0"/>
          </a:p>
        </p:txBody>
      </p:sp>
    </p:spTree>
    <p:extLst>
      <p:ext uri="{BB962C8B-B14F-4D97-AF65-F5344CB8AC3E}">
        <p14:creationId xmlns:p14="http://schemas.microsoft.com/office/powerpoint/2010/main" val="144757371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Virtuálne meny  - definícia</a:t>
            </a:r>
            <a:endParaRPr lang="sk-SK" dirty="0"/>
          </a:p>
        </p:txBody>
      </p:sp>
      <p:sp>
        <p:nvSpPr>
          <p:cNvPr id="3" name="Zástupný symbol obsahu 2"/>
          <p:cNvSpPr>
            <a:spLocks noGrp="1"/>
          </p:cNvSpPr>
          <p:nvPr>
            <p:ph idx="1"/>
          </p:nvPr>
        </p:nvSpPr>
        <p:spPr/>
        <p:txBody>
          <a:bodyPr>
            <a:normAutofit/>
          </a:bodyPr>
          <a:lstStyle/>
          <a:p>
            <a:pPr algn="just"/>
            <a:endParaRPr lang="sk-SK" sz="2400" dirty="0" smtClean="0">
              <a:latin typeface="Arial Narrow" panose="020B0606020202030204" pitchFamily="34" charset="0"/>
            </a:endParaRPr>
          </a:p>
          <a:p>
            <a:pPr algn="just"/>
            <a:endParaRPr lang="sk-SK" sz="2400" dirty="0">
              <a:latin typeface="Arial Narrow" panose="020B0606020202030204" pitchFamily="34" charset="0"/>
            </a:endParaRPr>
          </a:p>
          <a:p>
            <a:pPr algn="just"/>
            <a:r>
              <a:rPr lang="sk-SK" dirty="0" smtClean="0"/>
              <a:t>virtuálnou </a:t>
            </a:r>
            <a:r>
              <a:rPr lang="sk-SK" dirty="0"/>
              <a:t>menou sa rozumie </a:t>
            </a:r>
            <a:r>
              <a:rPr lang="sk-SK" dirty="0">
                <a:solidFill>
                  <a:srgbClr val="FF0000"/>
                </a:solidFill>
              </a:rPr>
              <a:t>digitálny nositeľ hodnoty</a:t>
            </a:r>
            <a:r>
              <a:rPr lang="sk-SK" dirty="0"/>
              <a:t>, ktorý nie je vydaný ani garantovaný centrálnou bankou ani orgánom verejnej moci, ani nie je nevyhnutne naviazaný na zákonné platidlo, nemá právny status meny alebo peňazí, ale je akceptovaný niektorými fyzickými alebo právnickými osobami ako platobný prostriedok a ktorý možno, prevádzať, uchovávať alebo s ním elektronicky obchodovať </a:t>
            </a:r>
          </a:p>
          <a:p>
            <a:pPr marL="0" indent="0" algn="just">
              <a:buNone/>
            </a:pPr>
            <a:endParaRPr lang="sk-SK" dirty="0"/>
          </a:p>
        </p:txBody>
      </p:sp>
      <p:sp>
        <p:nvSpPr>
          <p:cNvPr id="4" name="Zástupný symbol dátumu 3"/>
          <p:cNvSpPr>
            <a:spLocks noGrp="1"/>
          </p:cNvSpPr>
          <p:nvPr>
            <p:ph type="dt" sz="half" idx="10"/>
          </p:nvPr>
        </p:nvSpPr>
        <p:spPr/>
        <p:txBody>
          <a:bodyPr/>
          <a:lstStyle/>
          <a:p>
            <a:fld id="{6AC0F195-9395-4BA2-9057-2F522A520313}"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6</a:t>
            </a:fld>
            <a:endParaRPr lang="en-GB" noProof="0" dirty="0"/>
          </a:p>
        </p:txBody>
      </p:sp>
    </p:spTree>
    <p:extLst>
      <p:ext uri="{BB962C8B-B14F-4D97-AF65-F5344CB8AC3E}">
        <p14:creationId xmlns:p14="http://schemas.microsoft.com/office/powerpoint/2010/main" val="57557081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Definícia majetku</a:t>
            </a:r>
          </a:p>
        </p:txBody>
      </p:sp>
      <p:sp>
        <p:nvSpPr>
          <p:cNvPr id="3" name="Zástupný symbol obsahu 2"/>
          <p:cNvSpPr>
            <a:spLocks noGrp="1"/>
          </p:cNvSpPr>
          <p:nvPr>
            <p:ph idx="1"/>
          </p:nvPr>
        </p:nvSpPr>
        <p:spPr>
          <a:xfrm>
            <a:off x="1243013" y="967666"/>
            <a:ext cx="10607986" cy="4904497"/>
          </a:xfrm>
        </p:spPr>
        <p:txBody>
          <a:bodyPr>
            <a:noAutofit/>
          </a:bodyPr>
          <a:lstStyle/>
          <a:p>
            <a:pPr marL="0" indent="0" algn="just">
              <a:buNone/>
            </a:pPr>
            <a:r>
              <a:rPr lang="sk-SK" dirty="0"/>
              <a:t>Bod 4.1 usmernenia: </a:t>
            </a:r>
          </a:p>
          <a:p>
            <a:pPr algn="just"/>
            <a:r>
              <a:rPr lang="sk-SK" dirty="0"/>
              <a:t>§ 2 ods. 4 písm. a) zákona č. 431/2002 Z. z. o účtovníctve v znení neskorších predpisov </a:t>
            </a:r>
          </a:p>
          <a:p>
            <a:pPr marL="0" indent="0" algn="just">
              <a:buNone/>
            </a:pPr>
            <a:endParaRPr lang="sk-SK" dirty="0"/>
          </a:p>
          <a:p>
            <a:pPr algn="just"/>
            <a:r>
              <a:rPr lang="sk-SK" b="1" dirty="0"/>
              <a:t>Majetkom</a:t>
            </a:r>
            <a:r>
              <a:rPr lang="sk-SK" dirty="0"/>
              <a:t> sú tie aktíva ÚJ, ktoré sú výsledkom minulých udalostí, je takmer isté, že </a:t>
            </a:r>
            <a:r>
              <a:rPr lang="sk-SK" dirty="0" smtClean="0"/>
              <a:t>v </a:t>
            </a:r>
            <a:r>
              <a:rPr lang="sk-SK" dirty="0"/>
              <a:t>budúcnosti zvýšia ekonomické úžitky ÚJ a dajú sa spoľahlivo oceniť podľa § 24 až 28 zákona; vykazujú sa v ÚZ v súvahe alebo vo výkaze o majetku a záväzkoch</a:t>
            </a:r>
          </a:p>
          <a:p>
            <a:pPr marL="0" indent="0" algn="just">
              <a:buNone/>
            </a:pPr>
            <a:endParaRPr lang="sk-SK" dirty="0"/>
          </a:p>
          <a:p>
            <a:endParaRPr lang="pl-PL" dirty="0"/>
          </a:p>
          <a:p>
            <a:endParaRPr lang="sk-SK" dirty="0"/>
          </a:p>
          <a:p>
            <a:endParaRPr lang="sk-SK"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7</a:t>
            </a:fld>
            <a:endParaRPr lang="en-GB" noProof="0" dirty="0"/>
          </a:p>
        </p:txBody>
      </p:sp>
      <p:sp>
        <p:nvSpPr>
          <p:cNvPr id="4" name="Zástupný symbol dátumu 3"/>
          <p:cNvSpPr>
            <a:spLocks noGrp="1"/>
          </p:cNvSpPr>
          <p:nvPr>
            <p:ph type="dt" sz="half" idx="10"/>
          </p:nvPr>
        </p:nvSpPr>
        <p:spPr/>
        <p:txBody>
          <a:bodyPr/>
          <a:lstStyle/>
          <a:p>
            <a:fld id="{8FA3905F-2EB3-4E70-8C1D-28BF4A91F407}"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Tree>
    <p:extLst>
      <p:ext uri="{BB962C8B-B14F-4D97-AF65-F5344CB8AC3E}">
        <p14:creationId xmlns:p14="http://schemas.microsoft.com/office/powerpoint/2010/main" val="302744979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Definícia majetku</a:t>
            </a:r>
          </a:p>
        </p:txBody>
      </p:sp>
      <p:sp>
        <p:nvSpPr>
          <p:cNvPr id="3" name="Zástupný symbol obsahu 2"/>
          <p:cNvSpPr>
            <a:spLocks noGrp="1"/>
          </p:cNvSpPr>
          <p:nvPr>
            <p:ph idx="1"/>
          </p:nvPr>
        </p:nvSpPr>
        <p:spPr/>
        <p:txBody>
          <a:bodyPr/>
          <a:lstStyle/>
          <a:p>
            <a:pPr algn="just"/>
            <a:r>
              <a:rPr lang="sk-SK" b="1" dirty="0"/>
              <a:t>krátkodobý finančný majetok iný ako peňažné prostriedky </a:t>
            </a:r>
          </a:p>
          <a:p>
            <a:pPr marL="0" indent="0" algn="just">
              <a:buNone/>
            </a:pPr>
            <a:endParaRPr lang="sk-SK" b="1" dirty="0"/>
          </a:p>
          <a:p>
            <a:pPr marL="0" indent="0" algn="just">
              <a:buNone/>
            </a:pPr>
            <a:r>
              <a:rPr lang="sk-SK" dirty="0"/>
              <a:t>Bod 4.5 usmernenia:</a:t>
            </a:r>
          </a:p>
          <a:p>
            <a:pPr algn="just"/>
            <a:r>
              <a:rPr lang="sk-SK" dirty="0">
                <a:solidFill>
                  <a:srgbClr val="FF0000"/>
                </a:solidFill>
              </a:rPr>
              <a:t>PÚ</a:t>
            </a:r>
            <a:r>
              <a:rPr lang="sk-SK" dirty="0"/>
              <a:t>: nový syntetický účet majetku v účtovej skupine </a:t>
            </a:r>
            <a:endParaRPr lang="sk-SK" dirty="0" smtClean="0"/>
          </a:p>
          <a:p>
            <a:pPr marL="0" indent="0" algn="just">
              <a:buNone/>
            </a:pPr>
            <a:r>
              <a:rPr lang="sk-SK" dirty="0"/>
              <a:t> </a:t>
            </a:r>
            <a:r>
              <a:rPr lang="sk-SK" dirty="0" smtClean="0"/>
              <a:t>  25 </a:t>
            </a:r>
            <a:r>
              <a:rPr lang="sk-SK" dirty="0"/>
              <a:t>– Krátkodobý finančný majetok</a:t>
            </a:r>
          </a:p>
          <a:p>
            <a:pPr algn="just"/>
            <a:r>
              <a:rPr lang="pl-PL" dirty="0">
                <a:solidFill>
                  <a:srgbClr val="FF0000"/>
                </a:solidFill>
              </a:rPr>
              <a:t>neziskovky</a:t>
            </a:r>
            <a:r>
              <a:rPr lang="pl-PL" dirty="0"/>
              <a:t>: analytický účet k účtu </a:t>
            </a:r>
            <a:endParaRPr lang="pl-PL" dirty="0" smtClean="0"/>
          </a:p>
          <a:p>
            <a:pPr marL="0" indent="0" algn="just">
              <a:buNone/>
            </a:pPr>
            <a:r>
              <a:rPr lang="pl-PL" dirty="0"/>
              <a:t> </a:t>
            </a:r>
            <a:r>
              <a:rPr lang="pl-PL" dirty="0" smtClean="0"/>
              <a:t>  251 </a:t>
            </a:r>
            <a:r>
              <a:rPr lang="pl-PL" dirty="0"/>
              <a:t>– Majetkové cenné papiere na obchodovanie </a:t>
            </a:r>
          </a:p>
          <a:p>
            <a:pPr algn="just"/>
            <a:r>
              <a:rPr lang="sk-SK" dirty="0">
                <a:solidFill>
                  <a:srgbClr val="FF0000"/>
                </a:solidFill>
              </a:rPr>
              <a:t>JÚ</a:t>
            </a:r>
            <a:r>
              <a:rPr lang="sk-SK" dirty="0"/>
              <a:t>: pomocná kniha finančného majetku </a:t>
            </a:r>
          </a:p>
          <a:p>
            <a:endParaRPr lang="sk-SK" dirty="0"/>
          </a:p>
        </p:txBody>
      </p:sp>
      <p:sp>
        <p:nvSpPr>
          <p:cNvPr id="4" name="Zástupný symbol dátumu 3"/>
          <p:cNvSpPr>
            <a:spLocks noGrp="1"/>
          </p:cNvSpPr>
          <p:nvPr>
            <p:ph type="dt" sz="half" idx="10"/>
          </p:nvPr>
        </p:nvSpPr>
        <p:spPr/>
        <p:txBody>
          <a:bodyPr/>
          <a:lstStyle/>
          <a:p>
            <a:fld id="{391D8591-E930-4054-BC7D-9EA9A4F649D0}"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8</a:t>
            </a:fld>
            <a:endParaRPr lang="en-GB" noProof="0" dirty="0"/>
          </a:p>
        </p:txBody>
      </p:sp>
    </p:spTree>
    <p:extLst>
      <p:ext uri="{BB962C8B-B14F-4D97-AF65-F5344CB8AC3E}">
        <p14:creationId xmlns:p14="http://schemas.microsoft.com/office/powerpoint/2010/main" val="1394592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Oceňovanie: Reálna hodnota</a:t>
            </a:r>
          </a:p>
        </p:txBody>
      </p:sp>
      <p:sp>
        <p:nvSpPr>
          <p:cNvPr id="3" name="Zástupný symbol obsahu 2"/>
          <p:cNvSpPr>
            <a:spLocks noGrp="1"/>
          </p:cNvSpPr>
          <p:nvPr>
            <p:ph idx="1"/>
          </p:nvPr>
        </p:nvSpPr>
        <p:spPr>
          <a:xfrm>
            <a:off x="1257299" y="1057610"/>
            <a:ext cx="10593699" cy="5073072"/>
          </a:xfrm>
        </p:spPr>
        <p:txBody>
          <a:bodyPr>
            <a:normAutofit/>
          </a:bodyPr>
          <a:lstStyle/>
          <a:p>
            <a:pPr algn="just"/>
            <a:r>
              <a:rPr lang="sk-SK" b="1" dirty="0"/>
              <a:t>Ku dňu uskutočnenia účtovného prípadu:</a:t>
            </a:r>
          </a:p>
          <a:p>
            <a:pPr lvl="1" algn="just">
              <a:buFont typeface="Wingdings" panose="05000000000000000000" pitchFamily="2" charset="2"/>
              <a:buChar char="ü"/>
            </a:pPr>
            <a:r>
              <a:rPr lang="sk-SK" sz="2800" dirty="0" smtClean="0"/>
              <a:t>VM </a:t>
            </a:r>
          </a:p>
          <a:p>
            <a:pPr lvl="2" algn="just"/>
            <a:r>
              <a:rPr lang="sk-SK" sz="2800" dirty="0" smtClean="0"/>
              <a:t>odplatne nadobudnutá</a:t>
            </a:r>
            <a:endParaRPr lang="sk-SK" sz="2800" dirty="0"/>
          </a:p>
          <a:p>
            <a:pPr lvl="2" algn="just"/>
            <a:r>
              <a:rPr lang="sk-SK" sz="2800" dirty="0" smtClean="0"/>
              <a:t>nadobudnutá </a:t>
            </a:r>
            <a:r>
              <a:rPr lang="sk-SK" sz="2800" dirty="0"/>
              <a:t>ťažbou (ku dňu výmeny</a:t>
            </a:r>
            <a:r>
              <a:rPr lang="sk-SK" sz="2800" dirty="0" smtClean="0"/>
              <a:t>)</a:t>
            </a:r>
          </a:p>
          <a:p>
            <a:pPr lvl="2" algn="just"/>
            <a:r>
              <a:rPr lang="sk-SK" sz="2800" dirty="0"/>
              <a:t>nadobudnutá výmenou za inú VM</a:t>
            </a:r>
          </a:p>
          <a:p>
            <a:pPr lvl="1" algn="just">
              <a:buFont typeface="Wingdings" panose="05000000000000000000" pitchFamily="2" charset="2"/>
              <a:buChar char="ü"/>
            </a:pPr>
            <a:r>
              <a:rPr lang="sk-SK" sz="2800" dirty="0" smtClean="0"/>
              <a:t>majetok</a:t>
            </a:r>
            <a:r>
              <a:rPr lang="sk-SK" sz="2800" dirty="0"/>
              <a:t>, služba nadobudnuté výmenou za VM (okrem peňažných prostriedkov a cenín)</a:t>
            </a:r>
          </a:p>
          <a:p>
            <a:pPr marL="457200" lvl="1" indent="0">
              <a:buNone/>
            </a:pPr>
            <a:endParaRPr lang="sk-SK" sz="2800" dirty="0"/>
          </a:p>
          <a:p>
            <a:pPr marL="342892" lvl="1" indent="0">
              <a:buNone/>
            </a:pPr>
            <a:endParaRPr lang="sk-SK" sz="2800" dirty="0"/>
          </a:p>
        </p:txBody>
      </p:sp>
      <p:sp>
        <p:nvSpPr>
          <p:cNvPr id="6" name="Zástupný symbol čísla snímky 5"/>
          <p:cNvSpPr>
            <a:spLocks noGrp="1"/>
          </p:cNvSpPr>
          <p:nvPr>
            <p:ph type="sldNum" sz="quarter" idx="12"/>
          </p:nvPr>
        </p:nvSpPr>
        <p:spPr/>
        <p:txBody>
          <a:bodyPr/>
          <a:lstStyle/>
          <a:p>
            <a:fld id="{D3E91E45-8E11-4FD5-A139-3CC7756EB3B5}" type="slidenum">
              <a:rPr lang="en-GB" noProof="0" smtClean="0"/>
              <a:t>9</a:t>
            </a:fld>
            <a:endParaRPr lang="en-GB" noProof="0" dirty="0"/>
          </a:p>
        </p:txBody>
      </p:sp>
      <p:sp>
        <p:nvSpPr>
          <p:cNvPr id="4" name="Zástupný symbol dátumu 3"/>
          <p:cNvSpPr>
            <a:spLocks noGrp="1"/>
          </p:cNvSpPr>
          <p:nvPr>
            <p:ph type="dt" sz="half" idx="10"/>
          </p:nvPr>
        </p:nvSpPr>
        <p:spPr/>
        <p:txBody>
          <a:bodyPr/>
          <a:lstStyle/>
          <a:p>
            <a:fld id="{E2983845-39CB-4A0F-9BC9-53635743DD46}" type="datetime1">
              <a:rPr lang="sk-SK" noProof="0" smtClean="0"/>
              <a:t>12. 6. 2018</a:t>
            </a:fld>
            <a:endParaRPr lang="en-GB" noProof="0" dirty="0"/>
          </a:p>
        </p:txBody>
      </p:sp>
      <p:sp>
        <p:nvSpPr>
          <p:cNvPr id="5" name="Zástupný symbol päty 4"/>
          <p:cNvSpPr>
            <a:spLocks noGrp="1"/>
          </p:cNvSpPr>
          <p:nvPr>
            <p:ph type="ftr" sz="quarter" idx="11"/>
          </p:nvPr>
        </p:nvSpPr>
        <p:spPr/>
        <p:txBody>
          <a:bodyPr/>
          <a:lstStyle/>
          <a:p>
            <a:r>
              <a:rPr lang="en-GB" noProof="0" smtClean="0"/>
              <a:t>Legislatívne zmeny v účtovníctve v roku 2018</a:t>
            </a:r>
            <a:endParaRPr lang="en-GB" noProof="0" dirty="0"/>
          </a:p>
        </p:txBody>
      </p:sp>
    </p:spTree>
    <p:extLst>
      <p:ext uri="{BB962C8B-B14F-4D97-AF65-F5344CB8AC3E}">
        <p14:creationId xmlns:p14="http://schemas.microsoft.com/office/powerpoint/2010/main" val="282443735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1552</Words>
  <Application>Microsoft Office PowerPoint</Application>
  <PresentationFormat>Širokouhlá</PresentationFormat>
  <Paragraphs>251</Paragraphs>
  <Slides>27</Slides>
  <Notes>8</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27</vt:i4>
      </vt:variant>
    </vt:vector>
  </HeadingPairs>
  <TitlesOfParts>
    <vt:vector size="33" baseType="lpstr">
      <vt:lpstr>Arial</vt:lpstr>
      <vt:lpstr>Arial Narrow</vt:lpstr>
      <vt:lpstr>Calibri</vt:lpstr>
      <vt:lpstr>Calibri Light</vt:lpstr>
      <vt:lpstr>Wingdings</vt:lpstr>
      <vt:lpstr>Motív Office</vt:lpstr>
      <vt:lpstr>Legislatívne zmeny v účtovníctve v roku 2018</vt:lpstr>
      <vt:lpstr>Novela  zákona o účtovníctve – zmeny platné od 1.1.2018</vt:lpstr>
      <vt:lpstr> </vt:lpstr>
      <vt:lpstr>Register účtovných závierok – zmeny platné od 1.1.2018 </vt:lpstr>
      <vt:lpstr>Virtuálne meny - Legislatívna úprava  2018</vt:lpstr>
      <vt:lpstr>Virtuálne meny  - definícia</vt:lpstr>
      <vt:lpstr>Definícia majetku</vt:lpstr>
      <vt:lpstr>Definícia majetku</vt:lpstr>
      <vt:lpstr>Oceňovanie: Reálna hodnota</vt:lpstr>
      <vt:lpstr>Oceňovanie: Reálna hodnota</vt:lpstr>
      <vt:lpstr>História registra účtovných závierok</vt:lpstr>
      <vt:lpstr>Možnosti vyhľadávania v registri účtovných závierok</vt:lpstr>
      <vt:lpstr>Možnosti vyhľadávania v registri účtovných závierok</vt:lpstr>
      <vt:lpstr>RÚZ - Vyhľadávanie</vt:lpstr>
      <vt:lpstr>RÚZ – tlačová zostava excel</vt:lpstr>
      <vt:lpstr>Prístup na Register účtovných závierok podľa krajín </vt:lpstr>
      <vt:lpstr>Ďalšie Pripravované legislatívne zmeny</vt:lpstr>
      <vt:lpstr>Konkurz z pohľadu účtovníctva</vt:lpstr>
      <vt:lpstr>Konkurz z pohľadu účtovníctva</vt:lpstr>
      <vt:lpstr>situácie, ktoré môžu nastať  </vt:lpstr>
      <vt:lpstr>situácie, ktoré môžu nastať Konkurz z pohľadu účtovníctva  </vt:lpstr>
      <vt:lpstr>Reštrukturalizácia z pohľadu účtovníctva Dlžníka</vt:lpstr>
      <vt:lpstr>Reštrukturalizácia z pohľadu účtovníctva Dlžníka</vt:lpstr>
      <vt:lpstr>Reštrukturalizácia z pohľadu účtovníctva Dlžníka</vt:lpstr>
      <vt:lpstr>Reštrukturalizácia z pohľadu účtovníctva Veriteľa</vt:lpstr>
      <vt:lpstr>Reštrukturalizácia z pohľadu účtovníctva Veriteľa</vt:lpstr>
      <vt:lpstr>Prezentácia programu PowerPoint</vt:lpstr>
    </vt:vector>
  </TitlesOfParts>
  <Company>Ministerstvo financií SR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Polonyi Martin</dc:creator>
  <cp:lastModifiedBy>Laszova Viera</cp:lastModifiedBy>
  <cp:revision>70</cp:revision>
  <cp:lastPrinted>2018-06-12T10:53:11Z</cp:lastPrinted>
  <dcterms:created xsi:type="dcterms:W3CDTF">2016-06-21T08:16:05Z</dcterms:created>
  <dcterms:modified xsi:type="dcterms:W3CDTF">2018-06-12T10:53:33Z</dcterms:modified>
</cp:coreProperties>
</file>