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10080625" cy="7559675"/>
  <p:notesSz cx="6797675" cy="9926638"/>
  <p:defaultTextStyle>
    <a:defPPr>
      <a:defRPr lang="en-US"/>
    </a:defPPr>
    <a:lvl1pPr algn="l" rtl="0" fontAlgn="base">
      <a:lnSpc>
        <a:spcPct val="93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1pPr>
    <a:lvl2pPr marL="457200" algn="l" rtl="0" fontAlgn="base">
      <a:lnSpc>
        <a:spcPct val="93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2pPr>
    <a:lvl3pPr marL="914400" algn="l" rtl="0" fontAlgn="base">
      <a:lnSpc>
        <a:spcPct val="93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3pPr>
    <a:lvl4pPr marL="1371600" algn="l" rtl="0" fontAlgn="base">
      <a:lnSpc>
        <a:spcPct val="93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4pPr>
    <a:lvl5pPr marL="1828800" algn="l" rtl="0" fontAlgn="base">
      <a:lnSpc>
        <a:spcPct val="93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7FA3CF"/>
    <a:srgbClr val="5887C0"/>
    <a:srgbClr val="6E7A92"/>
    <a:srgbClr val="A50021"/>
    <a:srgbClr val="808000"/>
    <a:srgbClr val="76933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5392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3624" y="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91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EC534-D0BA-4A07-B189-C53689F258D4}" type="datetimeFigureOut">
              <a:rPr lang="sk-SK" smtClean="0"/>
              <a:pPr/>
              <a:t>25. 6. 2014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9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0A8C-12BA-4529-A146-40C3BACC76A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849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4288CC49-63C5-4746-9FBA-94C13AC509C5}" type="datetimeFigureOut">
              <a:rPr lang="sk-SK"/>
              <a:pPr>
                <a:defRPr/>
              </a:pPr>
              <a:t>25. 6. 2014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5ACE2A44-0C41-49EF-A207-5D6936C5B1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823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E2A44-0C41-49EF-A207-5D6936C5B1AB}" type="slidenum">
              <a:rPr lang="sk-SK" smtClean="0"/>
              <a:pPr>
                <a:defRPr/>
              </a:pPr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296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808" y="395461"/>
            <a:ext cx="9069387" cy="4464496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98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92" y="323453"/>
            <a:ext cx="8693150" cy="8640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36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A70A8-4D53-4432-B9FB-9A5B79AD2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9792" y="1691605"/>
            <a:ext cx="9144445" cy="3888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05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886575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829A70A8-4D53-4432-B9FB-9A5B79AD2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572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431800" indent="-323850" algn="l" rtl="0" eaLnBrk="0" fontAlgn="base" hangingPunct="0">
        <a:lnSpc>
          <a:spcPct val="93000"/>
        </a:lnSpc>
        <a:spcBef>
          <a:spcPts val="1400"/>
        </a:spcBef>
        <a:spcAft>
          <a:spcPct val="0"/>
        </a:spcAft>
        <a:buClr>
          <a:srgbClr val="000000"/>
        </a:buClr>
        <a:buSzPct val="44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863600" indent="-287338" algn="l" rtl="0" eaLnBrk="0" fontAlgn="base" hangingPunct="0">
        <a:lnSpc>
          <a:spcPct val="93000"/>
        </a:lnSpc>
        <a:spcBef>
          <a:spcPts val="110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−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295400" indent="-215900" algn="l" rtl="0" eaLnBrk="0" fontAlgn="base" hangingPunct="0">
        <a:lnSpc>
          <a:spcPct val="93000"/>
        </a:lnSpc>
        <a:spcBef>
          <a:spcPts val="900"/>
        </a:spcBef>
        <a:spcAft>
          <a:spcPct val="0"/>
        </a:spcAft>
        <a:buClr>
          <a:srgbClr val="000000"/>
        </a:buClr>
        <a:buSzPct val="44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727200" indent="-215900" algn="l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−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159000" indent="-215900" algn="l" rtl="0" eaLnBrk="0" fontAlgn="base" hangingPunct="0">
        <a:lnSpc>
          <a:spcPct val="93000"/>
        </a:lnSpc>
        <a:spcBef>
          <a:spcPts val="300"/>
        </a:spcBef>
        <a:spcAft>
          <a:spcPct val="0"/>
        </a:spcAft>
        <a:buClr>
          <a:srgbClr val="000000"/>
        </a:buClr>
        <a:buSzPct val="44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616200" indent="-215900" algn="l" rtl="0" fontAlgn="base">
        <a:lnSpc>
          <a:spcPct val="93000"/>
        </a:lnSpc>
        <a:spcBef>
          <a:spcPts val="300"/>
        </a:spcBef>
        <a:spcAft>
          <a:spcPct val="0"/>
        </a:spcAft>
        <a:buClr>
          <a:srgbClr val="000000"/>
        </a:buClr>
        <a:buSzPct val="44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073400" indent="-215900" algn="l" rtl="0" fontAlgn="base">
        <a:lnSpc>
          <a:spcPct val="93000"/>
        </a:lnSpc>
        <a:spcBef>
          <a:spcPts val="300"/>
        </a:spcBef>
        <a:spcAft>
          <a:spcPct val="0"/>
        </a:spcAft>
        <a:buClr>
          <a:srgbClr val="000000"/>
        </a:buClr>
        <a:buSzPct val="44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530600" indent="-215900" algn="l" rtl="0" fontAlgn="base">
        <a:lnSpc>
          <a:spcPct val="93000"/>
        </a:lnSpc>
        <a:spcBef>
          <a:spcPts val="300"/>
        </a:spcBef>
        <a:spcAft>
          <a:spcPct val="0"/>
        </a:spcAft>
        <a:buClr>
          <a:srgbClr val="000000"/>
        </a:buClr>
        <a:buSzPct val="44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987800" indent="-215900" algn="l" rtl="0" fontAlgn="base">
        <a:lnSpc>
          <a:spcPct val="93000"/>
        </a:lnSpc>
        <a:spcBef>
          <a:spcPts val="300"/>
        </a:spcBef>
        <a:spcAft>
          <a:spcPct val="0"/>
        </a:spcAft>
        <a:buClr>
          <a:srgbClr val="000000"/>
        </a:buClr>
        <a:buSzPct val="44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4" y="395461"/>
            <a:ext cx="9357419" cy="4464496"/>
          </a:xfrm>
        </p:spPr>
        <p:txBody>
          <a:bodyPr anchor="t"/>
          <a:lstStyle/>
          <a:p>
            <a:pPr algn="r"/>
            <a:r>
              <a:rPr lang="sk-SK" dirty="0" smtClean="0"/>
              <a:t>Riešenie problémov pri vzniku PU</a:t>
            </a:r>
            <a:r>
              <a:rPr lang="sk-SK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Hotel Kaskády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2014</a:t>
            </a:r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/>
              <a:t>Poistenie pohľadávok = viac ako iba prenesenie rizika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sz="2400" dirty="0" smtClean="0"/>
              <a:t>Výber odberateľov</a:t>
            </a:r>
          </a:p>
          <a:p>
            <a:r>
              <a:rPr lang="sk-SK" sz="2400" dirty="0" smtClean="0"/>
              <a:t>Poistné krytie</a:t>
            </a:r>
          </a:p>
          <a:p>
            <a:r>
              <a:rPr lang="sk-SK" sz="2400" dirty="0" smtClean="0"/>
              <a:t>Manažment pohľadávok – risk </a:t>
            </a:r>
            <a:r>
              <a:rPr lang="sk-SK" sz="2400" dirty="0" err="1" smtClean="0"/>
              <a:t>management</a:t>
            </a:r>
            <a:endParaRPr lang="sk-SK" sz="2400" dirty="0" smtClean="0"/>
          </a:p>
          <a:p>
            <a:r>
              <a:rPr lang="sk-SK" sz="2400" dirty="0" smtClean="0"/>
              <a:t>Úhrada poistných udalostí</a:t>
            </a:r>
          </a:p>
          <a:p>
            <a:r>
              <a:rPr lang="sk-SK" sz="2400" dirty="0" smtClean="0"/>
              <a:t>Expertná podpora</a:t>
            </a:r>
          </a:p>
          <a:p>
            <a:r>
              <a:rPr lang="sk-SK" sz="2400" dirty="0" smtClean="0"/>
              <a:t>Redukovanie nákladov – zabezpečenie pre banky</a:t>
            </a:r>
          </a:p>
          <a:p>
            <a:r>
              <a:rPr lang="sk-SK" sz="2400" dirty="0" smtClean="0"/>
              <a:t>Kreditné informácie</a:t>
            </a:r>
          </a:p>
          <a:p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728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800" b="1" dirty="0" smtClean="0"/>
              <a:t>Sme tu pre Vás!</a:t>
            </a:r>
            <a:endParaRPr lang="sk-SK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sz="2400" dirty="0" smtClean="0"/>
              <a:t>Kontakt:	</a:t>
            </a:r>
            <a:r>
              <a:rPr lang="sk-SK" sz="2400" dirty="0" smtClean="0"/>
              <a:t>Ing. Dušan Pukač, poverený riadením odboru 			poistenia obchodovateľného rizika</a:t>
            </a:r>
          </a:p>
          <a:p>
            <a:r>
              <a:rPr lang="sk-SK" sz="2400" dirty="0" smtClean="0"/>
              <a:t>Telefón: 	02 / 59 398 321</a:t>
            </a:r>
          </a:p>
          <a:p>
            <a:r>
              <a:rPr lang="sk-SK" sz="2400" dirty="0" smtClean="0"/>
              <a:t>E-mail: 	</a:t>
            </a:r>
            <a:r>
              <a:rPr lang="sk-SK" sz="2400" dirty="0" err="1" smtClean="0"/>
              <a:t>pukac@eximbanka.sk</a:t>
            </a:r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  <a:p>
            <a:r>
              <a:rPr lang="sk-SK" sz="2400" dirty="0" smtClean="0"/>
              <a:t>Ďakujem za pozornosť a prajem príjemný večer!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7030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Nahlásenie poistnej udalosti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smtClean="0"/>
              <a:t>Upomienky 15. deň a 30. deň po PDU</a:t>
            </a:r>
          </a:p>
          <a:p>
            <a:pPr marL="107950" indent="0">
              <a:buNone/>
            </a:pPr>
            <a:endParaRPr lang="sk-SK" sz="1600" dirty="0" smtClean="0"/>
          </a:p>
          <a:p>
            <a:r>
              <a:rPr lang="sk-SK" dirty="0" smtClean="0"/>
              <a:t>HPU do 30 dní</a:t>
            </a:r>
            <a:endParaRPr lang="sk-SK" dirty="0" smtClean="0"/>
          </a:p>
          <a:p>
            <a:r>
              <a:rPr lang="sk-SK" dirty="0" smtClean="0"/>
              <a:t>PU do 60 dní</a:t>
            </a:r>
          </a:p>
          <a:p>
            <a:endParaRPr lang="sk-SK" sz="1400" dirty="0" smtClean="0"/>
          </a:p>
          <a:p>
            <a:r>
              <a:rPr lang="sk-SK" dirty="0" err="1" smtClean="0"/>
              <a:t>Karenčná</a:t>
            </a:r>
            <a:r>
              <a:rPr lang="sk-SK" dirty="0" smtClean="0"/>
              <a:t> doba </a:t>
            </a:r>
            <a:r>
              <a:rPr lang="sk-SK" sz="1800" dirty="0" smtClean="0"/>
              <a:t>-</a:t>
            </a:r>
            <a:r>
              <a:rPr lang="sk-SK" dirty="0" smtClean="0"/>
              <a:t> 1mesiac </a:t>
            </a:r>
            <a:r>
              <a:rPr lang="sk-SK" sz="2400" dirty="0" smtClean="0"/>
              <a:t>(platobná neschopnos</a:t>
            </a:r>
            <a:r>
              <a:rPr lang="sk-SK" sz="2400" dirty="0"/>
              <a:t>ť</a:t>
            </a:r>
            <a:r>
              <a:rPr lang="sk-SK" sz="2400" dirty="0" smtClean="0"/>
              <a:t>)</a:t>
            </a:r>
          </a:p>
          <a:p>
            <a:pPr lvl="7">
              <a:buFontTx/>
              <a:buChar char="-"/>
            </a:pPr>
            <a:r>
              <a:rPr lang="sk-SK" sz="3200" dirty="0" smtClean="0">
                <a:sym typeface="Arial" pitchFamily="34" charset="0"/>
              </a:rPr>
              <a:t>4 </a:t>
            </a:r>
            <a:r>
              <a:rPr lang="sk-SK" sz="3200" dirty="0">
                <a:sym typeface="Arial" pitchFamily="34" charset="0"/>
              </a:rPr>
              <a:t>mesiace </a:t>
            </a:r>
            <a:r>
              <a:rPr lang="sk-SK" sz="2400" dirty="0">
                <a:sym typeface="Arial" pitchFamily="34" charset="0"/>
              </a:rPr>
              <a:t>(platobná </a:t>
            </a:r>
            <a:r>
              <a:rPr lang="sk-SK" sz="2400" dirty="0" err="1">
                <a:sym typeface="Arial" pitchFamily="34" charset="0"/>
              </a:rPr>
              <a:t>nevôla</a:t>
            </a:r>
            <a:r>
              <a:rPr lang="sk-SK" sz="2400" dirty="0" smtClean="0">
                <a:sym typeface="Arial" pitchFamily="34" charset="0"/>
              </a:rPr>
              <a:t>)</a:t>
            </a:r>
            <a:endParaRPr lang="sk-SK" sz="2400" dirty="0">
              <a:sym typeface="Arial" pitchFamily="34" charset="0"/>
            </a:endParaRPr>
          </a:p>
          <a:p>
            <a:pPr marL="3314700" lvl="7" indent="0">
              <a:buNone/>
            </a:pPr>
            <a:endParaRPr lang="sk-SK" sz="2400" b="1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Premlčacia doba - OZ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smtClean="0"/>
              <a:t>§ 101 - </a:t>
            </a:r>
            <a:r>
              <a:rPr lang="sk-SK" dirty="0"/>
              <a:t>Pokiaľ nie je v ďalších ustanoveniach uvedené inak, premlčacia doba je trojročná a plynie odo dňa, keď sa právo mohlo vykonať po prvý raz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sk-SK" dirty="0" smtClean="0"/>
              <a:t>§ 104 - </a:t>
            </a:r>
            <a:r>
              <a:rPr lang="pl-PL" dirty="0"/>
              <a:t>Pri právach na plnenie z poistenia začína plynúť premlčacia doba za rok po poistnej udalosti</a:t>
            </a:r>
            <a:r>
              <a:rPr lang="pl-PL" dirty="0" smtClean="0"/>
              <a:t>.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0417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Preddavok na poistné plnenie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sz="2400" dirty="0" smtClean="0"/>
              <a:t>§ 797 - Plnenie </a:t>
            </a:r>
            <a:r>
              <a:rPr lang="sk-SK" sz="2400" dirty="0"/>
              <a:t>je splatné do pätnástich dní, len čo poistiteľ skončil vyšetrenie potrebné na zistenie rozsahu povinnosti poistiteľa plniť. Vyšetrenie sa musí vykonať bez zbytočného odkladu; ak sa nemôže skončiť do jedného mesiaca po tom, keď sa poistiteľ o poistnej udalosti dozvedel, je poistiteľ povinný poskytnúť poistenému na požiadanie primeraný preddavok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10%, 30% ? alebo 50%? </a:t>
            </a:r>
          </a:p>
          <a:p>
            <a:r>
              <a:rPr lang="sk-SK" sz="2400" dirty="0" smtClean="0"/>
              <a:t>Čo je primeraný </a:t>
            </a:r>
            <a:r>
              <a:rPr lang="sk-SK" sz="2400" dirty="0" err="1" smtClean="0"/>
              <a:t>predavok</a:t>
            </a:r>
            <a:r>
              <a:rPr lang="sk-SK" sz="2400" dirty="0" smtClean="0"/>
              <a:t>?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1005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príklady – krajiny s PU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9792" y="1691605"/>
            <a:ext cx="9144445" cy="4248472"/>
          </a:xfrm>
        </p:spPr>
        <p:txBody>
          <a:bodyPr/>
          <a:lstStyle/>
          <a:p>
            <a:r>
              <a:rPr lang="sk-SK" sz="2000" dirty="0" smtClean="0"/>
              <a:t>ROK 2013				ROK 2014</a:t>
            </a:r>
          </a:p>
          <a:p>
            <a:r>
              <a:rPr lang="sk-SK" sz="2000" dirty="0" smtClean="0"/>
              <a:t>SR					</a:t>
            </a:r>
            <a:r>
              <a:rPr lang="sk-SK" sz="2000" dirty="0" err="1" smtClean="0"/>
              <a:t>SR</a:t>
            </a:r>
            <a:endParaRPr lang="sk-SK" sz="2000" dirty="0" smtClean="0"/>
          </a:p>
          <a:p>
            <a:r>
              <a:rPr lang="sk-SK" sz="2000" dirty="0" smtClean="0"/>
              <a:t>CZ					</a:t>
            </a:r>
            <a:r>
              <a:rPr lang="sk-SK" sz="2000" dirty="0" err="1" smtClean="0"/>
              <a:t>CZ</a:t>
            </a:r>
            <a:endParaRPr lang="sk-SK" sz="2000" dirty="0" smtClean="0"/>
          </a:p>
          <a:p>
            <a:r>
              <a:rPr lang="sk-SK" sz="2000" dirty="0" smtClean="0"/>
              <a:t>Litva				Ukrajina</a:t>
            </a:r>
          </a:p>
          <a:p>
            <a:r>
              <a:rPr lang="sk-SK" sz="2000" dirty="0" smtClean="0"/>
              <a:t>Rusko</a:t>
            </a:r>
          </a:p>
          <a:p>
            <a:r>
              <a:rPr lang="sk-SK" sz="2000" dirty="0" smtClean="0"/>
              <a:t>Nemecko - reštrukturalizácie</a:t>
            </a:r>
          </a:p>
          <a:p>
            <a:r>
              <a:rPr lang="sk-SK" sz="2000" dirty="0" smtClean="0"/>
              <a:t>Chorvátsko</a:t>
            </a:r>
          </a:p>
          <a:p>
            <a:r>
              <a:rPr lang="sk-SK" sz="2000" dirty="0" smtClean="0"/>
              <a:t>Taliansko </a:t>
            </a:r>
          </a:p>
          <a:p>
            <a:r>
              <a:rPr lang="sk-SK" sz="2000" dirty="0" smtClean="0"/>
              <a:t>Švajčiarsko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7760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skúsenosti - Chorvátsko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9792" y="1691605"/>
            <a:ext cx="9144445" cy="4248472"/>
          </a:xfrm>
        </p:spPr>
        <p:txBody>
          <a:bodyPr/>
          <a:lstStyle/>
          <a:p>
            <a:r>
              <a:rPr lang="sk-SK" sz="2000" b="1" dirty="0" smtClean="0"/>
              <a:t>Chorvátsko</a:t>
            </a:r>
          </a:p>
          <a:p>
            <a:r>
              <a:rPr lang="sk-SK" sz="2000" dirty="0" smtClean="0"/>
              <a:t>Poistený prihlásil pohľadávku v predkonkurznom konaní, ktoré bolo potvrdené „</a:t>
            </a:r>
            <a:r>
              <a:rPr lang="sk-SK" sz="2000" dirty="0" err="1" smtClean="0"/>
              <a:t>Settlement</a:t>
            </a:r>
            <a:r>
              <a:rPr lang="sk-SK" sz="2000" dirty="0" smtClean="0"/>
              <a:t> </a:t>
            </a:r>
            <a:r>
              <a:rPr lang="sk-SK" sz="2000" dirty="0" err="1" smtClean="0"/>
              <a:t>Council</a:t>
            </a:r>
            <a:r>
              <a:rPr lang="sk-SK" sz="2000" dirty="0" smtClean="0"/>
              <a:t>“.</a:t>
            </a:r>
          </a:p>
          <a:p>
            <a:r>
              <a:rPr lang="sk-SK" sz="2000" dirty="0" smtClean="0"/>
              <a:t>Návrh na predkonkurzné konanie je zverejnené na stránke FINA (</a:t>
            </a:r>
            <a:r>
              <a:rPr lang="sk-SK" sz="2000" dirty="0" err="1" smtClean="0"/>
              <a:t>Financijska</a:t>
            </a:r>
            <a:r>
              <a:rPr lang="sk-SK" sz="2000" dirty="0" smtClean="0"/>
              <a:t> </a:t>
            </a:r>
            <a:r>
              <a:rPr lang="sk-SK" sz="2000" dirty="0" err="1" smtClean="0"/>
              <a:t>agencija</a:t>
            </a:r>
            <a:r>
              <a:rPr lang="sk-SK" sz="2000" dirty="0" smtClean="0"/>
              <a:t>, </a:t>
            </a:r>
            <a:r>
              <a:rPr lang="sk-SK" sz="2000" dirty="0" err="1" smtClean="0"/>
              <a:t>Zagreb</a:t>
            </a:r>
            <a:r>
              <a:rPr lang="sk-SK" sz="2000" dirty="0" smtClean="0"/>
              <a:t>)</a:t>
            </a:r>
          </a:p>
          <a:p>
            <a:pPr lvl="0"/>
            <a:r>
              <a:rPr lang="sk-SK" sz="2000" dirty="0" smtClean="0"/>
              <a:t>po </a:t>
            </a:r>
            <a:r>
              <a:rPr lang="sk-SK" sz="2000" dirty="0"/>
              <a:t>uplynutí čakacej doby 1 mesiaca odo dňa, kedy </a:t>
            </a:r>
            <a:r>
              <a:rPr lang="sk-SK" sz="2000" dirty="0" smtClean="0"/>
              <a:t>bolo </a:t>
            </a:r>
            <a:r>
              <a:rPr lang="sk-SK" sz="2000" dirty="0"/>
              <a:t>poisťovateľovi doručené oznámenie poistnej udalosti a celá predpísaná dokumentácia, ktorá potvrdzuje platobnú neschopnosť</a:t>
            </a:r>
            <a:r>
              <a:rPr lang="sk-SK" sz="2000" dirty="0" smtClean="0"/>
              <a:t>,</a:t>
            </a:r>
          </a:p>
          <a:p>
            <a:pPr lvl="0"/>
            <a:r>
              <a:rPr lang="sk-SK" sz="2000" dirty="0" smtClean="0"/>
              <a:t>Takáto forma prihlásenia pohľadávok v zahraničí bola netradičná, museli sme počkať na vyjadrenie partnerskej miestnej agentúry</a:t>
            </a:r>
            <a:endParaRPr lang="sk-SK" sz="2000" dirty="0"/>
          </a:p>
          <a:p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22003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Čítate podrobne aj všetky prílohy PZ?</a:t>
            </a:r>
            <a:endParaRPr lang="sk-SK" sz="40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403573"/>
            <a:ext cx="5380459" cy="47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skúsenosti - Rusko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9792" y="1691605"/>
            <a:ext cx="9144445" cy="4248472"/>
          </a:xfrm>
        </p:spPr>
        <p:txBody>
          <a:bodyPr/>
          <a:lstStyle/>
          <a:p>
            <a:r>
              <a:rPr lang="sk-SK" sz="2000" b="1" dirty="0" smtClean="0"/>
              <a:t>Ruská federácia</a:t>
            </a:r>
          </a:p>
          <a:p>
            <a:r>
              <a:rPr lang="sk-SK" sz="2000" dirty="0" smtClean="0"/>
              <a:t>Poistený dodal tovar ruskému odberateľovi EXW a vystavil faktúru</a:t>
            </a:r>
          </a:p>
          <a:p>
            <a:r>
              <a:rPr lang="sk-SK" sz="2000" dirty="0" smtClean="0"/>
              <a:t>Dodávka tovaru bola ukradnutá, momentálne slúži ako dôkazový materiál v šetrení orgánov činných v trestnom konaní v Ruskej federácii</a:t>
            </a:r>
          </a:p>
          <a:p>
            <a:r>
              <a:rPr lang="sk-SK" sz="2000" dirty="0" smtClean="0"/>
              <a:t>Ruský odberateľ odmieta zaplatiť faktúru, tovar mu nebol dodaný</a:t>
            </a:r>
          </a:p>
          <a:p>
            <a:pPr lvl="0"/>
            <a:r>
              <a:rPr lang="sk-SK" sz="2000" dirty="0" smtClean="0"/>
              <a:t>Klient po podrobnom preštudovaní – podmienky kontraktu neporušil, poistné plnenie bolo vyplatené</a:t>
            </a:r>
            <a:endParaRPr lang="sk-SK" sz="2000" dirty="0"/>
          </a:p>
          <a:p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9941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skúsenosti - Litva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9792" y="1691605"/>
            <a:ext cx="9144445" cy="4248472"/>
          </a:xfrm>
        </p:spPr>
        <p:txBody>
          <a:bodyPr/>
          <a:lstStyle/>
          <a:p>
            <a:r>
              <a:rPr lang="sk-SK" sz="2000" b="1" dirty="0" smtClean="0"/>
              <a:t>Litva </a:t>
            </a:r>
          </a:p>
          <a:p>
            <a:r>
              <a:rPr lang="sk-SK" sz="2000" dirty="0" smtClean="0"/>
              <a:t>Poistený dodal tovar na základe objednávky bez uzatvorenia kontraktu či vyšpecifikovania si obchodných podmienok</a:t>
            </a:r>
          </a:p>
          <a:p>
            <a:r>
              <a:rPr lang="sk-SK" sz="2000" dirty="0" smtClean="0"/>
              <a:t>Nastal spor medzi SVK exportérom a litovským odberateľom, šetrenie PU prerušené až do vyriešenia sporu</a:t>
            </a:r>
          </a:p>
          <a:p>
            <a:r>
              <a:rPr lang="sk-SK" sz="2000" dirty="0" smtClean="0"/>
              <a:t>Odberateľ </a:t>
            </a:r>
            <a:r>
              <a:rPr lang="sk-SK" sz="2000" dirty="0" smtClean="0"/>
              <a:t>tovar predal ďalej a jeho odberateľ mu odmietol zaplatiť z dôvodu chybného a nefunkčného tovaru preto </a:t>
            </a:r>
            <a:r>
              <a:rPr lang="sk-SK" sz="2000" dirty="0" smtClean="0"/>
              <a:t>podal žalobu na súd.</a:t>
            </a:r>
          </a:p>
          <a:p>
            <a:r>
              <a:rPr lang="sk-SK" sz="2000" dirty="0" smtClean="0"/>
              <a:t>V zmysle obchodných podmienok litovského odberateľa je SVK exportér zodpovedný za akékoľvek chybné dodanie tovaru, ktoré iba odberateľ </a:t>
            </a:r>
            <a:r>
              <a:rPr lang="sk-SK" sz="2000" smtClean="0"/>
              <a:t>preniesol logicky na výrobcu</a:t>
            </a:r>
            <a:endParaRPr lang="sk-SK" sz="2000" dirty="0" smtClean="0"/>
          </a:p>
          <a:p>
            <a:r>
              <a:rPr lang="sk-SK" sz="2000" dirty="0" smtClean="0"/>
              <a:t>Podcenenie kontraktov a podmienok kontraktu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33429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10680</TotalTime>
  <Pages>0</Pages>
  <Words>442</Words>
  <Characters>0</Characters>
  <Application>Microsoft Office PowerPoint</Application>
  <PresentationFormat>Vlastná</PresentationFormat>
  <Lines>0</Lines>
  <Paragraphs>62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Title &amp; Bullets</vt:lpstr>
      <vt:lpstr>Riešenie problémov pri vzniku PU  Hotel Kaskády 2014</vt:lpstr>
      <vt:lpstr>Nahlásenie poistnej udalosti</vt:lpstr>
      <vt:lpstr>Premlčacia doba - OZ</vt:lpstr>
      <vt:lpstr>Preddavok na poistné plnenie</vt:lpstr>
      <vt:lpstr>Praktické príklady – krajiny s PU</vt:lpstr>
      <vt:lpstr>Praktické skúsenosti - Chorvátsko</vt:lpstr>
      <vt:lpstr>Čítate podrobne aj všetky prílohy PZ?</vt:lpstr>
      <vt:lpstr>Praktické skúsenosti - Rusko</vt:lpstr>
      <vt:lpstr>Praktické skúsenosti - Litva</vt:lpstr>
      <vt:lpstr>Poistenie pohľadávok = viac ako iba prenesenie rizika</vt:lpstr>
      <vt:lpstr>Sme tu pre Vás!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PREZENTÁCIE</dc:title>
  <dc:creator>Silvia Gavorníková</dc:creator>
  <cp:lastModifiedBy>Dušan Pukač</cp:lastModifiedBy>
  <cp:revision>425</cp:revision>
  <cp:lastPrinted>2013-11-06T09:23:36Z</cp:lastPrinted>
  <dcterms:modified xsi:type="dcterms:W3CDTF">2014-06-25T17:05:50Z</dcterms:modified>
</cp:coreProperties>
</file>