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76" r:id="rId5"/>
    <p:sldId id="260" r:id="rId6"/>
    <p:sldId id="261" r:id="rId7"/>
    <p:sldId id="262" r:id="rId8"/>
    <p:sldId id="272" r:id="rId9"/>
    <p:sldId id="275" r:id="rId10"/>
    <p:sldId id="263" r:id="rId11"/>
    <p:sldId id="277" r:id="rId12"/>
    <p:sldId id="266" r:id="rId13"/>
    <p:sldId id="267" r:id="rId14"/>
    <p:sldId id="268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0" r:id="rId27"/>
    <p:sldId id="257" r:id="rId28"/>
    <p:sldId id="258" r:id="rId29"/>
    <p:sldId id="270" r:id="rId3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660"/>
  </p:normalViewPr>
  <p:slideViewPr>
    <p:cSldViewPr>
      <p:cViewPr varScale="1">
        <p:scale>
          <a:sx n="126" d="100"/>
          <a:sy n="12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058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557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319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409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542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91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94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4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787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742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429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67750">
              <a:schemeClr val="bg1"/>
            </a:gs>
            <a:gs pos="28000">
              <a:schemeClr val="accent1">
                <a:lumMod val="20000"/>
                <a:lumOff val="80000"/>
                <a:alpha val="0"/>
              </a:schemeClr>
            </a:gs>
            <a:gs pos="4000">
              <a:schemeClr val="accent1">
                <a:lumMod val="20000"/>
                <a:lumOff val="80000"/>
              </a:schemeClr>
            </a:gs>
            <a:gs pos="89000">
              <a:srgbClr val="C4D6EB"/>
            </a:gs>
            <a:gs pos="52923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63925-1AF8-4E69-BE57-C62F3ECF542A}" type="datetimeFigureOut">
              <a:rPr lang="sk-SK" smtClean="0"/>
              <a:t>20. 5. 2014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61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taxation_customs/resources/documents/taxation/vat/how_vat_works/telecom/explanatory_notes_2015_en.pdf" TargetMode="External"/><Relationship Id="rId2" Type="http://schemas.openxmlformats.org/officeDocument/2006/relationships/hyperlink" Target="http://ec.europa.eu/taxation_customs/taxation/vat/how_vat_works/telecom/index_en.htm#one_sto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Novela zákona o DPH v časti </a:t>
            </a:r>
            <a:br>
              <a:rPr lang="sk-SK" dirty="0" smtClean="0"/>
            </a:br>
            <a:r>
              <a:rPr lang="sk-SK" dirty="0" smtClean="0"/>
              <a:t>„Mini </a:t>
            </a:r>
            <a:r>
              <a:rPr lang="sk-SK" dirty="0" err="1" smtClean="0"/>
              <a:t>One</a:t>
            </a:r>
            <a:r>
              <a:rPr lang="sk-SK" dirty="0" smtClean="0"/>
              <a:t> Stop </a:t>
            </a:r>
            <a:r>
              <a:rPr lang="sk-SK" dirty="0" err="1" smtClean="0"/>
              <a:t>Shop</a:t>
            </a:r>
            <a:r>
              <a:rPr lang="sk-SK" dirty="0" smtClean="0"/>
              <a:t>“</a:t>
            </a:r>
            <a:br>
              <a:rPr lang="sk-SK" dirty="0" smtClean="0"/>
            </a:br>
            <a:r>
              <a:rPr lang="sk-SK" dirty="0" smtClean="0"/>
              <a:t>Jednotné kontaktné </a:t>
            </a:r>
            <a:r>
              <a:rPr lang="sk-SK" dirty="0" smtClean="0"/>
              <a:t>miesto</a:t>
            </a:r>
            <a:br>
              <a:rPr lang="sk-SK" dirty="0" smtClean="0"/>
            </a:br>
            <a:r>
              <a:rPr lang="sk-SK" dirty="0" smtClean="0"/>
              <a:t>1.1.2015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5445224"/>
            <a:ext cx="6400800" cy="1752600"/>
          </a:xfrm>
        </p:spPr>
        <p:txBody>
          <a:bodyPr/>
          <a:lstStyle/>
          <a:p>
            <a:pPr algn="l"/>
            <a:r>
              <a:rPr lang="sk-SK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Martin Kohútik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oddelenie metodiky DPH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23.5.2014</a:t>
            </a:r>
          </a:p>
          <a:p>
            <a:pPr algn="l"/>
            <a:endParaRPr lang="sk-SK" dirty="0"/>
          </a:p>
        </p:txBody>
      </p:sp>
      <p:pic>
        <p:nvPicPr>
          <p:cNvPr id="4" name="Obrázok 1" descr="logo_financna_sprava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" y="260648"/>
            <a:ext cx="7239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187624" y="4046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Finančné riaditeľstvo </a:t>
            </a:r>
          </a:p>
          <a:p>
            <a:r>
              <a:rPr lang="sk-SK" dirty="0" smtClean="0"/>
              <a:t>Slovenská republika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21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Registrácia - § 68a ods. 2-6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neusadená osoba elektronicky oznámi DÚ BA úmysel uplatňovať alebo začatie uplatňovania osobitnej úpravy</a:t>
            </a:r>
          </a:p>
          <a:p>
            <a:r>
              <a:rPr lang="sk-SK" dirty="0" smtClean="0"/>
              <a:t>DÚ BA oznámi rozhodnutím uvedenej osobe, že jej povoľuje uplatňovať úpravu</a:t>
            </a:r>
          </a:p>
          <a:p>
            <a:r>
              <a:rPr lang="sk-SK" dirty="0" smtClean="0"/>
              <a:t>neusadená osoba je následne povinná uplatňovať úpravu na dotknuté služby</a:t>
            </a:r>
          </a:p>
          <a:p>
            <a:r>
              <a:rPr lang="sk-SK" dirty="0" smtClean="0"/>
              <a:t>povinnosť nahlasovať zmeny v registračných údajoch </a:t>
            </a:r>
          </a:p>
          <a:p>
            <a:r>
              <a:rPr lang="sk-SK" dirty="0" smtClean="0"/>
              <a:t>povinnosť </a:t>
            </a:r>
            <a:r>
              <a:rPr lang="sk-SK" dirty="0"/>
              <a:t>nahlasovať skončenie činnosti alebo zmenu </a:t>
            </a:r>
            <a:r>
              <a:rPr lang="sk-SK" dirty="0" smtClean="0"/>
              <a:t>činnosti, ktoré sú dôvodom na opustenie úpravy  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3354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Zrušenie registrácie - §68a ods. 7-8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DÚ BA zruší neusadenej osobe povolenie uplatňovať úpravu ak,</a:t>
            </a:r>
          </a:p>
          <a:p>
            <a:r>
              <a:rPr lang="sk-SK" dirty="0" smtClean="0"/>
              <a:t>osoba už ďalej nedodáva dotknuté služby</a:t>
            </a:r>
          </a:p>
          <a:p>
            <a:r>
              <a:rPr lang="sk-SK" dirty="0" smtClean="0"/>
              <a:t>možno predpokladať, že skončila činnosť</a:t>
            </a:r>
          </a:p>
          <a:p>
            <a:r>
              <a:rPr lang="sk-SK" dirty="0" smtClean="0"/>
              <a:t>nespĺňa ďalej podmienky úpravy</a:t>
            </a:r>
          </a:p>
          <a:p>
            <a:r>
              <a:rPr lang="sk-SK" dirty="0" smtClean="0"/>
              <a:t>opakovane porušuje pravidlá</a:t>
            </a:r>
          </a:p>
          <a:p>
            <a:r>
              <a:rPr lang="sk-SK" dirty="0" smtClean="0"/>
              <a:t>DÚ BA rozhodnutím zruší povolenie </a:t>
            </a:r>
          </a:p>
        </p:txBody>
      </p:sp>
    </p:spTree>
    <p:extLst>
      <p:ext uri="{BB962C8B-B14F-4D97-AF65-F5344CB8AC3E}">
        <p14:creationId xmlns:p14="http://schemas.microsoft.com/office/powerpoint/2010/main" val="262907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Daňové priznania </a:t>
            </a:r>
            <a:r>
              <a:rPr lang="sk-SK" dirty="0" smtClean="0"/>
              <a:t>- § 68a ods. 9-11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Zdaňovacie obdobie - štvrťrok</a:t>
            </a:r>
            <a:endParaRPr lang="sk-SK" dirty="0" smtClean="0"/>
          </a:p>
          <a:p>
            <a:r>
              <a:rPr lang="sk-SK" dirty="0" smtClean="0"/>
              <a:t>Lehota na podanie </a:t>
            </a:r>
            <a:r>
              <a:rPr lang="sk-SK" dirty="0" smtClean="0"/>
              <a:t>DP – do 20 dní po</a:t>
            </a:r>
          </a:p>
          <a:p>
            <a:r>
              <a:rPr lang="sk-SK" dirty="0" smtClean="0"/>
              <a:t>údaje, ktoré sa uvádzajú v DP</a:t>
            </a:r>
            <a:endParaRPr lang="sk-SK" dirty="0" smtClean="0"/>
          </a:p>
          <a:p>
            <a:r>
              <a:rPr lang="sk-SK" dirty="0"/>
              <a:t>zmena pri poslednom dni lehoty na zaplatenie</a:t>
            </a:r>
          </a:p>
          <a:p>
            <a:r>
              <a:rPr lang="sk-SK" dirty="0" smtClean="0"/>
              <a:t>Povinnosť </a:t>
            </a:r>
            <a:r>
              <a:rPr lang="sk-SK" dirty="0" smtClean="0"/>
              <a:t>podať aj nulové daňové priznanie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16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Platby dane - § 68a ods. 12-13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lehota </a:t>
            </a:r>
            <a:r>
              <a:rPr lang="sk-SK" dirty="0" smtClean="0"/>
              <a:t>na </a:t>
            </a:r>
            <a:r>
              <a:rPr lang="sk-SK" dirty="0" smtClean="0"/>
              <a:t>zaplatenie – do 20 dní po</a:t>
            </a:r>
            <a:endParaRPr lang="sk-SK" dirty="0" smtClean="0"/>
          </a:p>
          <a:p>
            <a:r>
              <a:rPr lang="sk-SK" dirty="0" smtClean="0"/>
              <a:t>zmena pri poslednom dni lehoty na zaplatenie</a:t>
            </a:r>
          </a:p>
          <a:p>
            <a:r>
              <a:rPr lang="sk-SK" dirty="0" smtClean="0"/>
              <a:t>za deň platby sa považuje  deň pripísania platby na účet DÚ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2034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Záznamy § 68a ods. 14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/>
          <a:lstStyle/>
          <a:p>
            <a:r>
              <a:rPr lang="sk-SK" dirty="0" smtClean="0"/>
              <a:t>Aké údaje majú obsahovať záznamy?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Ako dlho sa majú záznamy uchovávať?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Ako sprístupní zdaniteľná osoba záznamy?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49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Doručovanie písomností - § 68a ods. 15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výhradne elektronickými prostriedkami </a:t>
            </a:r>
          </a:p>
          <a:p>
            <a:r>
              <a:rPr lang="sk-SK" dirty="0" smtClean="0"/>
              <a:t>výnimka – umožnená možnosť komunikácie bez </a:t>
            </a:r>
            <a:r>
              <a:rPr lang="sk-SK" dirty="0" err="1" smtClean="0"/>
              <a:t>ZEPu</a:t>
            </a:r>
            <a:r>
              <a:rPr lang="sk-SK" dirty="0" smtClean="0"/>
              <a:t> aj bez dohody</a:t>
            </a:r>
          </a:p>
          <a:p>
            <a:r>
              <a:rPr lang="sk-SK" dirty="0" smtClean="0"/>
              <a:t>táto možnosť sa uplatňuje len v úprave mimo únie</a:t>
            </a:r>
          </a:p>
          <a:p>
            <a:r>
              <a:rPr lang="sk-SK" dirty="0" smtClean="0"/>
              <a:t>správca dane komunikuje výhradne elektronicky a doručuje na e-mailovú adresu osoby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35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Úprava pre úniu – 68b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túto úpravu môže využívať len osoba, ktorá má na území EÚ sídlo alebo stálu prevádzkareň, no zároveň nie je usadená v členskom štáte spotreby</a:t>
            </a:r>
          </a:p>
          <a:p>
            <a:r>
              <a:rPr lang="sk-SK" dirty="0" smtClean="0"/>
              <a:t>členským štátom identifikácie je čš v ktorom má sídlo</a:t>
            </a:r>
          </a:p>
          <a:p>
            <a:r>
              <a:rPr lang="sk-SK" dirty="0" smtClean="0"/>
              <a:t>ak má viacero prevádzkarní v rôznych čš môže si vybrať ktorýkoľvek čš pre identifikáciu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8087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059357" cy="61630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212" y="4262237"/>
            <a:ext cx="665820" cy="499365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4932040" y="4720453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b="1" dirty="0" smtClean="0">
                <a:latin typeface="Arial Narrow" panose="020B0606020202030204" pitchFamily="34" charset="0"/>
              </a:rPr>
              <a:t>SW spoločnosť ESET </a:t>
            </a:r>
          </a:p>
          <a:p>
            <a:r>
              <a:rPr lang="sk-SK" sz="1000" b="1" dirty="0" smtClean="0">
                <a:latin typeface="Arial Narrow" panose="020B0606020202030204" pitchFamily="34" charset="0"/>
              </a:rPr>
              <a:t>– sídlo v SR</a:t>
            </a:r>
          </a:p>
          <a:p>
            <a:r>
              <a:rPr lang="sk-SK" sz="1000" b="1" dirty="0" smtClean="0">
                <a:latin typeface="Arial Narrow" panose="020B0606020202030204" pitchFamily="34" charset="0"/>
              </a:rPr>
              <a:t>– členský štát identifikácie SR</a:t>
            </a:r>
          </a:p>
          <a:p>
            <a:r>
              <a:rPr lang="sk-SK" sz="1000" b="1" dirty="0" smtClean="0">
                <a:latin typeface="Arial Narrow" panose="020B0606020202030204" pitchFamily="34" charset="0"/>
              </a:rPr>
              <a:t>- 1 plnenie daňových povinností</a:t>
            </a:r>
            <a:endParaRPr lang="sk-SK" sz="1000" b="1" dirty="0">
              <a:latin typeface="Arial Narrow" panose="020B0606020202030204" pitchFamily="34" charset="0"/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 flipH="1" flipV="1">
            <a:off x="4832902" y="3933057"/>
            <a:ext cx="395554" cy="69011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H="1" flipV="1">
            <a:off x="4067944" y="4201913"/>
            <a:ext cx="1160512" cy="42125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>
            <a:off x="3491880" y="4623170"/>
            <a:ext cx="1736576" cy="4265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 flipH="1">
            <a:off x="4350311" y="4623170"/>
            <a:ext cx="878145" cy="65128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38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Registrácia - § </a:t>
            </a:r>
            <a:r>
              <a:rPr lang="sk-SK" dirty="0" smtClean="0"/>
              <a:t>68b </a:t>
            </a:r>
            <a:r>
              <a:rPr lang="sk-SK" dirty="0"/>
              <a:t>ods. </a:t>
            </a:r>
            <a:r>
              <a:rPr lang="sk-SK" dirty="0" smtClean="0"/>
              <a:t>2-8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postup obdobný ako pri úprave mimo únie – registruje sa na miestne príslušnom DÚ</a:t>
            </a:r>
          </a:p>
          <a:p>
            <a:r>
              <a:rPr lang="sk-SK" dirty="0" smtClean="0"/>
              <a:t>osoba sa nesmie zároveň identifikovať pre úpravu v žiadnom inom členskom štáte</a:t>
            </a:r>
          </a:p>
          <a:p>
            <a:r>
              <a:rPr lang="sk-SK" dirty="0" smtClean="0"/>
              <a:t>registrácia je umožnená platiteľom dane, DPH skupine ako aj osobám identifikovaným pre daň (§ 7, § 7a zákona o DPH)</a:t>
            </a:r>
          </a:p>
          <a:p>
            <a:r>
              <a:rPr lang="sk-SK" dirty="0" smtClean="0"/>
              <a:t>povinnosť uplatňovať úpravu </a:t>
            </a:r>
          </a:p>
          <a:p>
            <a:r>
              <a:rPr lang="sk-SK" dirty="0" smtClean="0"/>
              <a:t>povinnosť oznámiť ukončenie uplatňovania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7547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Zrušenie registrácie - §</a:t>
            </a:r>
            <a:r>
              <a:rPr lang="sk-SK" dirty="0" smtClean="0"/>
              <a:t>68b </a:t>
            </a:r>
            <a:r>
              <a:rPr lang="sk-SK" dirty="0"/>
              <a:t>ods. </a:t>
            </a:r>
            <a:r>
              <a:rPr lang="sk-SK" dirty="0" smtClean="0"/>
              <a:t>9-10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DÚ </a:t>
            </a:r>
            <a:r>
              <a:rPr lang="sk-SK" dirty="0" smtClean="0"/>
              <a:t> </a:t>
            </a:r>
            <a:r>
              <a:rPr lang="sk-SK" dirty="0"/>
              <a:t>zruší neusadenej osobe povolenie uplatňovať úpravu ak,</a:t>
            </a:r>
          </a:p>
          <a:p>
            <a:r>
              <a:rPr lang="sk-SK" dirty="0"/>
              <a:t>osoba už ďalej nedodáva dotknuté služby</a:t>
            </a:r>
          </a:p>
          <a:p>
            <a:r>
              <a:rPr lang="sk-SK" dirty="0"/>
              <a:t>možno predpokladať, že skončila činnosť</a:t>
            </a:r>
          </a:p>
          <a:p>
            <a:r>
              <a:rPr lang="sk-SK" dirty="0"/>
              <a:t>nespĺňa ďalej podmienky úpravy</a:t>
            </a:r>
          </a:p>
          <a:p>
            <a:r>
              <a:rPr lang="sk-SK" dirty="0"/>
              <a:t>opakovane porušuje pravidlá</a:t>
            </a:r>
          </a:p>
          <a:p>
            <a:r>
              <a:rPr lang="sk-SK" dirty="0"/>
              <a:t>DÚ </a:t>
            </a:r>
            <a:r>
              <a:rPr lang="sk-SK" dirty="0" smtClean="0"/>
              <a:t>rozhodnutím </a:t>
            </a:r>
            <a:r>
              <a:rPr lang="sk-SK" dirty="0"/>
              <a:t>zruší povolenie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699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Základné princípy</a:t>
            </a:r>
          </a:p>
          <a:p>
            <a:r>
              <a:rPr lang="sk-SK" dirty="0" smtClean="0"/>
              <a:t>Základné pojmy</a:t>
            </a:r>
          </a:p>
          <a:p>
            <a:r>
              <a:rPr lang="sk-SK" dirty="0" smtClean="0"/>
              <a:t>Registrácia</a:t>
            </a:r>
          </a:p>
          <a:p>
            <a:r>
              <a:rPr lang="sk-SK" dirty="0" smtClean="0"/>
              <a:t>Podávanie daňových priznaní</a:t>
            </a:r>
          </a:p>
          <a:p>
            <a:r>
              <a:rPr lang="sk-SK" dirty="0" smtClean="0"/>
              <a:t>Platby dane</a:t>
            </a:r>
          </a:p>
          <a:p>
            <a:r>
              <a:rPr lang="sk-SK" dirty="0" smtClean="0"/>
              <a:t>Uchovávanie záznamov</a:t>
            </a:r>
          </a:p>
          <a:p>
            <a:r>
              <a:rPr lang="sk-SK" dirty="0" smtClean="0"/>
              <a:t>Zoznam legislatívy</a:t>
            </a:r>
          </a:p>
        </p:txBody>
      </p:sp>
    </p:spTree>
    <p:extLst>
      <p:ext uri="{BB962C8B-B14F-4D97-AF65-F5344CB8AC3E}">
        <p14:creationId xmlns:p14="http://schemas.microsoft.com/office/powerpoint/2010/main" val="13115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Daňové priznania - § </a:t>
            </a:r>
            <a:r>
              <a:rPr lang="sk-SK" dirty="0" smtClean="0"/>
              <a:t>68b </a:t>
            </a:r>
            <a:r>
              <a:rPr lang="sk-SK" dirty="0"/>
              <a:t>ods. </a:t>
            </a:r>
            <a:r>
              <a:rPr lang="sk-SK" dirty="0" smtClean="0"/>
              <a:t>11-14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Zdaňovacie </a:t>
            </a:r>
            <a:r>
              <a:rPr lang="sk-SK" dirty="0"/>
              <a:t>obdobie - štvrťrok</a:t>
            </a:r>
          </a:p>
          <a:p>
            <a:r>
              <a:rPr lang="sk-SK" dirty="0"/>
              <a:t>Lehota na podanie DP – do 20 dní po</a:t>
            </a:r>
          </a:p>
          <a:p>
            <a:r>
              <a:rPr lang="sk-SK" dirty="0"/>
              <a:t>údaje, ktoré sa uvádzajú v DP</a:t>
            </a:r>
          </a:p>
          <a:p>
            <a:r>
              <a:rPr lang="sk-SK" dirty="0"/>
              <a:t>zmena pri poslednom dni lehoty na zaplatenie</a:t>
            </a:r>
          </a:p>
          <a:p>
            <a:r>
              <a:rPr lang="sk-SK" dirty="0"/>
              <a:t>Povinnosť podať aj nulové daňové priznanie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7075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Platby dane - § </a:t>
            </a:r>
            <a:r>
              <a:rPr lang="sk-SK" dirty="0" smtClean="0"/>
              <a:t>68b ods. 15-16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lehota </a:t>
            </a:r>
            <a:r>
              <a:rPr lang="sk-SK" dirty="0"/>
              <a:t>na zaplatenie – do 20 dní po</a:t>
            </a:r>
          </a:p>
          <a:p>
            <a:r>
              <a:rPr lang="sk-SK" dirty="0"/>
              <a:t>zmena pri poslednom dni lehoty na zaplatenie</a:t>
            </a:r>
          </a:p>
          <a:p>
            <a:r>
              <a:rPr lang="sk-SK" dirty="0"/>
              <a:t>za deň platby sa považuje  deň pripísania platby na účet DÚ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1691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Záznamy § </a:t>
            </a:r>
            <a:r>
              <a:rPr lang="sk-SK" dirty="0" smtClean="0"/>
              <a:t>68b </a:t>
            </a:r>
            <a:r>
              <a:rPr lang="sk-SK" dirty="0"/>
              <a:t>ods. </a:t>
            </a:r>
            <a:r>
              <a:rPr lang="sk-SK" dirty="0" smtClean="0"/>
              <a:t>17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Aké </a:t>
            </a:r>
            <a:r>
              <a:rPr lang="sk-SK" dirty="0"/>
              <a:t>údaje majú obsahovať záznamy?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Ako dlho sa majú záznamy uchovávať?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Ako sprístupní zdaniteľná osoba záznamy?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898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Doručovanie písomností - § </a:t>
            </a:r>
            <a:r>
              <a:rPr lang="sk-SK" dirty="0" smtClean="0"/>
              <a:t>68b </a:t>
            </a:r>
            <a:r>
              <a:rPr lang="sk-SK" dirty="0"/>
              <a:t>ods. </a:t>
            </a:r>
            <a:r>
              <a:rPr lang="sk-SK" dirty="0" smtClean="0"/>
              <a:t>19-20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výhradne </a:t>
            </a:r>
            <a:r>
              <a:rPr lang="sk-SK" dirty="0"/>
              <a:t>elektronickými prostriedkami </a:t>
            </a:r>
          </a:p>
          <a:p>
            <a:r>
              <a:rPr lang="sk-SK" dirty="0" smtClean="0"/>
              <a:t>ZEP alebo Dohoda</a:t>
            </a:r>
          </a:p>
          <a:p>
            <a:r>
              <a:rPr lang="sk-SK" dirty="0" smtClean="0"/>
              <a:t>správca </a:t>
            </a:r>
            <a:r>
              <a:rPr lang="sk-SK" dirty="0"/>
              <a:t>dane komunikuje výhradne elektronicky a doručuje na e-mailovú adresu osoby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6865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Správa dane - § 68c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SR – členský štát identifikácie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SR – členský štát spotreby</a:t>
            </a:r>
          </a:p>
          <a:p>
            <a:endParaRPr lang="sk-SK" dirty="0"/>
          </a:p>
          <a:p>
            <a:r>
              <a:rPr lang="sk-SK" dirty="0" smtClean="0"/>
              <a:t>Aplikácia rozličných právnych noriem a postupov</a:t>
            </a:r>
          </a:p>
          <a:p>
            <a:endParaRPr lang="sk-SK" dirty="0"/>
          </a:p>
          <a:p>
            <a:r>
              <a:rPr lang="sk-SK" dirty="0" smtClean="0"/>
              <a:t>„</a:t>
            </a:r>
            <a:r>
              <a:rPr lang="sk-SK" dirty="0" err="1" smtClean="0"/>
              <a:t>Correction</a:t>
            </a:r>
            <a:r>
              <a:rPr lang="sk-SK" dirty="0" smtClean="0"/>
              <a:t>“ – oprava údajov v DP sa považuje podľa daňového poriadku za dodatočné DP a uplatňujú sa následné procesy v zmysle daňového poriadku (sankcie..)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3687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Prechodné ustanovenia - § 85kc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objasňuje uplatňovanie aktuálne platnej úpravy mimo únie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zavedenie skoršej účinnosti novely zákona v registračnom procese – 1.10.2014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6772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Kľúčové zmeny v zákone o DPH, pokiaľ ide o MOSS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§ 16 ods. 14 a 15 – miesto dodania služieb</a:t>
            </a:r>
          </a:p>
          <a:p>
            <a:r>
              <a:rPr lang="sk-SK" dirty="0" smtClean="0"/>
              <a:t>§ 49 ods. 10 – odpočítanie dane </a:t>
            </a:r>
          </a:p>
          <a:p>
            <a:r>
              <a:rPr lang="sk-SK" dirty="0" smtClean="0"/>
              <a:t>§ 56 ods. 4 – vrátenie dane tretie štáty </a:t>
            </a:r>
          </a:p>
          <a:p>
            <a:r>
              <a:rPr lang="sk-SK" dirty="0" smtClean="0"/>
              <a:t>§ 68 – všeobecné ustanovenia </a:t>
            </a:r>
            <a:r>
              <a:rPr lang="sk-SK" dirty="0" err="1" smtClean="0"/>
              <a:t>mossu</a:t>
            </a:r>
            <a:endParaRPr lang="sk-SK" dirty="0" smtClean="0"/>
          </a:p>
          <a:p>
            <a:r>
              <a:rPr lang="sk-SK" dirty="0" smtClean="0"/>
              <a:t>§ 68a – úprava mimo únie</a:t>
            </a:r>
          </a:p>
          <a:p>
            <a:r>
              <a:rPr lang="sk-SK" dirty="0" smtClean="0"/>
              <a:t>§ 68b – uprav pre úniu </a:t>
            </a:r>
          </a:p>
          <a:p>
            <a:r>
              <a:rPr lang="sk-SK" dirty="0" smtClean="0"/>
              <a:t>§ 68c – použitie právnych predpisov </a:t>
            </a:r>
          </a:p>
          <a:p>
            <a:r>
              <a:rPr lang="sk-SK" dirty="0" smtClean="0"/>
              <a:t>§ 85kc – prechodné ustanovenia - registrácia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89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</a:t>
            </a:r>
            <a:r>
              <a:rPr lang="sk-SK" dirty="0" smtClean="0"/>
              <a:t>egislatíva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+mj-lt"/>
              </a:rPr>
              <a:t>smernica Rady 2006/112/ES o spoločnom systéme dane z pridanej hodnoty, </a:t>
            </a:r>
          </a:p>
          <a:p>
            <a:r>
              <a:rPr lang="pl-PL" dirty="0" smtClean="0">
                <a:latin typeface="+mj-lt"/>
              </a:rPr>
              <a:t>smernica Rady 2008/8/ES, ktorou sa zmení a doplní smernica Rady 2006/112/ES,</a:t>
            </a:r>
          </a:p>
          <a:p>
            <a:r>
              <a:rPr lang="sk-SK" dirty="0" smtClean="0">
                <a:solidFill>
                  <a:schemeClr val="tx1"/>
                </a:solidFill>
                <a:latin typeface="+mj-lt"/>
              </a:rPr>
              <a:t>nariadenie Rady (EÚ) č. 904/2010 o administratívnej spolupráci a boji proti podvodom v oblasti dane z pridanej hodnoty (prepracované znenie),</a:t>
            </a:r>
          </a:p>
          <a:p>
            <a:r>
              <a:rPr lang="sk-SK" dirty="0" smtClean="0">
                <a:latin typeface="+mj-lt"/>
              </a:rPr>
              <a:t>nariadenie Rady (EÚ) č. 967/2012, ktorým sa mení a dopĺňa vykonávacie nariadenie Rady (EÚ) č. 282/2011, pokiaľ ide o osobitné úpravy pre neusadené zdaniteľné osoby, ktoré poskytujú telekomunikačné služby, služby rozhlasového a televízneho vysielania alebo elektronické služby nezdaniteľným osobám,</a:t>
            </a:r>
          </a:p>
          <a:p>
            <a:r>
              <a:rPr lang="sk-SK" dirty="0" smtClean="0">
                <a:latin typeface="+mj-lt"/>
              </a:rPr>
              <a:t>nariadenie Rady (EÚ) č. 1042/2013 zo 7. októbra 2013, ktorým sa mení vykonávacie nariadenie Rady (EÚ) č. 282/2011, pokiaľ ide o miesto poskytovania služieb,</a:t>
            </a:r>
          </a:p>
          <a:p>
            <a:r>
              <a:rPr lang="sk-SK" dirty="0" smtClean="0">
                <a:latin typeface="+mj-lt"/>
              </a:rPr>
              <a:t>vykonávacie nariadenie Rady (EÚ) č. 815/2012, ktorým sa ustanovujú podrobné pravidlá uplatňovania nariadenia Rady (EÚ) č. 904/2010, pokiaľ ide o osobitné úpravy pre neusadené zdaniteľné osoby, ktoré poskytujú telekomunikačné služby, služby rozhlasového a televízneho vysielania alebo elektronické služby nezdaniteľným osobám, </a:t>
            </a:r>
          </a:p>
          <a:p>
            <a:pPr marL="0" indent="0">
              <a:buNone/>
            </a:pPr>
            <a:endParaRPr lang="sk-SK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sk-SK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8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Právne nezáväzné dokumenty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SCAC (stály výbor pre administratívnu spoluprácu) schválil funkčnú a technickú </a:t>
            </a:r>
            <a:r>
              <a:rPr lang="sk-SK" dirty="0" smtClean="0"/>
              <a:t>špecifikáciu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Európska komisia v spolupráci s členskými štátmi a predstaviteľmi podnikateľskej verejnosti vydala príručku k uplatňovaniu osobitnej úpravy MOSS </a:t>
            </a:r>
            <a:r>
              <a:rPr lang="sk-SK" b="1" dirty="0" smtClean="0"/>
              <a:t>(</a:t>
            </a:r>
            <a:r>
              <a:rPr lang="sk-SK" b="1" dirty="0" err="1" smtClean="0"/>
              <a:t>Guide</a:t>
            </a:r>
            <a:r>
              <a:rPr lang="sk-SK" b="1" dirty="0" smtClean="0"/>
              <a:t> to </a:t>
            </a:r>
            <a:r>
              <a:rPr lang="sk-SK" b="1" dirty="0" err="1" smtClean="0"/>
              <a:t>the</a:t>
            </a:r>
            <a:r>
              <a:rPr lang="sk-SK" b="1" dirty="0" smtClean="0"/>
              <a:t> VAT mini </a:t>
            </a:r>
            <a:r>
              <a:rPr lang="sk-SK" b="1" dirty="0" err="1" smtClean="0"/>
              <a:t>One</a:t>
            </a:r>
            <a:r>
              <a:rPr lang="sk-SK" b="1" dirty="0" smtClean="0"/>
              <a:t> Stop </a:t>
            </a:r>
            <a:r>
              <a:rPr lang="sk-SK" b="1" dirty="0" err="1" smtClean="0"/>
              <a:t>Shop</a:t>
            </a:r>
            <a:r>
              <a:rPr lang="sk-SK" b="1" dirty="0" smtClean="0"/>
              <a:t>) </a:t>
            </a:r>
            <a:r>
              <a:rPr lang="sk-SK" u="sng" dirty="0" smtClean="0">
                <a:hlinkClick r:id="rId2"/>
              </a:rPr>
              <a:t>http</a:t>
            </a:r>
            <a:r>
              <a:rPr lang="sk-SK" u="sng" dirty="0">
                <a:hlinkClick r:id="rId2"/>
              </a:rPr>
              <a:t>://</a:t>
            </a:r>
            <a:r>
              <a:rPr lang="sk-SK" u="sng" dirty="0" smtClean="0">
                <a:hlinkClick r:id="rId2"/>
              </a:rPr>
              <a:t>ec.europa.eu/taxation_customs/taxation/vat/how_vat_works/telecom/index_en.htm#one_stop</a:t>
            </a:r>
            <a:endParaRPr lang="sk-SK" u="sng" dirty="0" smtClean="0"/>
          </a:p>
          <a:p>
            <a:pPr marL="0" indent="0">
              <a:buNone/>
            </a:pPr>
            <a:endParaRPr lang="sk-SK" u="sng" dirty="0" smtClean="0"/>
          </a:p>
          <a:p>
            <a:r>
              <a:rPr lang="sk-SK" dirty="0" smtClean="0"/>
              <a:t>Európska komisia v spolupráci s členskými štátmi a predstaviteľmi podnikateľskej verejnosti </a:t>
            </a:r>
            <a:r>
              <a:rPr lang="sk-SK" dirty="0" smtClean="0"/>
              <a:t>vydala príručku </a:t>
            </a:r>
            <a:r>
              <a:rPr lang="sk-SK" dirty="0" smtClean="0"/>
              <a:t>k určovaniu miesta dodania dotknutých </a:t>
            </a:r>
            <a:r>
              <a:rPr lang="sk-SK" dirty="0" smtClean="0"/>
              <a:t>služieb (</a:t>
            </a:r>
            <a:r>
              <a:rPr lang="en-US" b="1" dirty="0" smtClean="0"/>
              <a:t>The </a:t>
            </a:r>
            <a:r>
              <a:rPr lang="en-US" b="1" dirty="0"/>
              <a:t>Explanatory Notes for </a:t>
            </a:r>
            <a:r>
              <a:rPr lang="en-US" b="1" dirty="0" smtClean="0"/>
              <a:t>2015</a:t>
            </a:r>
            <a:r>
              <a:rPr lang="sk-SK" b="1" dirty="0" smtClean="0"/>
              <a:t>)</a:t>
            </a:r>
            <a:r>
              <a:rPr lang="sk-SK" dirty="0" smtClean="0"/>
              <a:t>    </a:t>
            </a:r>
            <a:r>
              <a:rPr lang="sk-SK" dirty="0" smtClean="0">
                <a:hlinkClick r:id="rId3"/>
              </a:rPr>
              <a:t>http</a:t>
            </a:r>
            <a:r>
              <a:rPr lang="sk-SK" dirty="0">
                <a:hlinkClick r:id="rId3"/>
              </a:rPr>
              <a:t>://</a:t>
            </a:r>
            <a:r>
              <a:rPr lang="sk-SK" dirty="0" smtClean="0">
                <a:hlinkClick r:id="rId3"/>
              </a:rPr>
              <a:t>ec.europa.eu/taxation_customs/resources/documents/taxation/vat/how_vat_works/telecom/explanatory_notes_2015_en.pdf</a:t>
            </a:r>
            <a:r>
              <a:rPr lang="sk-SK" dirty="0" smtClean="0"/>
              <a:t>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69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 algn="r">
              <a:buNone/>
            </a:pPr>
            <a:r>
              <a:rPr lang="en-US" sz="2000" dirty="0" smtClean="0"/>
              <a:t>“All happy families are alike</a:t>
            </a:r>
            <a:r>
              <a:rPr lang="sk-SK" sz="2000" dirty="0" smtClean="0"/>
              <a:t>“ </a:t>
            </a:r>
            <a:r>
              <a:rPr lang="sk-SK" sz="2000" i="1" dirty="0" smtClean="0"/>
              <a:t>(</a:t>
            </a:r>
            <a:r>
              <a:rPr lang="sk-SK" sz="2000" i="1" dirty="0" err="1" smtClean="0"/>
              <a:t>Leo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Tolstoy</a:t>
            </a:r>
            <a:r>
              <a:rPr lang="sk-SK" sz="2000" i="1" dirty="0"/>
              <a:t>)</a:t>
            </a:r>
            <a:endParaRPr lang="sk-SK" sz="2000" i="1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92896"/>
            <a:ext cx="2376264" cy="1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princípy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309411"/>
            <a:ext cx="8229600" cy="4525963"/>
          </a:xfrm>
        </p:spPr>
        <p:txBody>
          <a:bodyPr/>
          <a:lstStyle/>
          <a:p>
            <a:r>
              <a:rPr lang="sk-SK" dirty="0" smtClean="0"/>
              <a:t>novela nadobudne </a:t>
            </a:r>
            <a:r>
              <a:rPr lang="sk-SK" dirty="0" smtClean="0"/>
              <a:t>účinnosť od </a:t>
            </a:r>
            <a:r>
              <a:rPr lang="sk-SK" dirty="0" smtClean="0"/>
              <a:t>1.1.2015 (okrem registrácie – 1.10.2014)</a:t>
            </a:r>
            <a:endParaRPr lang="sk-SK" dirty="0" smtClean="0"/>
          </a:p>
          <a:p>
            <a:r>
              <a:rPr lang="sk-SK" dirty="0" smtClean="0"/>
              <a:t>voliteľná schéma – súvislosť so zmenou určovania miesta dodania vybraných služieb pri B2C transakciách</a:t>
            </a:r>
          </a:p>
          <a:p>
            <a:r>
              <a:rPr lang="sk-SK" dirty="0" smtClean="0"/>
              <a:t>len jedna registrácia pre DPH vo všetkých členských štátoch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58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Vymedzenie pojmov </a:t>
            </a:r>
            <a:r>
              <a:rPr lang="sk-SK" dirty="0"/>
              <a:t>- § 68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služby, ktoré sú pokryté </a:t>
            </a:r>
            <a:r>
              <a:rPr lang="sk-SK" dirty="0" err="1" smtClean="0"/>
              <a:t>MOSSom</a:t>
            </a:r>
            <a:r>
              <a:rPr lang="sk-SK" dirty="0" smtClean="0"/>
              <a:t>:</a:t>
            </a:r>
          </a:p>
          <a:p>
            <a:r>
              <a:rPr lang="sk-SK" dirty="0" smtClean="0"/>
              <a:t>telekomunikačné služby </a:t>
            </a:r>
          </a:p>
          <a:p>
            <a:r>
              <a:rPr lang="sk-SK" dirty="0" smtClean="0"/>
              <a:t>služby </a:t>
            </a:r>
            <a:r>
              <a:rPr lang="sk-SK" dirty="0"/>
              <a:t>rozhlasového vysielania a televízneho </a:t>
            </a:r>
            <a:r>
              <a:rPr lang="sk-SK" dirty="0" smtClean="0"/>
              <a:t>vysielania</a:t>
            </a:r>
            <a:endParaRPr lang="sk-SK" dirty="0"/>
          </a:p>
          <a:p>
            <a:r>
              <a:rPr lang="sk-SK" dirty="0" smtClean="0"/>
              <a:t>elektronicky poskytované služby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160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Vymedzenie pojmov - § 68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Pojem zdaniteľná osoba </a:t>
            </a:r>
          </a:p>
          <a:p>
            <a:r>
              <a:rPr lang="sk-SK" u="sng" dirty="0" smtClean="0"/>
              <a:t>Úprava pre úniu</a:t>
            </a:r>
            <a:r>
              <a:rPr lang="sk-SK" dirty="0" smtClean="0"/>
              <a:t> - podľa úpravy pre úniu zdaniteľnú osobu predstavuje </a:t>
            </a:r>
            <a:r>
              <a:rPr lang="sk-SK" dirty="0"/>
              <a:t>podnik (či už ide o </a:t>
            </a:r>
            <a:r>
              <a:rPr lang="sk-SK" dirty="0" smtClean="0"/>
              <a:t>spoločnosť, partnerstvo </a:t>
            </a:r>
            <a:r>
              <a:rPr lang="sk-SK" dirty="0"/>
              <a:t>alebo jediného vlastníka), ktorý zriadil svoje miesto podnikania alebo </a:t>
            </a:r>
            <a:r>
              <a:rPr lang="sk-SK" dirty="0" smtClean="0"/>
              <a:t>má stálu </a:t>
            </a:r>
            <a:r>
              <a:rPr lang="sk-SK" dirty="0"/>
              <a:t>prevádzkareň na území </a:t>
            </a:r>
            <a:r>
              <a:rPr lang="sk-SK" dirty="0" smtClean="0"/>
              <a:t>EÚ. Zdaniteľná </a:t>
            </a:r>
            <a:r>
              <a:rPr lang="sk-SK" dirty="0"/>
              <a:t>osoba nemôže používať </a:t>
            </a:r>
            <a:r>
              <a:rPr lang="sk-SK" dirty="0" smtClean="0"/>
              <a:t>zjednodušený režim </a:t>
            </a:r>
            <a:r>
              <a:rPr lang="sk-SK" dirty="0"/>
              <a:t>jednotného kontaktného miesta na služby poskytnuté v členskom štáte, v </a:t>
            </a:r>
            <a:r>
              <a:rPr lang="sk-SK" dirty="0" smtClean="0"/>
              <a:t>ktorom má </a:t>
            </a:r>
            <a:r>
              <a:rPr lang="sk-SK" dirty="0"/>
              <a:t>prevádzkareň (miesto podnikania alebo stálu prevádzkareň).</a:t>
            </a:r>
            <a:endParaRPr lang="sk-SK" dirty="0" smtClean="0"/>
          </a:p>
          <a:p>
            <a:r>
              <a:rPr lang="sk-SK" u="sng" dirty="0" smtClean="0"/>
              <a:t>Úprava mimo únie - </a:t>
            </a:r>
            <a:r>
              <a:rPr lang="pl-PL" dirty="0"/>
              <a:t>zdaniteľnú osobu predstavuje podnik (či už </a:t>
            </a:r>
            <a:r>
              <a:rPr lang="pl-PL" dirty="0" smtClean="0"/>
              <a:t>ide </a:t>
            </a:r>
            <a:r>
              <a:rPr lang="sk-SK" dirty="0" smtClean="0"/>
              <a:t>o </a:t>
            </a:r>
            <a:r>
              <a:rPr lang="sk-SK" dirty="0"/>
              <a:t>spoločnosť, partnerstvo alebo jediného vlastníka), ktorý v EÚ nezriadil svoje </a:t>
            </a:r>
            <a:r>
              <a:rPr lang="sk-SK" dirty="0" smtClean="0"/>
              <a:t>miesto </a:t>
            </a:r>
            <a:r>
              <a:rPr lang="pl-PL" dirty="0" smtClean="0"/>
              <a:t>podnikania </a:t>
            </a:r>
            <a:r>
              <a:rPr lang="pl-PL" dirty="0"/>
              <a:t>ani v nej nemá stálu prevádzkareň, a nie je zaregistrovaný ani inak nie </a:t>
            </a:r>
            <a:r>
              <a:rPr lang="pl-PL" dirty="0" smtClean="0"/>
              <a:t>je </a:t>
            </a:r>
            <a:r>
              <a:rPr lang="sk-SK" dirty="0" smtClean="0"/>
              <a:t>povinný </a:t>
            </a:r>
            <a:r>
              <a:rPr lang="sk-SK" dirty="0"/>
              <a:t>byť identifikovaný na účely DPH v EÚ.</a:t>
            </a: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446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Vymedzenie pojmov - § 68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Členský štát identifikácie </a:t>
            </a:r>
            <a:r>
              <a:rPr lang="sk-SK" dirty="0" smtClean="0"/>
              <a:t>- </a:t>
            </a:r>
            <a:r>
              <a:rPr lang="sk-SK" dirty="0"/>
              <a:t>je členský štát, v ktorom je zdaniteľná osoba </a:t>
            </a:r>
            <a:r>
              <a:rPr lang="sk-SK" dirty="0" smtClean="0"/>
              <a:t>zaregistrovaná na </a:t>
            </a:r>
            <a:r>
              <a:rPr lang="sk-SK" dirty="0"/>
              <a:t>používanie zjednodušeného </a:t>
            </a:r>
            <a:r>
              <a:rPr lang="sk-SK" dirty="0" smtClean="0"/>
              <a:t>režimu jednotného </a:t>
            </a:r>
            <a:r>
              <a:rPr lang="sk-SK" dirty="0"/>
              <a:t>kontaktného miesta a v </a:t>
            </a:r>
            <a:r>
              <a:rPr lang="sk-SK" dirty="0" smtClean="0"/>
              <a:t>ktorom priznáva </a:t>
            </a:r>
            <a:r>
              <a:rPr lang="sk-SK" dirty="0"/>
              <a:t>a uhrádza DPH splatnú v členskom štáte (členských štátoch) spotreby.</a:t>
            </a:r>
          </a:p>
        </p:txBody>
      </p:sp>
    </p:spTree>
    <p:extLst>
      <p:ext uri="{BB962C8B-B14F-4D97-AF65-F5344CB8AC3E}">
        <p14:creationId xmlns:p14="http://schemas.microsoft.com/office/powerpoint/2010/main" val="18666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Vymedzenie pojmov - § 68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u="sng" dirty="0" smtClean="0"/>
              <a:t>Členský štát spotreby -</a:t>
            </a:r>
            <a:r>
              <a:rPr lang="sk-SK" dirty="0" smtClean="0"/>
              <a:t> </a:t>
            </a:r>
            <a:r>
              <a:rPr lang="pl-PL" sz="3000" dirty="0"/>
              <a:t>je členským štátom, v ktorom zdaniteľná osoba </a:t>
            </a:r>
            <a:r>
              <a:rPr lang="pl-PL" sz="3000" dirty="0" smtClean="0"/>
              <a:t>poskytuje </a:t>
            </a:r>
            <a:r>
              <a:rPr lang="sk-SK" sz="3000" dirty="0" smtClean="0"/>
              <a:t>telekomunikačné </a:t>
            </a:r>
            <a:r>
              <a:rPr lang="sk-SK" sz="3000" dirty="0"/>
              <a:t>služby, služby rozhlasového a televízneho vysielania </a:t>
            </a:r>
            <a:r>
              <a:rPr lang="sk-SK" sz="3000" dirty="0" smtClean="0"/>
              <a:t>alebo elektronické </a:t>
            </a:r>
            <a:r>
              <a:rPr lang="sk-SK" sz="3000" dirty="0"/>
              <a:t>služby nezdaniteľným osobám. V prípade úpravy pre Úniu nemôže </a:t>
            </a:r>
            <a:r>
              <a:rPr lang="sk-SK" sz="3000" dirty="0" smtClean="0"/>
              <a:t>mať zdaniteľná </a:t>
            </a:r>
            <a:r>
              <a:rPr lang="sk-SK" sz="3000" dirty="0"/>
              <a:t>osoba miesto podnikania ani stálu prevádzkareň v tomto členskom </a:t>
            </a:r>
            <a:r>
              <a:rPr lang="sk-SK" sz="3000" dirty="0" smtClean="0"/>
              <a:t>štáte. V </a:t>
            </a:r>
            <a:r>
              <a:rPr lang="sk-SK" sz="3000" dirty="0"/>
              <a:t>prípade úpravy mimo Únie nemôže mať zdaniteľná osoba žiadnu </a:t>
            </a:r>
            <a:r>
              <a:rPr lang="sk-SK" sz="3000" dirty="0" smtClean="0"/>
              <a:t>prevádzkareň akéhokoľvek </a:t>
            </a:r>
            <a:r>
              <a:rPr lang="sk-SK" sz="3000" dirty="0"/>
              <a:t>druhu, ani inak nie je povinný byť zaregistrovaný na účely </a:t>
            </a:r>
            <a:r>
              <a:rPr lang="sk-SK" sz="3000" dirty="0" smtClean="0"/>
              <a:t>DPH v </a:t>
            </a:r>
            <a:r>
              <a:rPr lang="sk-SK" sz="3000" dirty="0"/>
              <a:t>danom členskom štáte</a:t>
            </a:r>
            <a:r>
              <a:rPr lang="sk-SK" sz="3000" dirty="0" smtClean="0"/>
              <a:t>.                                        </a:t>
            </a:r>
          </a:p>
          <a:p>
            <a:pPr marL="0" indent="0">
              <a:buNone/>
            </a:pP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8510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Úprava mimo únie - § 68a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úpravu môžu využívať neusadené osoby, ktoré nemajú na území EU sídlo ani stálu prevádzkareň, tzn. osoby z tretích štátov</a:t>
            </a:r>
          </a:p>
          <a:p>
            <a:r>
              <a:rPr lang="sk-SK" dirty="0" smtClean="0"/>
              <a:t>neusadená osoba si pre registráciu môže vybrať ktorýkoľvek členský štát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336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7272808" cy="55615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08694"/>
            <a:ext cx="710332" cy="50738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971600" y="1364681"/>
            <a:ext cx="2376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latin typeface="Arial Narrow" panose="020B0606020202030204" pitchFamily="34" charset="0"/>
              </a:rPr>
              <a:t>IT spoločnosť so sídlom na Islande</a:t>
            </a:r>
            <a:endParaRPr lang="sk-SK" sz="1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34" y="3976380"/>
            <a:ext cx="428628" cy="60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4716016" y="454778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smtClean="0">
                <a:latin typeface="Arial Narrow" panose="020B0606020202030204" pitchFamily="34" charset="0"/>
              </a:rPr>
              <a:t>SR – členský štát identifikácie – 1 registrácia, 1 podávanie DP, 1 platenie dane</a:t>
            </a:r>
            <a:endParaRPr lang="sk-SK" sz="1000" dirty="0">
              <a:latin typeface="Arial Narrow" panose="020B0606020202030204" pitchFamily="34" charset="0"/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2483768" y="1862384"/>
            <a:ext cx="216024" cy="343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2483768" y="1862384"/>
            <a:ext cx="720080" cy="19986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2483768" y="1862384"/>
            <a:ext cx="1656184" cy="2371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2483768" y="1862384"/>
            <a:ext cx="2520280" cy="558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780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1353</Words>
  <Application>Microsoft Office PowerPoint</Application>
  <PresentationFormat>Prezentácia na obrazovke (4:3)</PresentationFormat>
  <Paragraphs>171</Paragraphs>
  <Slides>29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0" baseType="lpstr">
      <vt:lpstr>Motív Office</vt:lpstr>
      <vt:lpstr>Novela zákona o DPH v časti  „Mini One Stop Shop“ Jednotné kontaktné miesto 1.1.2015</vt:lpstr>
      <vt:lpstr>Obsah </vt:lpstr>
      <vt:lpstr>Základné princípy</vt:lpstr>
      <vt:lpstr>Vymedzenie pojmov - § 68</vt:lpstr>
      <vt:lpstr>Vymedzenie pojmov - § 68</vt:lpstr>
      <vt:lpstr>Vymedzenie pojmov - § 68</vt:lpstr>
      <vt:lpstr>Vymedzenie pojmov - § 68</vt:lpstr>
      <vt:lpstr>Úprava mimo únie - § 68a</vt:lpstr>
      <vt:lpstr>Prezentácia programu PowerPoint</vt:lpstr>
      <vt:lpstr>Registrácia - § 68a ods. 2-6</vt:lpstr>
      <vt:lpstr>Zrušenie registrácie - §68a ods. 7-8</vt:lpstr>
      <vt:lpstr>Daňové priznania - § 68a ods. 9-11</vt:lpstr>
      <vt:lpstr>Platby dane - § 68a ods. 12-13</vt:lpstr>
      <vt:lpstr>Záznamy § 68a ods. 14</vt:lpstr>
      <vt:lpstr>Doručovanie písomností - § 68a ods. 15</vt:lpstr>
      <vt:lpstr>Úprava pre úniu – 68b</vt:lpstr>
      <vt:lpstr>Prezentácia programu PowerPoint</vt:lpstr>
      <vt:lpstr>Registrácia - § 68b ods. 2-8</vt:lpstr>
      <vt:lpstr>Zrušenie registrácie - §68b ods. 9-10</vt:lpstr>
      <vt:lpstr>Daňové priznania - § 68b ods. 11-14</vt:lpstr>
      <vt:lpstr>Platby dane - § 68b ods. 15-16</vt:lpstr>
      <vt:lpstr>Záznamy § 68b ods. 17</vt:lpstr>
      <vt:lpstr>Doručovanie písomností - § 68b ods. 19-20</vt:lpstr>
      <vt:lpstr>Správa dane - § 68c</vt:lpstr>
      <vt:lpstr>Prechodné ustanovenia - § 85kc</vt:lpstr>
      <vt:lpstr>Kľúčové zmeny v zákone o DPH, pokiaľ ide o MOSS</vt:lpstr>
      <vt:lpstr>Legislatíva</vt:lpstr>
      <vt:lpstr>Právne nezáväzné dokumenty</vt:lpstr>
      <vt:lpstr>Ďakujem za pozornosť</vt:lpstr>
    </vt:vector>
  </TitlesOfParts>
  <Company>Financna sprava Slovenskej republiky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Kohútik Martin Ing.</dc:creator>
  <cp:lastModifiedBy>Kohútik Martin Ing.</cp:lastModifiedBy>
  <cp:revision>31</cp:revision>
  <dcterms:created xsi:type="dcterms:W3CDTF">2014-02-24T07:30:12Z</dcterms:created>
  <dcterms:modified xsi:type="dcterms:W3CDTF">2014-05-21T10:52:48Z</dcterms:modified>
</cp:coreProperties>
</file>