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10" r:id="rId3"/>
    <p:sldId id="325" r:id="rId4"/>
    <p:sldId id="320" r:id="rId5"/>
    <p:sldId id="319" r:id="rId6"/>
    <p:sldId id="318" r:id="rId7"/>
    <p:sldId id="324" r:id="rId8"/>
    <p:sldId id="30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400" kern="1200">
        <a:solidFill>
          <a:srgbClr val="FF3300"/>
        </a:solidFill>
        <a:latin typeface="Arial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00"/>
    <a:srgbClr val="CC3300"/>
    <a:srgbClr val="FFFF66"/>
    <a:srgbClr val="00FFFF"/>
    <a:srgbClr val="FFFFCC"/>
    <a:srgbClr val="FF3300"/>
    <a:srgbClr val="0033CC"/>
    <a:srgbClr val="99FFCC"/>
    <a:srgbClr val="008000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00" autoAdjust="0"/>
  </p:normalViewPr>
  <p:slideViewPr>
    <p:cSldViewPr>
      <p:cViewPr>
        <p:scale>
          <a:sx n="84" d="100"/>
          <a:sy n="84" d="100"/>
        </p:scale>
        <p:origin x="-11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E67C020-2B10-43D5-83A7-4FF355B83A3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36388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 smtClean="0"/>
              <a:t>Kliknite sem a upravte štýly predlohy textu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265C121-F07D-436B-92F2-6CCB5906623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165237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scifair_fr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685800"/>
            <a:ext cx="6477000" cy="1752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133600"/>
            <a:ext cx="6477000" cy="1981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1400" i="1"/>
            </a:lvl1pPr>
          </a:lstStyle>
          <a:p>
            <a:r>
              <a:rPr lang="sk-SK"/>
              <a:t>Kliknite sem a upravte štýl predlohy podnadpisov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9EEEE-DC21-44EA-8B80-30B89490B2B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063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52D4B-F795-44CA-A63F-7AB299EBC1E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01200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838200"/>
            <a:ext cx="2286000" cy="51816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0" y="838200"/>
            <a:ext cx="6705600" cy="51816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40473-DFFE-474E-BD8B-D6C0B5319AF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298224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572000" y="26670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572000" y="44196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7B63B-5BAF-4253-B85E-E29B7D0BBA9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61258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štyr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0" y="26670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572000" y="26670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0" y="44196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572000" y="4419600"/>
            <a:ext cx="4419600" cy="16002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44B2-44F8-4312-A4E3-5DE6773D50D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44113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ľ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838200"/>
            <a:ext cx="9144000" cy="9144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abuľky 2"/>
          <p:cNvSpPr>
            <a:spLocks noGrp="1"/>
          </p:cNvSpPr>
          <p:nvPr>
            <p:ph type="tbl" idx="1"/>
          </p:nvPr>
        </p:nvSpPr>
        <p:spPr>
          <a:xfrm>
            <a:off x="0" y="2667000"/>
            <a:ext cx="8991600" cy="3352800"/>
          </a:xfrm>
        </p:spPr>
        <p:txBody>
          <a:bodyPr/>
          <a:lstStyle/>
          <a:p>
            <a:pPr lvl="0"/>
            <a:endParaRPr lang="sk-SK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50908-B770-4C53-831A-AFB963AA469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638694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dpis a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4638"/>
            <a:ext cx="82296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grafu 2"/>
          <p:cNvSpPr>
            <a:spLocks noGrp="1"/>
          </p:cNvSpPr>
          <p:nvPr>
            <p:ph type="chart" idx="1"/>
          </p:nvPr>
        </p:nvSpPr>
        <p:spPr>
          <a:xfrm>
            <a:off x="457202" y="1600204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sk-SK" noProof="0" smtClean="0"/>
          </a:p>
        </p:txBody>
      </p:sp>
      <p:sp>
        <p:nvSpPr>
          <p:cNvPr id="4" name="Zástupný symbol dátumu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35B43-59CA-4BC0-82C3-E8E28A643E6A}" type="datetime1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Zástupný symbol päty 9"/>
          <p:cNvSpPr>
            <a:spLocks noGrp="1"/>
          </p:cNvSpPr>
          <p:nvPr>
            <p:ph type="ftr" sz="quarter" idx="11"/>
          </p:nvPr>
        </p:nvSpPr>
        <p:spPr>
          <a:xfrm>
            <a:off x="5715596" y="6305550"/>
            <a:ext cx="2895097" cy="476250"/>
          </a:xfr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Marie Curie Summer Schools</a:t>
            </a:r>
          </a:p>
        </p:txBody>
      </p:sp>
      <p:sp>
        <p:nvSpPr>
          <p:cNvPr id="6" name="Zástupný symbol čísla snímky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C33D8-3DE5-4C89-8919-6D87B98EF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2817186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AF931-355A-4AE9-8273-CF64CDE4219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387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ECE8F-31CB-47D0-BAC2-AB4EB21E2F5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0506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0" y="2667000"/>
            <a:ext cx="44196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9B70-5963-42C3-BDDC-33E812856BF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1444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D504A-477C-40B1-806D-9A5E87FBEDC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007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00A32-EACF-4F3F-83ED-D78B9C9D7C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1274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91685-FE1E-4C3D-9EF0-FD3F7F44538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272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B22AF-4484-4419-97B6-52CF1AB9378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7839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C5C2B-FA0E-4984-BF12-EEE7AF78E7C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18593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scifair_INSID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838200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67000"/>
            <a:ext cx="89916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2B0717D-C7F7-4B0C-92D6-9AAB242915F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  <p:sp>
        <p:nvSpPr>
          <p:cNvPr id="1032" name="Rectangle 15"/>
          <p:cNvSpPr>
            <a:spLocks noChangeArrowheads="1"/>
          </p:cNvSpPr>
          <p:nvPr/>
        </p:nvSpPr>
        <p:spPr bwMode="auto">
          <a:xfrm>
            <a:off x="1114425" y="1609725"/>
            <a:ext cx="6934200" cy="19050"/>
          </a:xfrm>
          <a:prstGeom prst="rect">
            <a:avLst/>
          </a:pr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700">
          <a:solidFill>
            <a:schemeClr val="tx2"/>
          </a:solidFill>
          <a:latin typeface="+mn-lt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600">
          <a:solidFill>
            <a:schemeClr val="tx2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500">
          <a:solidFill>
            <a:schemeClr val="tx2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1400">
          <a:solidFill>
            <a:schemeClr val="tx2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8312" y="260648"/>
            <a:ext cx="8280152" cy="1944638"/>
          </a:xfrm>
        </p:spPr>
        <p:txBody>
          <a:bodyPr/>
          <a:lstStyle/>
          <a:p>
            <a:pPr eaLnBrk="1" hangingPunct="1"/>
            <a:r>
              <a:rPr lang="sk-SK" sz="2400" b="1" dirty="0" smtClean="0">
                <a:solidFill>
                  <a:srgbClr val="C00000"/>
                </a:solidFill>
              </a:rPr>
              <a:t>Demografická zmena a dôchodkový systé</a:t>
            </a:r>
            <a:r>
              <a:rPr lang="sk-SK" sz="2400" b="1" dirty="0">
                <a:solidFill>
                  <a:srgbClr val="C00000"/>
                </a:solidFill>
              </a:rPr>
              <a:t>m</a:t>
            </a:r>
            <a:r>
              <a:rPr lang="sk-SK" sz="2800" b="1" dirty="0" smtClean="0">
                <a:solidFill>
                  <a:srgbClr val="C00000"/>
                </a:solidFill>
              </a:rPr>
              <a:t/>
            </a:r>
            <a:br>
              <a:rPr lang="sk-SK" sz="2800" b="1" dirty="0" smtClean="0">
                <a:solidFill>
                  <a:srgbClr val="C00000"/>
                </a:solidFill>
              </a:rPr>
            </a:br>
            <a:r>
              <a:rPr lang="sk-SK" sz="1600" b="1" dirty="0" smtClean="0"/>
              <a:t>Čo prinesie a čo s tým môžeme urobiť</a:t>
            </a:r>
            <a:endParaRPr lang="sk-SK" sz="1200" i="1" dirty="0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19872" y="2132856"/>
            <a:ext cx="5112370" cy="1512168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sk-SK" sz="1600" b="1" dirty="0" smtClean="0"/>
              <a:t>Vladimír Baláž</a:t>
            </a:r>
            <a:endParaRPr lang="en-US" sz="1600" b="1" dirty="0" smtClean="0"/>
          </a:p>
          <a:p>
            <a:pPr algn="ctr" eaLnBrk="1" hangingPunct="1">
              <a:lnSpc>
                <a:spcPct val="90000"/>
              </a:lnSpc>
            </a:pPr>
            <a:r>
              <a:rPr lang="sk-SK" sz="1600" b="1" dirty="0" smtClean="0"/>
              <a:t>Prognostický ústav SAV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97546"/>
            <a:ext cx="6309216" cy="80280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CC3300"/>
                </a:solidFill>
              </a:rPr>
              <a:t>Koľko detí sa nám rodí, toľko bude raz prispievať na náš dôchodok</a:t>
            </a:r>
          </a:p>
        </p:txBody>
      </p:sp>
      <p:sp>
        <p:nvSpPr>
          <p:cNvPr id="5124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6E5D0-21FC-48A7-8DE9-E1C7E9383AE2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2655986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89264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-198268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27511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323527" y="5589240"/>
            <a:ext cx="8280921" cy="7848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Slovensko má čoraz menej detí. A preto starne. Prudký zlom prišiel po roku 1990</a:t>
            </a:r>
          </a:p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Jedna žena mala kedysi v priemere 3,5 detí, dnes len 1,4.</a:t>
            </a:r>
          </a:p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Dôvody: vyššie vzdelanie žien, viac možnosti pre kariéru, cestovanie a vlastný životný štýl.</a:t>
            </a:r>
            <a:endParaRPr lang="sk-SK" sz="15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164" name="Obrázok 12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497" y="424599"/>
            <a:ext cx="752344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94357974"/>
              </p:ext>
            </p:extLst>
          </p:nvPr>
        </p:nvGraphicFramePr>
        <p:xfrm>
          <a:off x="467544" y="1799331"/>
          <a:ext cx="3613150" cy="3567113"/>
        </p:xfrm>
        <a:graphic>
          <a:graphicData uri="http://schemas.openxmlformats.org/presentationml/2006/ole">
            <p:oleObj spid="_x0000_s34883" name="Graf" r:id="rId4" imgW="3581400" imgH="3543300" progId="MSGraph.Chart.8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56719905"/>
              </p:ext>
            </p:extLst>
          </p:nvPr>
        </p:nvGraphicFramePr>
        <p:xfrm>
          <a:off x="4429908" y="1799332"/>
          <a:ext cx="3613150" cy="3567112"/>
        </p:xfrm>
        <a:graphic>
          <a:graphicData uri="http://schemas.openxmlformats.org/presentationml/2006/ole">
            <p:oleObj spid="_x0000_s34884" name="Graf" r:id="rId5" imgW="3581400" imgH="35433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664105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09968"/>
            <a:ext cx="6309216" cy="520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CC3300"/>
                </a:solidFill>
              </a:rPr>
              <a:t>Ako bude starnúť Európa a Slovensko</a:t>
            </a:r>
          </a:p>
        </p:txBody>
      </p:sp>
      <p:sp>
        <p:nvSpPr>
          <p:cNvPr id="5124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6E5D0-21FC-48A7-8DE9-E1C7E9383AE2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2655986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89264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-198268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27511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323527" y="5589240"/>
            <a:ext cx="828092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Slovensko v súčasnosti ešte stále čerpá demografickú dividendu a má vysoký podiel obyvateľstva v optimálnom veku. Nedokáže však tento potenciál využiť. Slovensko má vysoké miery nezamestnanosti nízke miery zamestnanosti Po roku 2025 začne potenciál demografickej dividendy rapídne miznúť a konvergovať k priemeru EÚ27.</a:t>
            </a:r>
            <a:endParaRPr lang="sk-SK" sz="15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164" name="Obrázok 12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497" y="424599"/>
            <a:ext cx="752344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EU_Flag%255B1%255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9031" y="359539"/>
            <a:ext cx="875418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347646333"/>
              </p:ext>
            </p:extLst>
          </p:nvPr>
        </p:nvGraphicFramePr>
        <p:xfrm>
          <a:off x="467544" y="1799331"/>
          <a:ext cx="3613150" cy="3567113"/>
        </p:xfrm>
        <a:graphic>
          <a:graphicData uri="http://schemas.openxmlformats.org/presentationml/2006/ole">
            <p:oleObj spid="_x0000_s43016" name="Graf" r:id="rId5" imgW="3581423" imgH="3543210" progId="MSGraph.Chart.8">
              <p:embed/>
            </p:oleObj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39005149"/>
              </p:ext>
            </p:extLst>
          </p:nvPr>
        </p:nvGraphicFramePr>
        <p:xfrm>
          <a:off x="4391995" y="1799332"/>
          <a:ext cx="3613150" cy="3567112"/>
        </p:xfrm>
        <a:graphic>
          <a:graphicData uri="http://schemas.openxmlformats.org/presentationml/2006/ole">
            <p:oleObj spid="_x0000_s43017" name="Graf" r:id="rId6" imgW="3581423" imgH="354321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850750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664" y="609968"/>
            <a:ext cx="6309216" cy="5207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CC3300"/>
                </a:solidFill>
              </a:rPr>
              <a:t>Kto bude koho platiť </a:t>
            </a:r>
          </a:p>
        </p:txBody>
      </p:sp>
      <p:sp>
        <p:nvSpPr>
          <p:cNvPr id="5124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6E5D0-21FC-48A7-8DE9-E1C7E9383AE2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2655986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89264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-198268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27511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323527" y="5589240"/>
            <a:ext cx="8280921" cy="78483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V súčasnosti do Sociálnej poisťovne jedného dôchodcu sponzorujú 1,6 pracujúcich. Pomer sa vyrovná v roku 2040. V roku 2060 bude na jedného dôchodcu prispievať už len 0,74 pracujúceho.</a:t>
            </a:r>
          </a:p>
          <a:p>
            <a:pPr eaLnBrk="1" hangingPunct="1"/>
            <a:r>
              <a:rPr lang="sk-SK" sz="1500" dirty="0" smtClean="0">
                <a:solidFill>
                  <a:srgbClr val="000000"/>
                </a:solidFill>
                <a:latin typeface="+mn-lt"/>
              </a:rPr>
              <a:t>Eurozóna na tom bude podstatne lepšie vďaka vyššej pôrodnosti, imigrácii a mieram zamestnanosti.</a:t>
            </a:r>
            <a:endParaRPr lang="sk-SK" sz="15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164" name="Obrázok 12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497" y="424599"/>
            <a:ext cx="752344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20179120"/>
              </p:ext>
            </p:extLst>
          </p:nvPr>
        </p:nvGraphicFramePr>
        <p:xfrm>
          <a:off x="395536" y="1567979"/>
          <a:ext cx="4176713" cy="3805237"/>
        </p:xfrm>
        <a:graphic>
          <a:graphicData uri="http://schemas.openxmlformats.org/presentationml/2006/ole">
            <p:oleObj spid="_x0000_s37945" name="Graf" r:id="rId4" imgW="4143299" imgH="3771900" progId="MSGraph.Chart.8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22991413"/>
              </p:ext>
            </p:extLst>
          </p:nvPr>
        </p:nvGraphicFramePr>
        <p:xfrm>
          <a:off x="4572000" y="1567979"/>
          <a:ext cx="4176713" cy="3805237"/>
        </p:xfrm>
        <a:graphic>
          <a:graphicData uri="http://schemas.openxmlformats.org/presentationml/2006/ole">
            <p:oleObj spid="_x0000_s37946" name="Graf" r:id="rId5" imgW="4143443" imgH="3771900" progId="MSGraph.Chart.8">
              <p:embed/>
            </p:oleObj>
          </a:graphicData>
        </a:graphic>
      </p:graphicFrame>
      <p:pic>
        <p:nvPicPr>
          <p:cNvPr id="14" name="Picture 13" descr="EU_Flag%255B1%255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9031" y="359539"/>
            <a:ext cx="875418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74870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096524" y="831850"/>
            <a:ext cx="6782932" cy="6397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sk-SK" sz="2800" b="1" dirty="0" smtClean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Výdavky na sociálne služby, % HDP</a:t>
            </a:r>
            <a:endParaRPr lang="sk-SK" sz="2800" b="1"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487517" y="5301208"/>
            <a:ext cx="8332955" cy="1308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 smtClean="0">
                <a:solidFill>
                  <a:srgbClr val="000000"/>
                </a:solidFill>
                <a:latin typeface="+mn-lt"/>
              </a:rPr>
              <a:t>Okrem rastu výdavkov na dôchodky sa v súvislosti so starnutím obyvateľstva budú významne zvyšovať aj výdavky na zdravotnú starostlivosť. Klesajúci objem pracovných síl zníži nezamestnanosť a tým aj náklady na podpory v nezamestnanosti</a:t>
            </a:r>
          </a:p>
          <a:p>
            <a:pPr eaLnBrk="1" hangingPunct="1">
              <a:spcBef>
                <a:spcPct val="50000"/>
              </a:spcBef>
            </a:pPr>
            <a:r>
              <a:rPr lang="sk-SK" dirty="0" smtClean="0">
                <a:solidFill>
                  <a:srgbClr val="000000"/>
                </a:solidFill>
                <a:latin typeface="+mn-lt"/>
              </a:rPr>
              <a:t>Divokou kartou sú náklady na dlhodobú starostlivosť. Tá je v SR len v plienkach, ale nároky na ňu budú prudko rásť</a:t>
            </a:r>
            <a:r>
              <a:rPr lang="sk-SK" sz="1600" dirty="0" smtClean="0">
                <a:solidFill>
                  <a:srgbClr val="000000"/>
                </a:solidFill>
                <a:latin typeface="+mn-lt"/>
              </a:rPr>
              <a:t>.</a:t>
            </a:r>
            <a:endParaRPr lang="sk-SK" sz="1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150" name="Obrázok 5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475" y="328613"/>
            <a:ext cx="752344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2" name="Picture 13" descr="EU_Flag%255B1%255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9031" y="359539"/>
            <a:ext cx="875418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21399477"/>
              </p:ext>
            </p:extLst>
          </p:nvPr>
        </p:nvGraphicFramePr>
        <p:xfrm>
          <a:off x="609600" y="1340768"/>
          <a:ext cx="3725863" cy="3838575"/>
        </p:xfrm>
        <a:graphic>
          <a:graphicData uri="http://schemas.openxmlformats.org/presentationml/2006/ole">
            <p:oleObj spid="_x0000_s36925" name="Graf" r:id="rId5" imgW="3695689" imgH="3809970" progId="MSGraph.Chart.8">
              <p:embed/>
            </p:oleObj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4996716"/>
              </p:ext>
            </p:extLst>
          </p:nvPr>
        </p:nvGraphicFramePr>
        <p:xfrm>
          <a:off x="4572000" y="1340768"/>
          <a:ext cx="3624263" cy="3794125"/>
        </p:xfrm>
        <a:graphic>
          <a:graphicData uri="http://schemas.openxmlformats.org/presentationml/2006/ole">
            <p:oleObj spid="_x0000_s36926" name="Graf" r:id="rId6" imgW="3600332" imgH="376245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06171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126" y="425673"/>
            <a:ext cx="6309216" cy="5207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sk-SK" sz="2400" b="1" dirty="0" smtClean="0">
                <a:solidFill>
                  <a:srgbClr val="CC3300"/>
                </a:solidFill>
              </a:rPr>
              <a:t>Verejný dôchodkový systém je prietokový ohrievač</a:t>
            </a:r>
          </a:p>
        </p:txBody>
      </p:sp>
      <p:sp>
        <p:nvSpPr>
          <p:cNvPr id="5124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156E5D0-21FC-48A7-8DE9-E1C7E9383AE2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0" y="2655986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89264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0" y="-1982689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8" name="Rectangle 9"/>
          <p:cNvSpPr>
            <a:spLocks noChangeArrowheads="1"/>
          </p:cNvSpPr>
          <p:nvPr/>
        </p:nvSpPr>
        <p:spPr bwMode="auto">
          <a:xfrm>
            <a:off x="0" y="3275111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sk-SK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251520" y="4781470"/>
            <a:ext cx="8712968" cy="181588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dirty="0" smtClean="0">
                <a:solidFill>
                  <a:srgbClr val="000000"/>
                </a:solidFill>
                <a:latin typeface="+mn-lt"/>
              </a:rPr>
              <a:t>Vyspelé štáty majú vyššie mzdy ako Slovensko. Podstatne vyššia časť pridanej hodnoty ide na mzdy a menšia na zisky a renty. Preto je aj podiel vybratých príspevkov na dôchodky v pomere k HDP v EÚ27 dvojnásobný oproti Slovensku.</a:t>
            </a:r>
          </a:p>
          <a:p>
            <a:pPr eaLnBrk="1" hangingPunct="1"/>
            <a:r>
              <a:rPr lang="sk-SK" dirty="0" smtClean="0">
                <a:solidFill>
                  <a:srgbClr val="000000"/>
                </a:solidFill>
                <a:latin typeface="+mn-lt"/>
              </a:rPr>
              <a:t>Proti Slovensku budú hrať demografické faktory: rýchle starnutie a nízka imigrácia. Objem príspevkov vybratých do Sociálnej poisťovne klesne zo 4,9% v roku 2010 na 4,4% v roku 2060. V EÚ27 tento podiel stúpne z 8,7% na 9,4%, vďaka imigrácii a vyššej pôrodnosti.</a:t>
            </a:r>
          </a:p>
          <a:p>
            <a:pPr eaLnBrk="1" hangingPunct="1"/>
            <a:r>
              <a:rPr lang="sk-SK" dirty="0" smtClean="0">
                <a:solidFill>
                  <a:srgbClr val="000000"/>
                </a:solidFill>
                <a:latin typeface="+mn-lt"/>
              </a:rPr>
              <a:t>Rastúci počet dôchodcov spôsobí, že vybratá suma príspevkov sa prerozdelí na väčší počet ľudí a priemerná miera náhrady mzdy dôchodkom klesne (v SR zo 43,7% na 28,9%). Vo vyspelých štátoch klesne miera náhrady tiež, ale nebude ich to tak trápiť, lebo majú slušné  súkromné dôchodky.</a:t>
            </a:r>
            <a:endParaRPr lang="sk-SK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5164" name="Obrázok 12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0497" y="424599"/>
            <a:ext cx="752344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3" descr="EU_Flag%255B1%255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9031" y="359539"/>
            <a:ext cx="875418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8406161"/>
              </p:ext>
            </p:extLst>
          </p:nvPr>
        </p:nvGraphicFramePr>
        <p:xfrm>
          <a:off x="827584" y="1158031"/>
          <a:ext cx="3613150" cy="3567113"/>
        </p:xfrm>
        <a:graphic>
          <a:graphicData uri="http://schemas.openxmlformats.org/presentationml/2006/ole">
            <p:oleObj spid="_x0000_s35906" name="Graf" r:id="rId5" imgW="3581423" imgH="3543210" progId="MSGraph.Chart.8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52793349"/>
              </p:ext>
            </p:extLst>
          </p:nvPr>
        </p:nvGraphicFramePr>
        <p:xfrm>
          <a:off x="4648282" y="1158032"/>
          <a:ext cx="3613150" cy="3567112"/>
        </p:xfrm>
        <a:graphic>
          <a:graphicData uri="http://schemas.openxmlformats.org/presentationml/2006/ole">
            <p:oleObj spid="_x0000_s35907" name="Graf" r:id="rId6" imgW="3581400" imgH="354330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91687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63688" y="359539"/>
            <a:ext cx="5338252" cy="77737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sk-SK" sz="2000" b="1" dirty="0" smtClean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Zdroje ekonomického rastu, % HDP: 2010-2060</a:t>
            </a:r>
            <a:endParaRPr lang="sk-SK" sz="2000" b="1" dirty="0">
              <a:solidFill>
                <a:srgbClr val="CC33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149" name="Text Box 11"/>
          <p:cNvSpPr txBox="1">
            <a:spLocks noChangeArrowheads="1"/>
          </p:cNvSpPr>
          <p:nvPr/>
        </p:nvSpPr>
        <p:spPr bwMode="auto">
          <a:xfrm>
            <a:off x="460003" y="5229200"/>
            <a:ext cx="8332955" cy="13849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dirty="0">
                <a:solidFill>
                  <a:srgbClr val="000000"/>
                </a:solidFill>
                <a:latin typeface="+mn-lt"/>
              </a:rPr>
              <a:t>V priemere za celé obdobie bude celý pozitívny rast HDP Slovenska vo výške 2,3% ročne pochádzať len z produktivity práce, pričom jednu tretinu zabezpečí vybavenosť kapitálom a dve tretiny celková produktivita faktorov. Skutočný nárast HDP však bude nižší (1,6%) vzhľadom na negatívny príspevok demografických faktorov (-0,1%) a faktorov trhu práce (-0,5%). Porovnanie s EÚ27 naznačuje, že EÚ27 zaznamená aj pozitívny príspevok niektorých demografických faktorov a faktorov trhu práce a to najmä v dôsledku vyššej pôrodnosti a migrácie, ktoré sa priaznivo prejavia na celkovom počte obyvateľstva a miere zamestnanosti.</a:t>
            </a:r>
            <a:endParaRPr lang="sk-SK" sz="1600" dirty="0">
              <a:solidFill>
                <a:srgbClr val="000000"/>
              </a:solidFill>
              <a:latin typeface="+mn-lt"/>
            </a:endParaRPr>
          </a:p>
        </p:txBody>
      </p:sp>
      <p:pic>
        <p:nvPicPr>
          <p:cNvPr id="6150" name="Obrázok 5" descr="Slovakia.gi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3550" y="367080"/>
            <a:ext cx="752344" cy="503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pic>
        <p:nvPicPr>
          <p:cNvPr id="12" name="Picture 13" descr="EU_Flag%255B1%255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9031" y="359539"/>
            <a:ext cx="875418" cy="510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18273867"/>
              </p:ext>
            </p:extLst>
          </p:nvPr>
        </p:nvGraphicFramePr>
        <p:xfrm>
          <a:off x="744538" y="1185863"/>
          <a:ext cx="7529512" cy="4108450"/>
        </p:xfrm>
        <a:graphic>
          <a:graphicData uri="http://schemas.openxmlformats.org/presentationml/2006/ole">
            <p:oleObj spid="_x0000_s42001" name="Graf" r:id="rId5" imgW="7562912" imgH="4124250" progId="MSGraph.Chart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80761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6875" y="260649"/>
            <a:ext cx="8102600" cy="648072"/>
          </a:xfrm>
        </p:spPr>
        <p:txBody>
          <a:bodyPr/>
          <a:lstStyle/>
          <a:p>
            <a:pPr eaLnBrk="1" hangingPunct="1"/>
            <a:r>
              <a:rPr lang="sk-SK" sz="2800" b="1" dirty="0" smtClean="0">
                <a:solidFill>
                  <a:srgbClr val="C00000"/>
                </a:solidFill>
              </a:rPr>
              <a:t>Čo môžeme urobiť?</a:t>
            </a:r>
            <a:endParaRPr lang="sk-SK" sz="1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5536" y="980728"/>
            <a:ext cx="8065145" cy="55446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1: Výrazne zvýšiť dane a odvody (aj </a:t>
            </a:r>
            <a:r>
              <a:rPr lang="sk-SK" b="1" dirty="0" err="1" smtClean="0">
                <a:solidFill>
                  <a:schemeClr val="tx2"/>
                </a:solidFill>
                <a:latin typeface="+mn-lt"/>
              </a:rPr>
              <a:t>multinacionálnym</a:t>
            </a:r>
            <a:r>
              <a:rPr lang="sk-SK" b="1" dirty="0" smtClean="0">
                <a:solidFill>
                  <a:schemeClr val="tx2"/>
                </a:solidFill>
                <a:latin typeface="+mn-lt"/>
              </a:rPr>
              <a:t> monopolom), aby sme vybrali viac do Sociálnej poisťovne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Realizuje sa. Otázka je, kde je únosná hranica. </a:t>
            </a:r>
            <a:r>
              <a:rPr lang="sk-SK" dirty="0" err="1" smtClean="0">
                <a:solidFill>
                  <a:schemeClr val="tx2"/>
                </a:solidFill>
                <a:latin typeface="+mn-lt"/>
              </a:rPr>
              <a:t>Multinacionáli</a:t>
            </a:r>
            <a:r>
              <a:rPr lang="sk-SK" dirty="0" smtClean="0">
                <a:solidFill>
                  <a:schemeClr val="tx2"/>
                </a:solidFill>
                <a:latin typeface="+mn-lt"/>
              </a:rPr>
              <a:t> vedia o daňovej optimalizácii všetko.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2: Podporiť rozvoj odvetví s vysokou pridanou hodnotou a  mzdami</a:t>
            </a:r>
            <a:r>
              <a:rPr lang="sk-SK" dirty="0" smtClean="0">
                <a:solidFill>
                  <a:schemeClr val="tx2"/>
                </a:solidFill>
                <a:latin typeface="+mn-lt"/>
              </a:rPr>
              <a:t>.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Deje sa veľmi pomaly. Pre slovenské vlády to nebola priorita.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3: Zvýšiť pôrodnosť a imigráciu a tým zlepšiť demografickú situáciu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Žiadnemu vyspelému štátu sa nepodarilo zvýšiť pôrodnosť na udržateľnú hranicu 2,1-2,2 dieťaťa na jednu ženu v plodnom veku. Pôrodnosť klesá dokonca aj v moslimských krajinách ako Irán. Príčina: kultúrne faktory (vzdelanie a kariéra pre ženy).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Imigrácia je veľmi nepopulárna. Slovensko je navyše pre kvalitných migrantov neatraktívne.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4: Premeniť prvý pilier na čisto sociálnu dávku o odstrániť z neho zásluhovosť. Veľká časť staršej populácie rapídne schudobnie.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Deje sa. Nový spôsob valorizácie a prepočítania Pomerného mzdového osobného bodu posilňuje solidaritu a znevýhodňuje každého, kto zarobí viac ako 1000 eur mesačne.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5: Zvýšiť </a:t>
            </a:r>
            <a:r>
              <a:rPr lang="sk-SK" b="1" dirty="0" smtClean="0">
                <a:solidFill>
                  <a:schemeClr val="tx2"/>
                </a:solidFill>
                <a:latin typeface="+mn-lt"/>
              </a:rPr>
              <a:t>mieru </a:t>
            </a:r>
            <a:r>
              <a:rPr lang="sk-SK" b="1" dirty="0" smtClean="0">
                <a:solidFill>
                  <a:schemeClr val="tx2"/>
                </a:solidFill>
                <a:latin typeface="+mn-lt"/>
              </a:rPr>
              <a:t>zamestnanosti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Deje sa. Darí sa nám zvyšovať mieru zamestnanosti najmä vo vekovej skupine 55-64. Ako hlavné dôvody tohto vývoja možno označiť vyšší podiel staršej pracovnej sily vo verejnom sektore a lepšie vzdelanie. Bude potrebné venovať viac prostriedkov na kariérne poradenstvo a ďalšie vzdelávanie starších pracovníkov. Zvlášť sa treba zamerať na programy ďalšieho vzdelávania pre občanov s nízkym stupňom dosiahnutého vzdelania.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6: Predĺžiť vek odchodu do dôchodku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Deje sa a bude pokračovať. Všetci budeme pracovať dlhšie a budeme tomu radi.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r>
              <a:rPr lang="sk-SK" b="1" dirty="0" smtClean="0">
                <a:solidFill>
                  <a:schemeClr val="tx2"/>
                </a:solidFill>
                <a:latin typeface="+mn-lt"/>
              </a:rPr>
              <a:t>Možnosť 7: Podporiť rozvoj súkromných dôchodkov (II. a III. pilier, životné poistky, podielové fondy)</a:t>
            </a:r>
          </a:p>
          <a:p>
            <a:pPr marL="285750" lvl="1" indent="-285750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Arial" pitchFamily="34" charset="0"/>
              <a:buChar char="•"/>
              <a:defRPr/>
            </a:pPr>
            <a:r>
              <a:rPr lang="sk-SK" dirty="0" smtClean="0">
                <a:solidFill>
                  <a:schemeClr val="tx2"/>
                </a:solidFill>
                <a:latin typeface="+mn-lt"/>
              </a:rPr>
              <a:t>V súčasnosti ideme proti tomuto trendu. Cieľ konsolidácie verejných financií je správny, ale ďalšie škrty v druhom pilieri by Slovensko vrhli do totálnej závislosti na sociálnych dôchodkoch z Sociálnej poisťovne.</a:t>
            </a:r>
          </a:p>
          <a:p>
            <a:pPr marL="0" lvl="1" algn="just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endParaRPr lang="sk-SK" dirty="0" smtClean="0">
              <a:solidFill>
                <a:schemeClr val="tx2"/>
              </a:solidFill>
              <a:latin typeface="+mn-lt"/>
            </a:endParaRPr>
          </a:p>
          <a:p>
            <a:pPr marL="438150" lvl="1" indent="-323850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endParaRPr lang="sk-SK" sz="1600" b="1" dirty="0" smtClean="0">
              <a:solidFill>
                <a:schemeClr val="tx2"/>
              </a:solidFill>
              <a:latin typeface="+mn-lt"/>
            </a:endParaRPr>
          </a:p>
          <a:p>
            <a:pPr marL="438150" lvl="1" indent="-323850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defRPr/>
            </a:pPr>
            <a:endParaRPr lang="sk-SK" sz="1600" kern="0" dirty="0" smtClean="0">
              <a:solidFill>
                <a:schemeClr val="tx2"/>
              </a:solidFill>
              <a:latin typeface="+mn-lt"/>
            </a:endParaRPr>
          </a:p>
          <a:p>
            <a:pPr marL="438150" lvl="1" indent="-323850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  <a:defRPr/>
            </a:pPr>
            <a:endParaRPr lang="sk-SK" sz="1600" kern="0" dirty="0" smtClean="0">
              <a:solidFill>
                <a:schemeClr val="tx2"/>
              </a:solidFill>
              <a:latin typeface="+mn-lt"/>
            </a:endParaRPr>
          </a:p>
          <a:p>
            <a:pPr marL="438150" lvl="1" indent="-323850" eaLnBrk="1" hangingPunct="1">
              <a:lnSpc>
                <a:spcPct val="90000"/>
              </a:lnSpc>
              <a:spcBef>
                <a:spcPct val="20000"/>
              </a:spcBef>
              <a:buClr>
                <a:srgbClr val="5F5F5F"/>
              </a:buClr>
              <a:buFont typeface="Wingdings" pitchFamily="2" charset="2"/>
              <a:buNone/>
              <a:defRPr/>
            </a:pPr>
            <a:endParaRPr lang="sk-SK" sz="1600" kern="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9" name="Obrázok 12" descr="Slovakia.gi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52344" cy="503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8463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ácia pre vedecký projekt">
  <a:themeElements>
    <a:clrScheme name="Prezentácia pre vedecký projekt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Prezentácia pre vedecký projekt">
      <a:majorFont>
        <a:latin typeface="Verdan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Prezentácia pre vedecký projekt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ácia pre vedecký projekt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pre vedecký projekt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pre vedecký projekt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ácia pre vedecký projekt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Prezentácia pre vedecký projekt</Template>
  <TotalTime>2727</TotalTime>
  <Words>825</Words>
  <Application>Microsoft Office PowerPoint</Application>
  <PresentationFormat>Prezentácia na obrazovke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0" baseType="lpstr">
      <vt:lpstr>Prezentácia pre vedecký projekt</vt:lpstr>
      <vt:lpstr>Graf</vt:lpstr>
      <vt:lpstr>Demografická zmena a dôchodkový systém Čo prinesie a čo s tým môžeme urobiť</vt:lpstr>
      <vt:lpstr>Koľko detí sa nám rodí, toľko bude raz prispievať na náš dôchodok</vt:lpstr>
      <vt:lpstr>Ako bude starnúť Európa a Slovensko</vt:lpstr>
      <vt:lpstr>Kto bude koho platiť </vt:lpstr>
      <vt:lpstr>Snímka 5</vt:lpstr>
      <vt:lpstr>Verejný dôchodkový systém je prietokový ohrievač</vt:lpstr>
      <vt:lpstr>Snímka 7</vt:lpstr>
      <vt:lpstr>Čo môžeme urobiť?</vt:lpstr>
    </vt:vector>
  </TitlesOfParts>
  <Company>PgU SAV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Vedecký projekt</dc:title>
  <dc:creator>Vladimir Balaz</dc:creator>
  <cp:lastModifiedBy>saf</cp:lastModifiedBy>
  <cp:revision>213</cp:revision>
  <dcterms:created xsi:type="dcterms:W3CDTF">2008-03-24T16:25:58Z</dcterms:created>
  <dcterms:modified xsi:type="dcterms:W3CDTF">2014-03-21T09:25:16Z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TC010183731051</vt:lpwstr>
  </property>
</Properties>
</file>