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  <p:sldMasterId id="2147484092" r:id="rId2"/>
    <p:sldMasterId id="2147484096" r:id="rId3"/>
  </p:sldMasterIdLst>
  <p:notesMasterIdLst>
    <p:notesMasterId r:id="rId24"/>
  </p:notesMasterIdLst>
  <p:handoutMasterIdLst>
    <p:handoutMasterId r:id="rId25"/>
  </p:handoutMasterIdLst>
  <p:sldIdLst>
    <p:sldId id="256" r:id="rId4"/>
    <p:sldId id="307" r:id="rId5"/>
    <p:sldId id="316" r:id="rId6"/>
    <p:sldId id="329" r:id="rId7"/>
    <p:sldId id="323" r:id="rId8"/>
    <p:sldId id="318" r:id="rId9"/>
    <p:sldId id="338" r:id="rId10"/>
    <p:sldId id="317" r:id="rId11"/>
    <p:sldId id="319" r:id="rId12"/>
    <p:sldId id="312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13" r:id="rId22"/>
    <p:sldId id="295" r:id="rId23"/>
  </p:sldIdLst>
  <p:sldSz cx="9144000" cy="6858000" type="screen4x3"/>
  <p:notesSz cx="6797675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85A28"/>
    <a:srgbClr val="FFFF99"/>
    <a:srgbClr val="99FF66"/>
    <a:srgbClr val="FB9025"/>
    <a:srgbClr val="CC9900"/>
    <a:srgbClr val="5F5F5F"/>
    <a:srgbClr val="660033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Svetlý štý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11" autoAdjust="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7B8C2DC-BEAC-4B52-A110-56D80907E9E1}" type="datetimeFigureOut">
              <a:rPr lang="en-US"/>
              <a:pPr>
                <a:defRPr/>
              </a:pPr>
              <a:t>4/17/2013</a:t>
            </a:fld>
            <a:endParaRPr lang="en-US" dirty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8C5B31B-28CA-4032-8225-93359FB17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29E016-93AC-4341-899E-9135BD7981EC}" type="datetimeFigureOut">
              <a:rPr lang="sk-SK"/>
              <a:pPr>
                <a:defRPr/>
              </a:pPr>
              <a:t>17. 4. 2013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3FB4A3-DF03-471A-A068-2861F8654C6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09AB71-F667-4C46-970B-BD30A8641A77}" type="slidenum">
              <a:rPr lang="sk-SK" smtClean="0"/>
              <a:pPr>
                <a:defRPr/>
              </a:pPr>
              <a:t>1</a:t>
            </a:fld>
            <a:endParaRPr lang="sk-S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66CFF8-DAE1-47B3-B95F-2F87C5DE94A5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B22593-F249-4E5C-B4AE-D27ED3FC4FB5}" type="slidenum">
              <a:rPr lang="sk-SK" smtClean="0"/>
              <a:pPr>
                <a:defRPr/>
              </a:pPr>
              <a:t>19</a:t>
            </a:fld>
            <a:endParaRPr lang="sk-SK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280B8D-EE35-4278-BF81-AF06C5BF3C43}" type="slidenum">
              <a:rPr lang="sk-SK" smtClean="0"/>
              <a:pPr>
                <a:defRPr/>
              </a:pPr>
              <a:t>20</a:t>
            </a:fld>
            <a:endParaRPr lang="sk-S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56ABA9-9E18-49AF-B7BB-841753215C48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4C06A1-4C0C-476B-BDAE-9225B26F52F3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Zástupný symbol čísla snímky 3"/>
          <p:cNvSpPr txBox="1">
            <a:spLocks noGrp="1"/>
          </p:cNvSpPr>
          <p:nvPr/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442D010-AF8C-43DF-BA02-4714038AD92A}" type="slidenum">
              <a:rPr lang="sk-SK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sk-SK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8B35360-1947-4298-8760-9C61DF498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044904-765A-4AB8-AE6C-8441D71E8F7F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Zástupný symbol čísla snímky 3"/>
          <p:cNvSpPr txBox="1">
            <a:spLocks noGrp="1"/>
          </p:cNvSpPr>
          <p:nvPr/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6ED27E9-0CF3-4454-B46E-AB09FC6699BE}" type="slidenum">
              <a:rPr lang="sk-SK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sk-SK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80323B-973C-4206-B669-BF08E1E1E01D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23A242F-A2F1-4785-B177-D2B2DE43DC7F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Klepnutím lze upravit styl předlohy nadpisů.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A8899-4028-4EEB-85DD-FDCF2C8A96FD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1DB9D-1B1C-432C-A5C2-F02B35EA65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3F86-8888-4078-8C4E-F7E91FF05E9E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963FE-074C-4C67-97B2-6BF47C3EEA1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1D998-4B49-4F98-ADCE-E832FE1214FF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D946A-769C-42AF-9D44-85CBA0CEB8B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5F73-3337-403A-9290-187997DA276E}" type="datetimeFigureOut">
              <a:rPr lang="sk-SK"/>
              <a:pPr>
                <a:defRPr/>
              </a:pPr>
              <a:t>17. 4. 2013</a:t>
            </a:fld>
            <a:endParaRPr lang="sk-SK" dirty="0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A2CF4-326F-4AFB-9162-32646BC17537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11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0EEE5-E241-4E1E-9894-DFA18099356F}" type="datetimeFigureOut">
              <a:rPr lang="sk-SK"/>
              <a:pPr>
                <a:defRPr/>
              </a:pPr>
              <a:t>17. 4. 2013</a:t>
            </a:fld>
            <a:endParaRPr lang="sk-SK" dirty="0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B1070-DCFC-4B35-B6EA-CA19AE56C3E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893F-9C4B-4A40-8173-D078AC8D3D50}" type="datetimeFigureOut">
              <a:rPr lang="sk-SK"/>
              <a:pPr>
                <a:defRPr/>
              </a:pPr>
              <a:t>17. 4. 2013</a:t>
            </a:fld>
            <a:endParaRPr lang="sk-SK" dirty="0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4B603-D4FA-4626-A3CC-B3B3A76EC89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839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sk-SK"/>
              <a:t>Klepnutím lze upravit styl předlohy nadpisů.</a:t>
            </a:r>
          </a:p>
        </p:txBody>
      </p:sp>
      <p:sp>
        <p:nvSpPr>
          <p:cNvPr id="839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Klepnutím lze upravit styl předlohy podnadpisů.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ACC0-5ADA-4C70-9898-9007CCA5981D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B3F2F-A4EA-4CF6-A341-0025357AE9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7432-9D7A-447A-9790-7557C76549D6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6C6C6-6A66-4FFF-8539-8F086480CD7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751D-DFDE-4CBD-96E8-7A2802F45C39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77194-F83A-4A59-8563-45E06B0F39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E4191-93CF-4442-B755-9C6E66433CB9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5123B-5A88-483D-B61D-FAEB08D9FA8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DB7C8-BC61-4634-94E1-17AFF42D520B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D1CA9-B37C-4B41-AF20-490D8DE14A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9F0F2-62E9-4BE1-8983-20B4CF6DCD0B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11043-8475-4E75-B306-EF8CF9D824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FC9CD-C9DC-488C-9B2A-453B3CCCB395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F331B-02DF-4C07-B1C3-B4AD8F8DE05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4246A-1C4E-42BC-82FD-3EC7BB9BFD40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5357E-EB38-40F4-BD87-762DE6DF287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4703A-DE1A-447E-8FEC-4DC5F68C9455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92978-BB53-4674-875B-7419544A75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0CBD3EA-0DDE-4BE4-9E47-B275439C0BC5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4A29782-C703-482F-91DB-5DBCEEAD496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1" r:id="rId1"/>
    <p:sldLayoutId id="2147484110" r:id="rId2"/>
    <p:sldLayoutId id="2147484109" r:id="rId3"/>
    <p:sldLayoutId id="2147484108" r:id="rId4"/>
    <p:sldLayoutId id="2147484107" r:id="rId5"/>
    <p:sldLayoutId id="2147484106" r:id="rId6"/>
    <p:sldLayoutId id="2147484105" r:id="rId7"/>
    <p:sldLayoutId id="2147484104" r:id="rId8"/>
    <p:sldLayoutId id="2147484103" r:id="rId9"/>
    <p:sldLayoutId id="2147484102" r:id="rId10"/>
    <p:sldLayoutId id="21474841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31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16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04F19D-FDAF-42FE-BECC-CCB55BC663D4}" type="datetimeFigureOut">
              <a:rPr lang="sk-SK"/>
              <a:pPr>
                <a:defRPr/>
              </a:pPr>
              <a:t>17. 4. 2013</a:t>
            </a:fld>
            <a:endParaRPr lang="sk-SK" dirty="0"/>
          </a:p>
        </p:txBody>
      </p:sp>
      <p:sp>
        <p:nvSpPr>
          <p:cNvPr id="25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A5E120-AE10-4AE2-BD7D-A7AC68AE532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26" name="Zástupný symbol pro zápatí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646C8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CBFC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CDD8E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829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45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D62F054-DA5F-49AB-9FE7-809A7C56F5B5}" type="datetimeFigureOut">
              <a:rPr lang="sk-SK"/>
              <a:pPr>
                <a:defRPr/>
              </a:pPr>
              <a:t>17. 4. 2013</a:t>
            </a:fld>
            <a:endParaRPr lang="sk-SK"/>
          </a:p>
        </p:txBody>
      </p:sp>
      <p:sp>
        <p:nvSpPr>
          <p:cNvPr id="4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502AD2C-D6DE-4EEC-A479-034A92BE674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4" name="Object 70"/>
          <p:cNvGraphicFramePr>
            <a:graphicFrameLocks noChangeAspect="1"/>
          </p:cNvGraphicFramePr>
          <p:nvPr/>
        </p:nvGraphicFramePr>
        <p:xfrm>
          <a:off x="381000" y="457200"/>
          <a:ext cx="714375" cy="876300"/>
        </p:xfrm>
        <a:graphic>
          <a:graphicData uri="http://schemas.openxmlformats.org/presentationml/2006/ole">
            <p:oleObj spid="_x0000_s1094" name="Fotografia programu Photo Editor" r:id="rId4" imgW="714286" imgH="876190" progId="">
              <p:embed/>
            </p:oleObj>
          </a:graphicData>
        </a:graphic>
      </p:graphicFrame>
      <p:sp>
        <p:nvSpPr>
          <p:cNvPr id="1095" name="Text Box 8"/>
          <p:cNvSpPr txBox="1">
            <a:spLocks noChangeArrowheads="1"/>
          </p:cNvSpPr>
          <p:nvPr/>
        </p:nvSpPr>
        <p:spPr bwMode="auto">
          <a:xfrm>
            <a:off x="1431925" y="646113"/>
            <a:ext cx="6792913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k-SK"/>
              <a:t>Ministerstvo práce, sociálnych vecí a rodiny Slovenskej republiky</a:t>
            </a:r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 sz="4000"/>
          </a:p>
          <a:p>
            <a:pPr algn="ctr"/>
            <a:r>
              <a:rPr lang="sk-SK" sz="4000"/>
              <a:t>Zámery v oblasti odvodovej a</a:t>
            </a:r>
          </a:p>
          <a:p>
            <a:pPr algn="ctr"/>
            <a:r>
              <a:rPr lang="sk-SK" sz="4000"/>
              <a:t>dôchodkovej reformy</a:t>
            </a:r>
            <a:endParaRPr lang="en-US" sz="4000"/>
          </a:p>
        </p:txBody>
      </p:sp>
      <p:sp>
        <p:nvSpPr>
          <p:cNvPr id="1096" name="Text Box 9"/>
          <p:cNvSpPr txBox="1">
            <a:spLocks noChangeArrowheads="1"/>
          </p:cNvSpPr>
          <p:nvPr/>
        </p:nvSpPr>
        <p:spPr bwMode="auto">
          <a:xfrm>
            <a:off x="1431925" y="5141913"/>
            <a:ext cx="65690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Bratislava</a:t>
            </a:r>
            <a:r>
              <a:rPr lang="sk-SK"/>
              <a:t>                                              </a:t>
            </a:r>
            <a:r>
              <a:rPr lang="sk-SK" b="1"/>
              <a:t>Ing. Jana Kolesárová </a:t>
            </a:r>
          </a:p>
          <a:p>
            <a:r>
              <a:rPr lang="sk-SK"/>
              <a:t>17. apríl 2013</a:t>
            </a:r>
            <a:r>
              <a:rPr lang="en-US"/>
              <a:t>			</a:t>
            </a:r>
            <a:r>
              <a:rPr lang="sk-SK"/>
              <a:t>       generálna riaditeľka</a:t>
            </a:r>
            <a:endParaRPr lang="en-US"/>
          </a:p>
          <a:p>
            <a:r>
              <a:rPr lang="sk-SK"/>
              <a:t>		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225550"/>
          </a:xfrm>
        </p:spPr>
        <p:txBody>
          <a:bodyPr anchor="b">
            <a:noAutofit/>
          </a:bodyPr>
          <a:lstStyle/>
          <a:p>
            <a:pPr eaLnBrk="1" hangingPunct="1"/>
            <a:r>
              <a:rPr lang="sk-SK" sz="3200" b="1" smtClean="0">
                <a:solidFill>
                  <a:schemeClr val="tx1"/>
                </a:solidFill>
                <a:cs typeface="Arial" charset="0"/>
              </a:rPr>
              <a:t>III. PILIER</a:t>
            </a:r>
            <a:r>
              <a:rPr lang="sk-SK" sz="3200" smtClean="0">
                <a:solidFill>
                  <a:schemeClr val="tx1"/>
                </a:solidFill>
              </a:rPr>
              <a:t/>
            </a:r>
            <a:br>
              <a:rPr lang="sk-SK" sz="3200" smtClean="0">
                <a:solidFill>
                  <a:schemeClr val="tx1"/>
                </a:solidFill>
              </a:rPr>
            </a:br>
            <a:r>
              <a:rPr lang="sk-SK" sz="3200" smtClean="0">
                <a:solidFill>
                  <a:schemeClr val="tx1"/>
                </a:solidFill>
              </a:rPr>
              <a:t> </a:t>
            </a:r>
            <a:r>
              <a:rPr lang="sk-SK" sz="2800" b="1" smtClean="0">
                <a:solidFill>
                  <a:srgbClr val="FF9900"/>
                </a:solidFill>
                <a:cs typeface="Arial" charset="0"/>
              </a:rPr>
              <a:t>Opatrenia v legislatívnom procese</a:t>
            </a:r>
            <a:r>
              <a:rPr lang="sk-SK" sz="3200" b="1" smtClean="0">
                <a:solidFill>
                  <a:schemeClr val="tx1"/>
                </a:solidFill>
                <a:cs typeface="Arial" charset="0"/>
              </a:rPr>
              <a:t> </a:t>
            </a:r>
            <a:endParaRPr lang="sk-SK" sz="50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7620000" cy="4876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10000"/>
              </a:lnSpc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sk-SK" sz="2400" smtClean="0">
                <a:latin typeface="Arial" charset="0"/>
                <a:cs typeface="Arial" charset="0"/>
              </a:rPr>
              <a:t>Účinnosť 1.1.2014</a:t>
            </a:r>
          </a:p>
          <a:p>
            <a:pPr algn="just" eaLnBrk="1" hangingPunct="1">
              <a:lnSpc>
                <a:spcPct val="110000"/>
              </a:lnSpc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sk-SK" sz="2400" smtClean="0">
                <a:latin typeface="Arial" charset="0"/>
                <a:cs typeface="Arial" charset="0"/>
              </a:rPr>
              <a:t>Rušia sa dávkové plány pre nových účastníkov a účastníkov, ktorí prejdú na nové podmienky (dodržanie zásady nezasahovania do účastníckych zmlúv uzatvorených do decembra 2013)</a:t>
            </a:r>
          </a:p>
          <a:p>
            <a:pPr algn="just" eaLnBrk="1" hangingPunct="1">
              <a:lnSpc>
                <a:spcPct val="110000"/>
              </a:lnSpc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sk-SK" sz="2400" smtClean="0">
                <a:latin typeface="Arial" charset="0"/>
                <a:cs typeface="Arial" charset="0"/>
              </a:rPr>
              <a:t>Opätovné zavedenia daňového zvýhodnenia pre zamestnancov do maximálnej výšky príspevku na úrovni 15 eur mesačne (180 eur ročne)</a:t>
            </a:r>
          </a:p>
          <a:p>
            <a:pPr algn="just" eaLnBrk="1" hangingPunct="1">
              <a:lnSpc>
                <a:spcPct val="110000"/>
              </a:lnSpc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sk-SK" sz="2400" smtClean="0">
                <a:latin typeface="Arial" charset="0"/>
                <a:cs typeface="Arial" charset="0"/>
              </a:rPr>
              <a:t>Zmeny týkajúce sa odplát</a:t>
            </a:r>
          </a:p>
          <a:p>
            <a:pPr algn="just" eaLnBrk="1" hangingPunct="1">
              <a:lnSpc>
                <a:spcPct val="110000"/>
              </a:lnSpc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sk-SK" sz="2400" smtClean="0">
                <a:latin typeface="Arial" charset="0"/>
                <a:cs typeface="Arial" charset="0"/>
              </a:rPr>
              <a:t>Vytvorenie predpokladov pre zlepšenie výkonnosti doplnkových 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22300"/>
            <a:ext cx="8229600" cy="950913"/>
          </a:xfrm>
          <a:noFill/>
        </p:spPr>
        <p:txBody>
          <a:bodyPr/>
          <a:lstStyle/>
          <a:p>
            <a:pPr eaLnBrk="1" hangingPunct="1"/>
            <a:r>
              <a:rPr lang="sk-SK" sz="4000" b="1" smtClean="0">
                <a:effectLst/>
              </a:rPr>
              <a:t>Dávky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875"/>
            <a:ext cx="8229600" cy="5040313"/>
          </a:xfrm>
          <a:noFill/>
        </p:spPr>
        <p:txBody>
          <a:bodyPr/>
          <a:lstStyle/>
          <a:p>
            <a:pPr marL="450850" indent="-45085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sk-SK" sz="2400" b="1" smtClean="0">
              <a:effectLst/>
              <a:latin typeface="Arial" charset="0"/>
            </a:endParaRPr>
          </a:p>
          <a:p>
            <a:pPr marL="450850" indent="-450850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sz="2400" b="1" smtClean="0">
                <a:effectLst/>
                <a:latin typeface="Arial" charset="0"/>
              </a:rPr>
              <a:t>Sprísnenie podmienok vyplácania doplnkového starobného dôchodku</a:t>
            </a:r>
          </a:p>
          <a:p>
            <a:pPr marL="1000125"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sk-SK" sz="2000" smtClean="0">
                <a:effectLst/>
                <a:latin typeface="Arial" charset="0"/>
              </a:rPr>
              <a:t>zrušenie 10 rokov sporenia, </a:t>
            </a:r>
          </a:p>
          <a:p>
            <a:pPr marL="1000125"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sk-SK" sz="2000" smtClean="0">
                <a:effectLst/>
                <a:latin typeface="Arial" charset="0"/>
              </a:rPr>
              <a:t>dávka sa vyplatí ak účastníkovi vznikol nárok na výplatu predčasného starobného dôchodku, starobného dôchodku  alebo ak účastník dovŕšil dôchodkový vek v I. pilieri (v súčasnosti pri dovŕšení 55 rokov),</a:t>
            </a:r>
          </a:p>
          <a:p>
            <a:pPr marL="1000125"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sk-SK" sz="2000" smtClean="0">
                <a:effectLst/>
                <a:latin typeface="Arial" charset="0"/>
              </a:rPr>
              <a:t>zachová sa možnosť vyplatenia časti dávky jednorazovo (25 % pri dočasnom dôchodku)</a:t>
            </a:r>
            <a:r>
              <a:rPr lang="sk-SK" smtClean="0">
                <a:effectLst/>
                <a:latin typeface="Arial" charset="0"/>
              </a:rPr>
              <a:t>. </a:t>
            </a:r>
          </a:p>
          <a:p>
            <a:pPr marL="450850" indent="-450850" eaLnBrk="1" hangingPunct="1">
              <a:lnSpc>
                <a:spcPct val="80000"/>
              </a:lnSpc>
              <a:spcBef>
                <a:spcPct val="50000"/>
              </a:spcBef>
            </a:pPr>
            <a:r>
              <a:rPr lang="sk-SK" sz="2400" b="1" smtClean="0">
                <a:effectLst/>
                <a:latin typeface="Arial" charset="0"/>
              </a:rPr>
              <a:t>Sprísnenie podmienok vyplácania doplnkového výsluhového dôchodku</a:t>
            </a:r>
          </a:p>
          <a:p>
            <a:pPr marL="1000125"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sk-SK" sz="2000" smtClean="0">
                <a:effectLst/>
                <a:latin typeface="Arial" charset="0"/>
              </a:rPr>
              <a:t>10 rokov výkonu rizikových prác (v súčasnosti 5 rokov),</a:t>
            </a:r>
          </a:p>
          <a:p>
            <a:pPr marL="1000125"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sk-SK" sz="2000" smtClean="0">
                <a:effectLst/>
                <a:latin typeface="Arial" charset="0"/>
              </a:rPr>
              <a:t>dávka sa vyplatí najskôr 5 rokov pred dovŕšením dôchodkového veku (v súčasnosti vo veku 40 rokov).</a:t>
            </a:r>
          </a:p>
          <a:p>
            <a:pPr marL="450850" indent="-450850" eaLnBrk="1" hangingPunct="1">
              <a:buFont typeface="Wingdings" pitchFamily="2" charset="2"/>
              <a:buNone/>
            </a:pPr>
            <a:endParaRPr lang="sk-SK" sz="2000" smtClean="0"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11200"/>
            <a:ext cx="8218488" cy="690563"/>
          </a:xfrm>
          <a:noFill/>
        </p:spPr>
        <p:txBody>
          <a:bodyPr/>
          <a:lstStyle/>
          <a:p>
            <a:pPr eaLnBrk="1" hangingPunct="1"/>
            <a:r>
              <a:rPr lang="sk-SK" sz="3600" b="1" smtClean="0">
                <a:effectLst/>
                <a:latin typeface="Arial" charset="0"/>
              </a:rPr>
              <a:t>Dávky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229600" cy="504031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sk-SK" sz="2400" b="1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sz="2400" b="1" smtClean="0">
                <a:effectLst/>
                <a:latin typeface="Arial" charset="0"/>
              </a:rPr>
              <a:t>Sprísnenie podmienok vyplácania odstupného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k-SK" sz="2400" smtClean="0">
                <a:effectLst/>
                <a:latin typeface="Arial" charset="0"/>
              </a:rPr>
              <a:t>odstupné v sume príspevkov zaplatených účastníkom, vrátane výnosov z investovania (v súčasnosti 80 % nasporenej sumy),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k-SK" sz="2400" smtClean="0">
                <a:effectLst/>
                <a:latin typeface="Arial" charset="0"/>
              </a:rPr>
              <a:t>zrušenie odplaty za odstupné,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k-SK" sz="2400" smtClean="0">
                <a:effectLst/>
                <a:latin typeface="Arial" charset="0"/>
              </a:rPr>
              <a:t>príspevky zamestnávateľa sa pripíšu v prospech ostatných účastníkov vo fonde,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k-SK" sz="2400" smtClean="0">
                <a:effectLst/>
                <a:latin typeface="Arial" charset="0"/>
              </a:rPr>
              <a:t>účastnícka zmluva zaniká.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sk-SK" sz="24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sz="2400" b="1" smtClean="0">
                <a:effectLst/>
                <a:latin typeface="Arial" charset="0"/>
              </a:rPr>
              <a:t>Zavedenie predčasného výberu </a:t>
            </a:r>
            <a:r>
              <a:rPr lang="sk-SK" sz="2400" smtClean="0">
                <a:effectLst/>
                <a:latin typeface="Arial" charset="0"/>
              </a:rPr>
              <a:t>(pre účastníka výhodnejšia alternatíva ako odstupné)</a:t>
            </a:r>
            <a:endParaRPr lang="sk-SK" sz="2400" b="1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sk-SK" sz="2400" smtClean="0">
                <a:effectLst/>
                <a:latin typeface="Arial" charset="0"/>
              </a:rPr>
              <a:t>výber v sume príspevkov zaplatených účastníkom, vrátane výnosov z investovania,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sk-SK" sz="2400" smtClean="0">
                <a:effectLst/>
                <a:latin typeface="Arial" charset="0"/>
              </a:rPr>
              <a:t>príspevky zamestnávateľa zostávajú na účte účastníka (výplata prostredníctvom doplnkového dôchodku po splnení podmienok),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sk-SK" sz="2400" smtClean="0">
                <a:effectLst/>
                <a:latin typeface="Arial" charset="0"/>
              </a:rPr>
              <a:t>účastnícka zmluva nezaniká.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sk-SK" sz="2400" b="1" smtClean="0"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96925"/>
            <a:ext cx="8229600" cy="776288"/>
          </a:xfrm>
          <a:noFill/>
        </p:spPr>
        <p:txBody>
          <a:bodyPr/>
          <a:lstStyle/>
          <a:p>
            <a:pPr eaLnBrk="1" hangingPunct="1"/>
            <a:r>
              <a:rPr lang="sk-SK" sz="3600" b="1" smtClean="0">
                <a:effectLst/>
                <a:latin typeface="Arial" charset="0"/>
              </a:rPr>
              <a:t>Účasť a platenie príspevkov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sk-SK" sz="2400" b="1" smtClean="0">
                <a:effectLst/>
                <a:latin typeface="Arial" charset="0"/>
              </a:rPr>
              <a:t>Zmena pôvodnej filozofie – doplnkovú dôchodkovú spoločnosť určuje účastník (zamestnanec), nie zamestnávateľ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sz="2400" b="1" smtClean="0">
                <a:effectLst/>
                <a:latin typeface="Arial" charset="0"/>
              </a:rPr>
              <a:t>Zamestnávateľ nemusí platiť za zamestnancov: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AutoNum type="alphaLcParenR"/>
            </a:pPr>
            <a:r>
              <a:rPr lang="sk-SK" sz="2400" smtClean="0">
                <a:effectLst/>
                <a:latin typeface="Arial" charset="0"/>
              </a:rPr>
              <a:t>dohodárov,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AutoNum type="alphaLcParenR"/>
            </a:pPr>
            <a:r>
              <a:rPr lang="sk-SK" sz="2400" smtClean="0">
                <a:effectLst/>
                <a:latin typeface="Arial" charset="0"/>
              </a:rPr>
              <a:t>zamestnancov v skúšobnej dobe,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AutoNum type="alphaLcParenR"/>
            </a:pPr>
            <a:r>
              <a:rPr lang="sk-SK" sz="2400" smtClean="0">
                <a:effectLst/>
                <a:latin typeface="Arial" charset="0"/>
              </a:rPr>
              <a:t>zamestnancov, ktorí sú dočasne PN, na materskej alebo rodičovskej dovolenke,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AutoNum type="alphaLcParenR"/>
            </a:pPr>
            <a:r>
              <a:rPr lang="sk-SK" sz="2400" smtClean="0">
                <a:effectLst/>
                <a:latin typeface="Arial" charset="0"/>
              </a:rPr>
              <a:t>zamestnancov, ktorým už bola vyplatená dávka z doplnkového dôchodkového sporenia.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40000"/>
              </a:spcBef>
            </a:pPr>
            <a:r>
              <a:rPr lang="sk-SK" sz="2400" b="1" smtClean="0">
                <a:effectLst/>
                <a:latin typeface="Arial" charset="0"/>
              </a:rPr>
              <a:t>Väčšia flexibilita zamestnávateľov pri určovaní príspevku na doplnkové dôchodkové sporenie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229600" cy="1079500"/>
          </a:xfrm>
          <a:noFill/>
        </p:spPr>
        <p:txBody>
          <a:bodyPr/>
          <a:lstStyle/>
          <a:p>
            <a:pPr eaLnBrk="1" hangingPunct="1"/>
            <a:r>
              <a:rPr lang="sk-SK" sz="3600" b="1" smtClean="0">
                <a:effectLst/>
                <a:latin typeface="Arial" charset="0"/>
              </a:rPr>
              <a:t>Informačné povinnosti doplnkovej dôchodkovej spoločnosti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52600"/>
            <a:ext cx="8229600" cy="389255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400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sk-SK" sz="2800" b="1" smtClean="0">
                <a:effectLst/>
                <a:latin typeface="Arial" charset="0"/>
              </a:rPr>
              <a:t>Zvýšenie adresnosti vo vzťahu ku klientom a zníženie nákladovosti vo vzťahu k DDS,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sk-SK" sz="2800" b="1" smtClean="0">
                <a:effectLst/>
                <a:latin typeface="Arial" charset="0"/>
              </a:rPr>
              <a:t>Neuverejňovanie informácií v periodickej tlači s celoštátnou pôsobnosťou,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sk-SK" sz="2800" b="1" smtClean="0">
                <a:effectLst/>
                <a:latin typeface="Arial" charset="0"/>
              </a:rPr>
              <a:t>Informačný prospekt fondu bude nahradený kľúčovými informáciami o fonde (stručnejšie, zrozumiteľnejšie pre klienta) – </a:t>
            </a:r>
            <a:r>
              <a:rPr lang="sk-SK" sz="2800" smtClean="0">
                <a:effectLst/>
                <a:latin typeface="Arial" charset="0"/>
              </a:rPr>
              <a:t>bude upravené opatrením MPSVR SR po dohode s NBS,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sk-SK" sz="2800" b="1" smtClean="0">
                <a:effectLst/>
                <a:latin typeface="Arial" charset="0"/>
              </a:rPr>
              <a:t>Obsah výpisu z osobného účtu - </a:t>
            </a:r>
            <a:r>
              <a:rPr lang="sk-SK" sz="2800" smtClean="0">
                <a:effectLst/>
                <a:latin typeface="Arial" charset="0"/>
              </a:rPr>
              <a:t>bude upravené opatrením MPSVR SR po dohode s NBS.</a:t>
            </a:r>
            <a:r>
              <a:rPr lang="sk-SK" sz="2400" smtClean="0">
                <a:effectLst/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229600" cy="1223962"/>
          </a:xfrm>
          <a:noFill/>
        </p:spPr>
        <p:txBody>
          <a:bodyPr/>
          <a:lstStyle/>
          <a:p>
            <a:pPr eaLnBrk="1" hangingPunct="1"/>
            <a:r>
              <a:rPr lang="sk-SK" sz="3200" b="1" smtClean="0">
                <a:effectLst/>
                <a:latin typeface="Arial" charset="0"/>
              </a:rPr>
              <a:t>DDS a doplnkové dôchodkové fondy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268538"/>
            <a:ext cx="8229600" cy="382746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sk-SK" sz="2600" b="1" smtClean="0">
                <a:effectLst/>
                <a:latin typeface="Arial" charset="0"/>
              </a:rPr>
              <a:t>Úprava podmienok na udelenie povolenia DDS a predchádzajúceho súhlasu podľa potrieb z aplikačnej praxe,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endParaRPr lang="sk-SK" sz="2600" b="1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sk-SK" sz="2600" b="1" smtClean="0">
                <a:effectLst/>
                <a:latin typeface="Arial" charset="0"/>
              </a:rPr>
              <a:t>DDS bude povinná zabezpečiť možnosť sporiť vo viacerých doplnkových dôchodkových fondoch naraz (pomer sporenia).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96925"/>
            <a:ext cx="8229600" cy="955675"/>
          </a:xfrm>
          <a:noFill/>
        </p:spPr>
        <p:txBody>
          <a:bodyPr/>
          <a:lstStyle/>
          <a:p>
            <a:pPr eaLnBrk="1" hangingPunct="1"/>
            <a:r>
              <a:rPr lang="sk-SK" sz="3200" b="1" smtClean="0">
                <a:effectLst/>
                <a:latin typeface="Arial" charset="0"/>
              </a:rPr>
              <a:t>Daňové výhody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30000"/>
              </a:spcAft>
            </a:pPr>
            <a:r>
              <a:rPr lang="sk-SK" sz="2400" b="1" smtClean="0">
                <a:effectLst/>
                <a:latin typeface="Arial" charset="0"/>
              </a:rPr>
              <a:t>Zachovanie možnosti pre zamestnávateľa uplatniť si v daňových výdavkoch príspevky zamestnávateľa platené zamestnancovi do výšky 6 % z objemu zúčtovaných miezd,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</a:pPr>
            <a:r>
              <a:rPr lang="sk-SK" sz="2400" b="1" smtClean="0">
                <a:effectLst/>
                <a:latin typeface="Arial" charset="0"/>
              </a:rPr>
              <a:t>Zavedenie nezdaniteľnej časti základu dane pre daňovníka (účastníka) do výšky 180 eur ročne,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</a:pPr>
            <a:r>
              <a:rPr lang="sk-SK" sz="2400" b="1" smtClean="0">
                <a:effectLst/>
                <a:latin typeface="Arial" charset="0"/>
              </a:rPr>
              <a:t>Nezdaniteľnú časť si môže uplatniť iba ten účastník (fyzická osoba), ktorá pristúpi na zmenu podmienok vyplácania dávok v novom systéme.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-34925" y="765175"/>
            <a:ext cx="9144000" cy="7921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600" b="1" smtClean="0">
                <a:latin typeface="Arial" charset="0"/>
              </a:rPr>
              <a:t>Zmeny v investovaní a riadení rizík</a:t>
            </a:r>
          </a:p>
        </p:txBody>
      </p:sp>
      <p:sp>
        <p:nvSpPr>
          <p:cNvPr id="49154" name="Zástupný symbol pro obsah 1"/>
          <p:cNvSpPr>
            <a:spLocks noGrp="1"/>
          </p:cNvSpPr>
          <p:nvPr>
            <p:ph idx="4294967295"/>
          </p:nvPr>
        </p:nvSpPr>
        <p:spPr>
          <a:xfrm>
            <a:off x="250825" y="1773238"/>
            <a:ext cx="8785225" cy="482441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sk-SK" sz="2600" b="1" smtClean="0"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2600" b="1" smtClean="0">
                <a:effectLst/>
                <a:latin typeface="Arial" charset="0"/>
              </a:rPr>
              <a:t>Uvoľnenie prostredia </a:t>
            </a:r>
            <a:r>
              <a:rPr lang="sk-SK" sz="2600" smtClean="0">
                <a:effectLst/>
                <a:latin typeface="Arial" charset="0"/>
              </a:rPr>
              <a:t>pre zvýšenie aktivity správcov </a:t>
            </a:r>
            <a:r>
              <a:rPr lang="sk-SK" sz="2600" i="1" smtClean="0">
                <a:effectLst/>
                <a:latin typeface="Arial" charset="0"/>
              </a:rPr>
              <a:t>(kvantitatívne limity, nové triedy aktív – komoditné deriváty)</a:t>
            </a:r>
          </a:p>
          <a:p>
            <a:pPr eaLnBrk="1" hangingPunct="1">
              <a:lnSpc>
                <a:spcPct val="80000"/>
              </a:lnSpc>
            </a:pPr>
            <a:r>
              <a:rPr lang="sk-SK" sz="2600" smtClean="0">
                <a:effectLst/>
                <a:latin typeface="Arial" charset="0"/>
              </a:rPr>
              <a:t>Zníženie „hard“ regulácie a posilnenie prudentného princípu regulácie </a:t>
            </a:r>
            <a:r>
              <a:rPr lang="sk-SK" sz="2600" b="1" smtClean="0">
                <a:effectLst/>
                <a:latin typeface="Arial" charset="0"/>
              </a:rPr>
              <a:t>posilnenie úlohy Národnej banky Slovenska</a:t>
            </a:r>
          </a:p>
          <a:p>
            <a:pPr eaLnBrk="1" hangingPunct="1">
              <a:lnSpc>
                <a:spcPct val="80000"/>
              </a:lnSpc>
            </a:pPr>
            <a:r>
              <a:rPr lang="sk-SK" sz="2600" b="1" smtClean="0">
                <a:effectLst/>
                <a:latin typeface="Arial" charset="0"/>
              </a:rPr>
              <a:t>Zosúladenie prostredia </a:t>
            </a:r>
            <a:r>
              <a:rPr lang="sk-SK" sz="2600" smtClean="0">
                <a:effectLst/>
                <a:latin typeface="Arial" charset="0"/>
              </a:rPr>
              <a:t>s prostredím „kolektívneho investovania“</a:t>
            </a:r>
          </a:p>
          <a:p>
            <a:pPr eaLnBrk="1" hangingPunct="1">
              <a:lnSpc>
                <a:spcPct val="80000"/>
              </a:lnSpc>
            </a:pPr>
            <a:r>
              <a:rPr lang="sk-SK" sz="2600" b="1" smtClean="0">
                <a:effectLst/>
                <a:latin typeface="Arial" charset="0"/>
              </a:rPr>
              <a:t>Zavedenie silného vnútorného systému kontroly </a:t>
            </a:r>
            <a:r>
              <a:rPr lang="sk-SK" sz="2600" smtClean="0">
                <a:effectLst/>
                <a:latin typeface="Arial" charset="0"/>
              </a:rPr>
              <a:t>(systém riadenia rizík)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0" y="635000"/>
            <a:ext cx="9144000" cy="10795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3600" b="1" smtClean="0">
                <a:latin typeface="Arial" charset="0"/>
              </a:rPr>
              <a:t>Alternatívna filozofia odplát </a:t>
            </a:r>
            <a:br>
              <a:rPr lang="sk-SK" sz="3600" b="1" smtClean="0">
                <a:latin typeface="Arial" charset="0"/>
              </a:rPr>
            </a:br>
            <a:r>
              <a:rPr lang="sk-SK" sz="3600" b="1" smtClean="0">
                <a:latin typeface="Arial" charset="0"/>
              </a:rPr>
              <a:t>do budúcnosti</a:t>
            </a:r>
          </a:p>
        </p:txBody>
      </p:sp>
      <p:sp>
        <p:nvSpPr>
          <p:cNvPr id="50178" name="Zástupný symbol pro obsah 1"/>
          <p:cNvSpPr>
            <a:spLocks noGrp="1"/>
          </p:cNvSpPr>
          <p:nvPr>
            <p:ph idx="4294967295"/>
          </p:nvPr>
        </p:nvSpPr>
        <p:spPr>
          <a:xfrm>
            <a:off x="107950" y="2071688"/>
            <a:ext cx="8928100" cy="4143375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sk-SK" sz="2600" smtClean="0">
                <a:effectLst/>
                <a:latin typeface="Arial" charset="0"/>
              </a:rPr>
              <a:t>Odstupňovanie odplát na základe reálne vytvorenej hodnoty:</a:t>
            </a:r>
          </a:p>
          <a:p>
            <a:pPr lvl="1" eaLnBrk="1" hangingPunct="1"/>
            <a:r>
              <a:rPr lang="sk-SK" sz="2600" smtClean="0">
                <a:effectLst/>
                <a:latin typeface="Arial" charset="0"/>
              </a:rPr>
              <a:t>Správca si vytvára vlastnú referenčnú hodnotu pre každý spravovaný príspevkový DDF</a:t>
            </a:r>
          </a:p>
          <a:p>
            <a:pPr lvl="1" eaLnBrk="1" hangingPunct="1"/>
            <a:r>
              <a:rPr lang="sk-SK" sz="2600" smtClean="0">
                <a:effectLst/>
                <a:latin typeface="Arial" charset="0"/>
              </a:rPr>
              <a:t>3 úrovne odplát podľa aktivity správcu a pridanej hodnoty pre účastníkov systému</a:t>
            </a:r>
          </a:p>
          <a:p>
            <a:pPr lvl="1" eaLnBrk="1" hangingPunct="1"/>
            <a:r>
              <a:rPr lang="sk-SK" sz="2600" smtClean="0">
                <a:effectLst/>
                <a:latin typeface="Arial" charset="0"/>
              </a:rPr>
              <a:t>Zmeny v poplatkovej politike postupné a finančne neutrálne pre správcov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sk-SK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Záver</a:t>
            </a:r>
            <a:endParaRPr lang="sk-SK" sz="3600" smtClean="0"/>
          </a:p>
        </p:txBody>
      </p:sp>
      <p:sp>
        <p:nvSpPr>
          <p:cNvPr id="50178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7620000" cy="4876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sk-SK" sz="2800" smtClean="0">
                <a:latin typeface="Arial" charset="0"/>
                <a:cs typeface="Arial" charset="0"/>
              </a:rPr>
              <a:t>Zabezpečiť </a:t>
            </a:r>
            <a:r>
              <a:rPr lang="sk-SK" sz="2800" b="1" smtClean="0">
                <a:latin typeface="Arial" charset="0"/>
                <a:cs typeface="Arial" charset="0"/>
              </a:rPr>
              <a:t>primerané dôchodky vrátane posilnenia úlohy III. piliera</a:t>
            </a:r>
          </a:p>
          <a:p>
            <a:pPr algn="just" eaLnBrk="1" hangingPunct="1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sk-SK" sz="2800" b="1" smtClean="0">
                <a:latin typeface="Arial" charset="0"/>
                <a:cs typeface="Arial" charset="0"/>
              </a:rPr>
              <a:t>Zvýšenie solidarity </a:t>
            </a:r>
            <a:r>
              <a:rPr lang="sk-SK" sz="2800" smtClean="0">
                <a:latin typeface="Arial" charset="0"/>
                <a:cs typeface="Arial" charset="0"/>
              </a:rPr>
              <a:t>(v I. pilieri)</a:t>
            </a:r>
          </a:p>
          <a:p>
            <a:pPr algn="just" eaLnBrk="1" hangingPunct="1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sk-SK" sz="2800" smtClean="0">
                <a:latin typeface="Arial" charset="0"/>
                <a:cs typeface="Arial" charset="0"/>
              </a:rPr>
              <a:t>Zabezpečiť </a:t>
            </a:r>
            <a:r>
              <a:rPr lang="sk-SK" sz="2800" b="1" smtClean="0">
                <a:latin typeface="Arial" charset="0"/>
                <a:cs typeface="Arial" charset="0"/>
              </a:rPr>
              <a:t>dlhodobú udržateľnosť dôchodkového systému ako celku </a:t>
            </a:r>
            <a:r>
              <a:rPr lang="sk-SK" sz="2800" smtClean="0">
                <a:latin typeface="Arial" charset="0"/>
                <a:cs typeface="Arial" charset="0"/>
              </a:rPr>
              <a:t>v SR (aj verejných financií)</a:t>
            </a:r>
          </a:p>
          <a:p>
            <a:pPr eaLnBrk="1" hangingPunct="1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>
          <a:xfrm>
            <a:off x="457200" y="409575"/>
            <a:ext cx="7329488" cy="112395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sk-SK" sz="3200" b="1">
                <a:solidFill>
                  <a:schemeClr val="tx1"/>
                </a:solidFill>
                <a:latin typeface="Arial" charset="0"/>
                <a:cs typeface="Arial" charset="0"/>
              </a:rPr>
              <a:t>Hlavné ciele schválených a pripravovaných zmien</a:t>
            </a:r>
            <a:r>
              <a:rPr lang="sk-SK" sz="48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sk-SK" sz="4800"/>
          </a:p>
        </p:txBody>
      </p:sp>
      <p:sp>
        <p:nvSpPr>
          <p:cNvPr id="6" name="Elipsa 5"/>
          <p:cNvSpPr>
            <a:spLocks noChangeArrowheads="1"/>
          </p:cNvSpPr>
          <p:nvPr/>
        </p:nvSpPr>
        <p:spPr bwMode="auto">
          <a:xfrm>
            <a:off x="4267200" y="1752600"/>
            <a:ext cx="4572000" cy="3733800"/>
          </a:xfrm>
          <a:prstGeom prst="ellipse">
            <a:avLst/>
          </a:prstGeom>
          <a:solidFill>
            <a:srgbClr val="00FFFF"/>
          </a:solidFill>
          <a:ln w="50800" algn="ctr">
            <a:solidFill>
              <a:srgbClr val="00FFFF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 algn="ctr">
              <a:defRPr/>
            </a:pPr>
            <a:r>
              <a:rPr lang="sk-SK" sz="2000" dirty="0">
                <a:latin typeface="+mn-lt"/>
              </a:rPr>
              <a:t>Dôchodkový systém v SR</a:t>
            </a:r>
          </a:p>
          <a:p>
            <a:pPr marL="342900" indent="-342900" algn="ctr">
              <a:buFontTx/>
              <a:buAutoNum type="romanUcPeriod"/>
              <a:defRPr/>
            </a:pPr>
            <a:r>
              <a:rPr lang="sk-SK" sz="2000" dirty="0">
                <a:latin typeface="+mn-lt"/>
              </a:rPr>
              <a:t>pilier</a:t>
            </a:r>
          </a:p>
          <a:p>
            <a:pPr marL="342900" indent="-342900" algn="ctr">
              <a:buFontTx/>
              <a:buAutoNum type="romanUcPeriod"/>
              <a:defRPr/>
            </a:pPr>
            <a:r>
              <a:rPr lang="sk-SK" sz="2000" dirty="0">
                <a:latin typeface="+mn-lt"/>
              </a:rPr>
              <a:t>pilier</a:t>
            </a:r>
          </a:p>
          <a:p>
            <a:pPr marL="342900" indent="-342900" algn="ctr">
              <a:buFontTx/>
              <a:buAutoNum type="romanUcPeriod"/>
              <a:defRPr/>
            </a:pPr>
            <a:r>
              <a:rPr lang="sk-SK" sz="2000" dirty="0">
                <a:latin typeface="+mn-lt"/>
              </a:rPr>
              <a:t>pilier</a:t>
            </a:r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3886200" y="22860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V="1">
            <a:off x="3352800" y="39624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rot="5400000" flipH="1" flipV="1">
            <a:off x="6781800" y="56388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rot="5400000" flipH="1" flipV="1">
            <a:off x="5105400" y="5105400"/>
            <a:ext cx="76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>
            <a:off x="3276600" y="3276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Rectangle 11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/>
              <a:t> </a:t>
            </a:r>
          </a:p>
        </p:txBody>
      </p:sp>
      <p:sp>
        <p:nvSpPr>
          <p:cNvPr id="24585" name="Rectangle 12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/>
              <a:t> </a:t>
            </a:r>
          </a:p>
        </p:txBody>
      </p:sp>
      <p:sp>
        <p:nvSpPr>
          <p:cNvPr id="4" name="Zástupný symbol pro obsah 3"/>
          <p:cNvSpPr>
            <a:spLocks/>
          </p:cNvSpPr>
          <p:nvPr/>
        </p:nvSpPr>
        <p:spPr bwMode="auto">
          <a:xfrm>
            <a:off x="457200" y="1676400"/>
            <a:ext cx="7467600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80000"/>
              </a:lnSpc>
              <a:spcBef>
                <a:spcPts val="20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sk-SK" sz="2800" b="1">
                <a:solidFill>
                  <a:srgbClr val="F85A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Primerané dôchodky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sk-SK" sz="2800" b="1">
              <a:solidFill>
                <a:srgbClr val="F85A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sk-SK" sz="2800" b="1">
                <a:solidFill>
                  <a:srgbClr val="F85A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Stabilita systému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sk-SK" sz="2800" b="1">
              <a:solidFill>
                <a:srgbClr val="F85A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sk-SK" sz="2800" b="1">
                <a:solidFill>
                  <a:srgbClr val="F85A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Systémové väzby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sk-SK" sz="2800" b="1">
              <a:solidFill>
                <a:srgbClr val="F85A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sk-SK" sz="2800" b="1">
                <a:solidFill>
                  <a:srgbClr val="F85A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Dlhodobo udržateľný systém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sk-SK" sz="2800" b="1">
              <a:solidFill>
                <a:srgbClr val="F85A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sk-SK" sz="2800" b="1">
                <a:solidFill>
                  <a:srgbClr val="F85A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Vyvážená miera solidarity a zásluhovosti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sk-SK" sz="3200" b="1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sk-SK" sz="3200" b="1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sk-SK" sz="32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obsahu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endParaRPr lang="sk-SK" smtClean="0"/>
          </a:p>
          <a:p>
            <a:pPr algn="ctr" eaLnBrk="1" hangingPunct="1">
              <a:buFont typeface="Arial" charset="0"/>
              <a:buNone/>
              <a:defRPr/>
            </a:pPr>
            <a:endParaRPr lang="sk-SK" smtClean="0"/>
          </a:p>
          <a:p>
            <a:pPr algn="ctr" eaLnBrk="1" hangingPunct="1">
              <a:buFont typeface="Arial" charset="0"/>
              <a:buNone/>
              <a:defRPr/>
            </a:pPr>
            <a:r>
              <a:rPr lang="sk-SK" sz="4800" b="1" smtClean="0">
                <a:latin typeface="Arial" charset="0"/>
                <a:cs typeface="Arial" charset="0"/>
              </a:rPr>
              <a:t>Ďakujem za pozornosť</a:t>
            </a:r>
            <a:r>
              <a:rPr lang="en-US" sz="4800" b="1" smtClean="0">
                <a:latin typeface="Arial" charset="0"/>
                <a:cs typeface="Arial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sk-SK" sz="2800" b="1" smtClean="0">
                <a:solidFill>
                  <a:schemeClr val="tx1"/>
                </a:solidFill>
                <a:cs typeface="Arial" charset="0"/>
              </a:rPr>
              <a:t>I. PILIER</a:t>
            </a:r>
            <a:r>
              <a:rPr lang="sk-SK" sz="2800" smtClean="0">
                <a:solidFill>
                  <a:schemeClr val="tx1"/>
                </a:solidFill>
              </a:rPr>
              <a:t/>
            </a:r>
            <a:br>
              <a:rPr lang="sk-SK" sz="2800" smtClean="0">
                <a:solidFill>
                  <a:schemeClr val="tx1"/>
                </a:solidFill>
              </a:rPr>
            </a:br>
            <a:r>
              <a:rPr lang="sk-SK" sz="2800" smtClean="0">
                <a:solidFill>
                  <a:schemeClr val="tx1"/>
                </a:solidFill>
              </a:rPr>
              <a:t> </a:t>
            </a:r>
            <a:r>
              <a:rPr lang="sk-SK" sz="2400" b="1" smtClean="0">
                <a:solidFill>
                  <a:srgbClr val="99FF66"/>
                </a:solidFill>
                <a:cs typeface="Arial" charset="0"/>
              </a:rPr>
              <a:t>Schválené opatrenia</a:t>
            </a:r>
            <a:r>
              <a:rPr lang="sk-SK" sz="2800" b="1" smtClean="0">
                <a:solidFill>
                  <a:schemeClr val="tx1"/>
                </a:solidFill>
                <a:cs typeface="Arial" charset="0"/>
              </a:rPr>
              <a:t> </a:t>
            </a:r>
            <a:br>
              <a:rPr lang="sk-SK" sz="2800" b="1" smtClean="0">
                <a:solidFill>
                  <a:schemeClr val="tx1"/>
                </a:solidFill>
                <a:cs typeface="Arial" charset="0"/>
              </a:rPr>
            </a:br>
            <a:r>
              <a:rPr lang="sk-SK" sz="2000" b="1" smtClean="0">
                <a:solidFill>
                  <a:schemeClr val="tx1"/>
                </a:solidFill>
              </a:rPr>
              <a:t>PRED ZMENOU                               PO ZMENE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524000"/>
            <a:ext cx="4032250" cy="48006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9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Úprava a redukcia POMB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   (16 % vs. 84 % )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4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4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Jednotný</a:t>
            </a:r>
            <a:r>
              <a:rPr lang="sk-SK" sz="2400" b="1" smtClean="0">
                <a:latin typeface="Arial" charset="0"/>
                <a:cs typeface="Arial" charset="0"/>
              </a:rPr>
              <a:t> dôchodkový vek 62 </a:t>
            </a:r>
            <a:r>
              <a:rPr lang="sk-SK" sz="2400" smtClean="0">
                <a:latin typeface="Arial" charset="0"/>
                <a:cs typeface="Arial" charset="0"/>
              </a:rPr>
              <a:t>rokov pre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mužov a ženy</a:t>
            </a:r>
            <a:endParaRPr lang="sk-SK" sz="24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4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4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b="1" smtClean="0">
                <a:latin typeface="Arial" charset="0"/>
                <a:cs typeface="Arial" charset="0"/>
              </a:rPr>
              <a:t>Tzv. švajčiarska valorizácia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400" smtClean="0">
              <a:latin typeface="Arial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3438" y="1447800"/>
            <a:ext cx="4043362" cy="5029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700" smtClean="0"/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700" smtClean="0"/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Úprava a redukcia POMB</a:t>
            </a: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(22 % vs. 60 %, postupný prechod – úprava +1% a redukcia -4%)</a:t>
            </a: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2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Väzba </a:t>
            </a:r>
            <a:r>
              <a:rPr lang="sk-SK" sz="2200" b="1" smtClean="0">
                <a:latin typeface="Arial" charset="0"/>
                <a:cs typeface="Arial" charset="0"/>
              </a:rPr>
              <a:t>dôchodkového veku na </a:t>
            </a: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200" b="1" smtClean="0">
                <a:latin typeface="Arial" charset="0"/>
                <a:cs typeface="Arial" charset="0"/>
              </a:rPr>
              <a:t>strednú dĺžku života</a:t>
            </a: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(od roku 2017)</a:t>
            </a: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2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Valorizácia </a:t>
            </a:r>
            <a:r>
              <a:rPr lang="sk-SK" sz="2200" b="1" smtClean="0">
                <a:latin typeface="Arial" charset="0"/>
                <a:cs typeface="Arial" charset="0"/>
              </a:rPr>
              <a:t>od inflácie za </a:t>
            </a: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200" b="1" smtClean="0">
                <a:latin typeface="Arial" charset="0"/>
                <a:cs typeface="Arial" charset="0"/>
              </a:rPr>
              <a:t>domácnosti dôchodcov</a:t>
            </a: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(postupný prechod cez pevnú sumu a každoročná</a:t>
            </a: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zmena váhy inflácie +10% a nominálnych </a:t>
            </a:r>
          </a:p>
          <a:p>
            <a:pPr algn="ctr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miezd -10%)</a:t>
            </a:r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200" smtClean="0">
              <a:latin typeface="Arial" charset="0"/>
            </a:endParaRPr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>
              <a:latin typeface="Arial" charset="0"/>
            </a:endParaRPr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" smtClean="0"/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500" smtClean="0"/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" smtClean="0"/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" smtClean="0"/>
          </a:p>
        </p:txBody>
      </p:sp>
      <p:pic>
        <p:nvPicPr>
          <p:cNvPr id="26628" name="Picture 6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1989138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8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3528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1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50292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sk-SK" sz="2800" smtClean="0">
                <a:solidFill>
                  <a:schemeClr val="tx1"/>
                </a:solidFill>
              </a:rPr>
              <a:t>Sociálne poistenie (odvody)</a:t>
            </a:r>
            <a:br>
              <a:rPr lang="sk-SK" sz="2800" smtClean="0">
                <a:solidFill>
                  <a:schemeClr val="tx1"/>
                </a:solidFill>
              </a:rPr>
            </a:br>
            <a:r>
              <a:rPr lang="sk-SK" sz="2800" smtClean="0">
                <a:solidFill>
                  <a:schemeClr val="tx1"/>
                </a:solidFill>
              </a:rPr>
              <a:t> </a:t>
            </a:r>
            <a:r>
              <a:rPr lang="sk-SK" sz="2400" b="1" smtClean="0">
                <a:solidFill>
                  <a:srgbClr val="99FF66"/>
                </a:solidFill>
                <a:cs typeface="Arial" charset="0"/>
              </a:rPr>
              <a:t>Schválené opatrenia</a:t>
            </a:r>
            <a:r>
              <a:rPr lang="sk-SK" sz="2800" b="1" smtClean="0">
                <a:solidFill>
                  <a:schemeClr val="tx1"/>
                </a:solidFill>
                <a:cs typeface="Arial" charset="0"/>
              </a:rPr>
              <a:t> </a:t>
            </a:r>
            <a:br>
              <a:rPr lang="sk-SK" sz="2800" b="1" smtClean="0">
                <a:solidFill>
                  <a:schemeClr val="tx1"/>
                </a:solidFill>
                <a:cs typeface="Arial" charset="0"/>
              </a:rPr>
            </a:br>
            <a:r>
              <a:rPr lang="sk-SK" sz="2000" b="1" smtClean="0">
                <a:solidFill>
                  <a:schemeClr val="tx1"/>
                </a:solidFill>
              </a:rPr>
              <a:t>PRED ZMENOU                               PO ZMENE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524000"/>
            <a:ext cx="4032250" cy="48006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5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Maximálny vymeriavací základ na úrovní 1,5-nás. PM pri NP a GP a 4-nás. PM pri DP a PvN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2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Na dohody mimo pracovného pomeru sa nevzťahuje sociálne poistenie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2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2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Minimálny vymeriavací základ u SZČO 44,2% PM z pred dvoch rokov a koeficient na úpravu základu dane 2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200" smtClean="0">
              <a:latin typeface="Arial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3438" y="1447800"/>
            <a:ext cx="4043362" cy="5029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mtClean="0">
              <a:latin typeface="Arial" charset="0"/>
            </a:endParaRPr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000" smtClean="0">
                <a:latin typeface="Arial" charset="0"/>
                <a:cs typeface="Arial" charset="0"/>
              </a:rPr>
              <a:t>Jednotná výška maximálneho vymeriavacieho základu </a:t>
            </a:r>
            <a:r>
              <a:rPr lang="sk-SK" sz="2000" b="1" smtClean="0">
                <a:latin typeface="Arial" charset="0"/>
                <a:cs typeface="Arial" charset="0"/>
              </a:rPr>
              <a:t>v sume 5-násobku PM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000" b="1" smtClean="0">
                <a:latin typeface="Arial" charset="0"/>
                <a:cs typeface="Arial" charset="0"/>
              </a:rPr>
              <a:t>Z dohôd sa platí poistné na sociálne poistenie</a:t>
            </a:r>
            <a:r>
              <a:rPr lang="sk-SK" sz="2000" smtClean="0">
                <a:latin typeface="Arial" charset="0"/>
                <a:cs typeface="Arial" charset="0"/>
              </a:rPr>
              <a:t> (ponechané výnimky pre študentov a poberateľov starobného a invalidného dôchodku)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000" b="1" smtClean="0">
                <a:latin typeface="Arial" charset="0"/>
                <a:cs typeface="Arial" charset="0"/>
              </a:rPr>
              <a:t>Zvýšenie minimálneho vymeriavacieho základu na 50%</a:t>
            </a:r>
            <a:r>
              <a:rPr lang="sk-SK" sz="2000" smtClean="0">
                <a:latin typeface="Arial" charset="0"/>
                <a:cs typeface="Arial" charset="0"/>
              </a:rPr>
              <a:t> PM z pred dvoch rokov a koeficient bude postupne v priebehu 3 rokov klesať na </a:t>
            </a:r>
            <a:r>
              <a:rPr lang="sk-SK" sz="2000" b="1" smtClean="0">
                <a:latin typeface="Arial" charset="0"/>
                <a:cs typeface="Arial" charset="0"/>
              </a:rPr>
              <a:t>cieľovú hodnotu 1,486.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1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>
              <a:latin typeface="Arial" charset="0"/>
            </a:endParaRPr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800" smtClean="0">
              <a:latin typeface="Arial" charset="0"/>
            </a:endParaRPr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800" smtClean="0"/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/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800" smtClean="0"/>
          </a:p>
          <a:p>
            <a:pPr algn="ctr" eaLnBrk="1" hangingPunct="1">
              <a:lnSpc>
                <a:spcPct val="6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800" smtClean="0"/>
          </a:p>
        </p:txBody>
      </p:sp>
      <p:pic>
        <p:nvPicPr>
          <p:cNvPr id="28676" name="Picture 6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9812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8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6576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1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51054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041400"/>
          </a:xfrm>
        </p:spPr>
        <p:txBody>
          <a:bodyPr anchor="b"/>
          <a:lstStyle/>
          <a:p>
            <a:pPr eaLnBrk="1" hangingPunct="1">
              <a:defRPr/>
            </a:pPr>
            <a:r>
              <a:rPr lang="sk-SK" sz="3200" b="1" smtClean="0">
                <a:solidFill>
                  <a:schemeClr val="tx1"/>
                </a:solidFill>
                <a:cs typeface="Arial" charset="0"/>
              </a:rPr>
              <a:t>I. PILIER a sociálne poistenie</a:t>
            </a:r>
            <a:br>
              <a:rPr lang="sk-SK" sz="3200" b="1" smtClean="0">
                <a:solidFill>
                  <a:schemeClr val="tx1"/>
                </a:solidFill>
                <a:cs typeface="Arial" charset="0"/>
              </a:rPr>
            </a:br>
            <a:endParaRPr lang="en-US" sz="2400" b="1" smtClean="0">
              <a:solidFill>
                <a:schemeClr val="tx1"/>
              </a:solidFill>
            </a:endParaRPr>
          </a:p>
        </p:txBody>
      </p:sp>
      <p:sp>
        <p:nvSpPr>
          <p:cNvPr id="35842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457200" y="1295400"/>
            <a:ext cx="7467600" cy="5348288"/>
          </a:xfrm>
        </p:spPr>
        <p:txBody>
          <a:bodyPr/>
          <a:lstStyle/>
          <a:p>
            <a:pPr marL="708025" lvl="1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r>
              <a:rPr lang="sk-SK" sz="2600" b="1" smtClean="0">
                <a:solidFill>
                  <a:srgbClr val="FF9900"/>
                </a:solidFill>
                <a:latin typeface="Arial" charset="0"/>
                <a:cs typeface="Arial" charset="0"/>
              </a:rPr>
              <a:t>Výzvy a zvažované opatrenia:</a:t>
            </a:r>
          </a:p>
          <a:p>
            <a:pPr marL="982663" lvl="2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sk-SK" sz="2000" smtClean="0">
                <a:latin typeface="Arial" charset="0"/>
                <a:cs typeface="Arial" charset="0"/>
              </a:rPr>
              <a:t>Prechod konštrukcie z priemerných osobných mzdových bodov na súčet osobných mzdových bodov.</a:t>
            </a:r>
          </a:p>
          <a:p>
            <a:pPr marL="982663" lvl="2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z="2000" smtClean="0">
              <a:latin typeface="Arial" charset="0"/>
              <a:cs typeface="Arial" charset="0"/>
            </a:endParaRPr>
          </a:p>
          <a:p>
            <a:pPr marL="982663" lvl="2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sk-SK" sz="2000" smtClean="0">
                <a:latin typeface="Arial" charset="0"/>
                <a:cs typeface="Arial" charset="0"/>
              </a:rPr>
              <a:t>Zavedenie minimálneho dôchodku.</a:t>
            </a:r>
          </a:p>
          <a:p>
            <a:pPr marL="982663" lvl="2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z="2000" smtClean="0">
              <a:latin typeface="Arial" charset="0"/>
              <a:cs typeface="Arial" charset="0"/>
            </a:endParaRPr>
          </a:p>
          <a:p>
            <a:pPr marL="982663" lvl="2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sk-SK" sz="2000" smtClean="0">
                <a:latin typeface="Arial" charset="0"/>
                <a:cs typeface="Arial" charset="0"/>
              </a:rPr>
              <a:t>UNITAS – jednotný výber daní a poistných odvodov a zavedenie jednotného ročného zúčtovania daní a odvodov.</a:t>
            </a:r>
          </a:p>
          <a:p>
            <a:pPr marL="982663" lvl="2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z="2000" smtClean="0">
              <a:latin typeface="Arial" charset="0"/>
              <a:cs typeface="Arial" charset="0"/>
            </a:endParaRPr>
          </a:p>
          <a:p>
            <a:pPr marL="982663" lvl="2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sk-SK" sz="2000" smtClean="0">
                <a:latin typeface="Arial" charset="0"/>
                <a:cs typeface="Arial" charset="0"/>
              </a:rPr>
              <a:t>Budúcnosť transferov medzi jednotlivými základnými fondmi Sociálnej poisťovne vs. jedna sadzba na sociálne poistenie.</a:t>
            </a:r>
          </a:p>
          <a:p>
            <a:pPr marL="982663" lvl="2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z="2200" smtClean="0">
              <a:latin typeface="Arial" charset="0"/>
              <a:cs typeface="Arial" charset="0"/>
            </a:endParaRPr>
          </a:p>
          <a:p>
            <a:pPr marL="982663" lvl="2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sk-SK" sz="2200" smtClean="0">
                <a:latin typeface="Arial" charset="0"/>
                <a:cs typeface="Arial" charset="0"/>
              </a:rPr>
              <a:t>Úrazové poistenie.</a:t>
            </a:r>
          </a:p>
          <a:p>
            <a:pPr marL="708025" lvl="1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z="2200" smtClean="0">
              <a:latin typeface="Arial" charset="0"/>
              <a:cs typeface="Arial" charset="0"/>
            </a:endParaRPr>
          </a:p>
          <a:p>
            <a:pPr marL="708025" lvl="1" indent="-342900" algn="just" eaLnBrk="1" hangingPunct="1"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z="17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sk-SK" sz="2800" b="1" smtClean="0">
                <a:solidFill>
                  <a:schemeClr val="tx1"/>
                </a:solidFill>
                <a:cs typeface="Arial" charset="0"/>
              </a:rPr>
              <a:t>II. PILIER</a:t>
            </a:r>
            <a:r>
              <a:rPr lang="sk-SK" sz="2800" smtClean="0">
                <a:solidFill>
                  <a:schemeClr val="tx1"/>
                </a:solidFill>
              </a:rPr>
              <a:t/>
            </a:r>
            <a:br>
              <a:rPr lang="sk-SK" sz="2800" smtClean="0">
                <a:solidFill>
                  <a:schemeClr val="tx1"/>
                </a:solidFill>
              </a:rPr>
            </a:br>
            <a:r>
              <a:rPr lang="sk-SK" sz="2800" smtClean="0">
                <a:solidFill>
                  <a:schemeClr val="tx1"/>
                </a:solidFill>
              </a:rPr>
              <a:t> </a:t>
            </a:r>
            <a:r>
              <a:rPr lang="sk-SK" sz="2400" b="1" smtClean="0">
                <a:solidFill>
                  <a:srgbClr val="99FF66"/>
                </a:solidFill>
                <a:cs typeface="Arial" charset="0"/>
              </a:rPr>
              <a:t>Schválené opatrenia</a:t>
            </a:r>
            <a:r>
              <a:rPr lang="sk-SK" sz="2800" b="1" smtClean="0">
                <a:solidFill>
                  <a:schemeClr val="tx1"/>
                </a:solidFill>
                <a:cs typeface="Arial" charset="0"/>
              </a:rPr>
              <a:t> </a:t>
            </a:r>
            <a:br>
              <a:rPr lang="sk-SK" sz="2800" b="1" smtClean="0">
                <a:solidFill>
                  <a:schemeClr val="tx1"/>
                </a:solidFill>
                <a:cs typeface="Arial" charset="0"/>
              </a:rPr>
            </a:br>
            <a:r>
              <a:rPr lang="sk-SK" sz="2000" b="1" smtClean="0">
                <a:solidFill>
                  <a:schemeClr val="tx1"/>
                </a:solidFill>
              </a:rPr>
              <a:t>PRED ZMENOU                               PO ZMENE</a:t>
            </a:r>
          </a:p>
        </p:txBody>
      </p:sp>
      <p:sp>
        <p:nvSpPr>
          <p:cNvPr id="3789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628775"/>
            <a:ext cx="4032250" cy="52292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8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200" b="1" smtClean="0">
                <a:latin typeface="Arial" charset="0"/>
                <a:cs typeface="Arial" charset="0"/>
              </a:rPr>
              <a:t>Povinný vstup </a:t>
            </a:r>
            <a:endParaRPr lang="sk-SK" sz="22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    (možnosť výstupu do 2 rokov)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2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2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200" b="1" smtClean="0">
                <a:latin typeface="Arial" charset="0"/>
                <a:cs typeface="Arial" charset="0"/>
              </a:rPr>
              <a:t>Sadzba príspevkov na starobné dôchodkové sporenie 9 %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2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2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2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200" b="1" smtClean="0">
                <a:latin typeface="Arial" charset="0"/>
                <a:cs typeface="Arial" charset="0"/>
              </a:rPr>
              <a:t>Počet dôchodkových fondov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200" smtClean="0">
                <a:latin typeface="Arial" charset="0"/>
                <a:cs typeface="Arial" charset="0"/>
              </a:rPr>
              <a:t>(DDF, ZDF, ADF, IDF)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2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0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1000" smtClean="0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43363" cy="5257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8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1900" b="1" smtClean="0">
                <a:latin typeface="Arial" charset="0"/>
                <a:cs typeface="Arial" charset="0"/>
              </a:rPr>
              <a:t>Dobrovoľný vstup </a:t>
            </a:r>
            <a:endParaRPr lang="sk-SK" sz="19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1900" smtClean="0">
                <a:latin typeface="Arial" charset="0"/>
                <a:cs typeface="Arial" charset="0"/>
              </a:rPr>
              <a:t>    (možnosť vstupu do 35 rokov)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9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9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1900" b="1" smtClean="0">
                <a:latin typeface="Arial" charset="0"/>
                <a:cs typeface="Arial" charset="0"/>
              </a:rPr>
              <a:t>Zreálnenie sadzby </a:t>
            </a:r>
            <a:r>
              <a:rPr lang="sk-SK" sz="1900" smtClean="0">
                <a:latin typeface="Arial" charset="0"/>
                <a:cs typeface="Arial" charset="0"/>
              </a:rPr>
              <a:t>príspevkov na SDS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1900" smtClean="0">
                <a:latin typeface="Arial" charset="0"/>
                <a:cs typeface="Arial" charset="0"/>
              </a:rPr>
              <a:t>4 % s postupným zvyšovaním od roku 2017 do roku 2024 na 6 %</a:t>
            </a:r>
            <a:endParaRPr lang="sk-SK" sz="19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1900" smtClean="0">
                <a:latin typeface="Arial" charset="0"/>
                <a:cs typeface="Arial" charset="0"/>
              </a:rPr>
              <a:t>(do konca roka 2016 daňové zvýhodnenie na dobrovoľný príspevok do výšky 2 % základu dane)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19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1900" b="1" smtClean="0">
                <a:latin typeface="Arial" charset="0"/>
                <a:cs typeface="Arial" charset="0"/>
              </a:rPr>
              <a:t>Počet dôchodkových fondov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1900" smtClean="0">
                <a:latin typeface="Arial" charset="0"/>
                <a:cs typeface="Arial" charset="0"/>
              </a:rPr>
              <a:t>(min. jeden garantovaný DF (DGDF) a min. jeden negarantovaný DF (ANDF), zvyšné DF na zvážení DSS)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0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000" smtClean="0"/>
          </a:p>
        </p:txBody>
      </p:sp>
      <p:pic>
        <p:nvPicPr>
          <p:cNvPr id="32772" name="Picture 6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9812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9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6576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9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6388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sk-SK" sz="2800" b="1" smtClean="0">
                <a:solidFill>
                  <a:schemeClr val="tx1"/>
                </a:solidFill>
                <a:cs typeface="Arial" charset="0"/>
              </a:rPr>
              <a:t>II. PILIER</a:t>
            </a:r>
            <a:r>
              <a:rPr lang="sk-SK" sz="2800" smtClean="0">
                <a:solidFill>
                  <a:schemeClr val="tx1"/>
                </a:solidFill>
              </a:rPr>
              <a:t/>
            </a:r>
            <a:br>
              <a:rPr lang="sk-SK" sz="2800" smtClean="0">
                <a:solidFill>
                  <a:schemeClr val="tx1"/>
                </a:solidFill>
              </a:rPr>
            </a:br>
            <a:r>
              <a:rPr lang="sk-SK" sz="2800" smtClean="0">
                <a:solidFill>
                  <a:schemeClr val="tx1"/>
                </a:solidFill>
              </a:rPr>
              <a:t> </a:t>
            </a:r>
            <a:r>
              <a:rPr lang="sk-SK" sz="2400" b="1" smtClean="0">
                <a:solidFill>
                  <a:srgbClr val="99FF66"/>
                </a:solidFill>
                <a:cs typeface="Arial" charset="0"/>
              </a:rPr>
              <a:t>Schválené opatrenia</a:t>
            </a:r>
            <a:r>
              <a:rPr lang="sk-SK" sz="2800" b="1" smtClean="0">
                <a:solidFill>
                  <a:schemeClr val="tx1"/>
                </a:solidFill>
                <a:cs typeface="Arial" charset="0"/>
              </a:rPr>
              <a:t> </a:t>
            </a:r>
            <a:br>
              <a:rPr lang="sk-SK" sz="2800" b="1" smtClean="0">
                <a:solidFill>
                  <a:schemeClr val="tx1"/>
                </a:solidFill>
                <a:cs typeface="Arial" charset="0"/>
              </a:rPr>
            </a:br>
            <a:r>
              <a:rPr lang="sk-SK" sz="2000" b="1" smtClean="0">
                <a:solidFill>
                  <a:schemeClr val="tx1"/>
                </a:solidFill>
              </a:rPr>
              <a:t>PRED ZMENOU                               PO ZMENE</a:t>
            </a:r>
          </a:p>
        </p:txBody>
      </p:sp>
      <p:sp>
        <p:nvSpPr>
          <p:cNvPr id="3789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628775"/>
            <a:ext cx="4032250" cy="52292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8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b="1" smtClean="0">
                <a:latin typeface="Arial" charset="0"/>
                <a:cs typeface="Arial" charset="0"/>
              </a:rPr>
              <a:t>Sledované obdobie pri garanciách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(5-ročné s postupným nábehom)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4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b="1" smtClean="0">
                <a:latin typeface="Arial" charset="0"/>
                <a:cs typeface="Arial" charset="0"/>
              </a:rPr>
              <a:t>Odplata za vedenie 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osobného dôchodkového účtu (max. 1 %)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    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b="1" smtClean="0">
                <a:latin typeface="Arial" charset="0"/>
                <a:cs typeface="Arial" charset="0"/>
              </a:rPr>
              <a:t>Odplata za správu DF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0,3 % p. a. DDF, ZDF, ADF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0,2 % p. a. IDF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4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0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000" smtClean="0"/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1000" smtClean="0"/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1000" smtClean="0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43363" cy="5257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8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b="1" smtClean="0">
                <a:latin typeface="Arial" charset="0"/>
                <a:cs typeface="Arial" charset="0"/>
              </a:rPr>
              <a:t>Sledované obdobie pri garanciách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(10-ročné pri DGDF, v iných garantovaných DF max.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15-ročné)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4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400" b="1" smtClean="0">
                <a:latin typeface="Arial" charset="0"/>
                <a:cs typeface="Arial" charset="0"/>
              </a:rPr>
              <a:t>Odplata za vedenie </a:t>
            </a:r>
            <a:r>
              <a:rPr lang="sk-SK" sz="2400" smtClean="0">
                <a:latin typeface="Arial" charset="0"/>
                <a:cs typeface="Arial" charset="0"/>
              </a:rPr>
              <a:t>osobného</a:t>
            </a:r>
            <a:r>
              <a:rPr lang="sk-SK" sz="2400" b="1" smtClean="0">
                <a:latin typeface="Arial" charset="0"/>
                <a:cs typeface="Arial" charset="0"/>
              </a:rPr>
              <a:t> </a:t>
            </a:r>
            <a:r>
              <a:rPr lang="sk-SK" sz="2400" smtClean="0">
                <a:latin typeface="Arial" charset="0"/>
                <a:cs typeface="Arial" charset="0"/>
              </a:rPr>
              <a:t>dôchodkového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účtu</a:t>
            </a:r>
            <a:r>
              <a:rPr lang="sk-SK" sz="2400" b="1" smtClean="0">
                <a:latin typeface="Arial" charset="0"/>
                <a:cs typeface="Arial" charset="0"/>
              </a:rPr>
              <a:t> </a:t>
            </a:r>
            <a:r>
              <a:rPr lang="sk-SK" sz="2400" smtClean="0">
                <a:latin typeface="Arial" charset="0"/>
                <a:cs typeface="Arial" charset="0"/>
              </a:rPr>
              <a:t>max. 1 %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4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4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b="1" smtClean="0">
                <a:latin typeface="Arial" charset="0"/>
                <a:cs typeface="Arial" charset="0"/>
              </a:rPr>
              <a:t>Odplata za správu DF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0,3 % p. a. pre všetky DF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8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000" smtClean="0"/>
          </a:p>
        </p:txBody>
      </p:sp>
      <p:pic>
        <p:nvPicPr>
          <p:cNvPr id="34820" name="Picture 6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3622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9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1910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9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6388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sk-SK" sz="2800" b="1" smtClean="0">
                <a:solidFill>
                  <a:schemeClr val="tx1"/>
                </a:solidFill>
                <a:cs typeface="Arial" charset="0"/>
              </a:rPr>
              <a:t>II. PILIER</a:t>
            </a:r>
            <a:r>
              <a:rPr lang="sk-SK" sz="2800" smtClean="0">
                <a:solidFill>
                  <a:schemeClr val="tx1"/>
                </a:solidFill>
              </a:rPr>
              <a:t/>
            </a:r>
            <a:br>
              <a:rPr lang="sk-SK" sz="2800" smtClean="0">
                <a:solidFill>
                  <a:schemeClr val="tx1"/>
                </a:solidFill>
              </a:rPr>
            </a:br>
            <a:r>
              <a:rPr lang="sk-SK" sz="2800" smtClean="0">
                <a:solidFill>
                  <a:schemeClr val="tx1"/>
                </a:solidFill>
              </a:rPr>
              <a:t> </a:t>
            </a:r>
            <a:r>
              <a:rPr lang="sk-SK" sz="2400" b="1" smtClean="0">
                <a:solidFill>
                  <a:srgbClr val="99FF66"/>
                </a:solidFill>
                <a:cs typeface="Arial" charset="0"/>
              </a:rPr>
              <a:t>Schválené opatrenia</a:t>
            </a:r>
            <a:r>
              <a:rPr lang="sk-SK" sz="2800" b="1" smtClean="0">
                <a:solidFill>
                  <a:schemeClr val="tx1"/>
                </a:solidFill>
                <a:cs typeface="Arial" charset="0"/>
              </a:rPr>
              <a:t> </a:t>
            </a:r>
            <a:br>
              <a:rPr lang="sk-SK" sz="2800" b="1" smtClean="0">
                <a:solidFill>
                  <a:schemeClr val="tx1"/>
                </a:solidFill>
                <a:cs typeface="Arial" charset="0"/>
              </a:rPr>
            </a:br>
            <a:r>
              <a:rPr lang="sk-SK" sz="2000" b="1" smtClean="0">
                <a:solidFill>
                  <a:schemeClr val="tx1"/>
                </a:solidFill>
              </a:rPr>
              <a:t>PRED ZMENOU                               PO ZMENE</a:t>
            </a:r>
          </a:p>
        </p:txBody>
      </p:sp>
      <p:sp>
        <p:nvSpPr>
          <p:cNvPr id="3993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628775"/>
            <a:ext cx="403225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8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4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400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b="1" smtClean="0">
                <a:latin typeface="Arial" charset="0"/>
                <a:cs typeface="Arial" charset="0"/>
              </a:rPr>
              <a:t>Odplata za zhodnotenie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majetku v DF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000" smtClean="0">
                <a:latin typeface="Arial" charset="0"/>
                <a:cs typeface="Arial" charset="0"/>
              </a:rPr>
              <a:t>(5,6 % zo zhodnotenia vo všetkých fondoch okrem IDF; HWM princíp s 3 ročným resetom)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8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8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800" b="1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1000" smtClean="0"/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3438" y="1628775"/>
            <a:ext cx="4043362" cy="48482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8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00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b="1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b="1" smtClean="0">
                <a:latin typeface="Arial" charset="0"/>
                <a:cs typeface="Arial" charset="0"/>
              </a:rPr>
              <a:t>Odplata za zhodnotenie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400" smtClean="0">
                <a:latin typeface="Arial" charset="0"/>
                <a:cs typeface="Arial" charset="0"/>
              </a:rPr>
              <a:t>majetku v DF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sk-SK" sz="2000" smtClean="0">
                <a:latin typeface="Arial" charset="0"/>
                <a:cs typeface="Arial" charset="0"/>
              </a:rPr>
              <a:t>(10 % zo zhodnotenia pre všetky DF; HWM princíp s 3 ročným resetom)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800" b="1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8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2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000" smtClean="0"/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sk-SK" sz="1000" smtClean="0"/>
          </a:p>
        </p:txBody>
      </p:sp>
      <p:pic>
        <p:nvPicPr>
          <p:cNvPr id="36868" name="Picture 8" descr="BD2129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124200"/>
            <a:ext cx="473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041400"/>
          </a:xfrm>
        </p:spPr>
        <p:txBody>
          <a:bodyPr anchor="b"/>
          <a:lstStyle/>
          <a:p>
            <a:pPr eaLnBrk="1" hangingPunct="1"/>
            <a:r>
              <a:rPr lang="sk-SK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II. PILIER</a:t>
            </a:r>
            <a:r>
              <a:rPr lang="sk-SK" sz="4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br>
              <a:rPr lang="sk-SK" sz="46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sk-SK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Aktuálne pripravované opatrenie </a:t>
            </a:r>
            <a:br>
              <a:rPr lang="sk-SK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sk-SK" sz="2800" b="1" smtClean="0">
                <a:solidFill>
                  <a:srgbClr val="FF9900"/>
                </a:solidFill>
                <a:latin typeface="Arial" charset="0"/>
                <a:cs typeface="Arial" charset="0"/>
              </a:rPr>
              <a:t>Výplatná fáza</a:t>
            </a:r>
            <a:endParaRPr lang="en-US" sz="2800" b="1" smtClean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533400" y="1524000"/>
            <a:ext cx="7696200" cy="5043488"/>
          </a:xfrm>
        </p:spPr>
        <p:txBody>
          <a:bodyPr>
            <a:normAutofit/>
          </a:bodyPr>
          <a:lstStyle/>
          <a:p>
            <a:pPr marL="446088" lvl="1" indent="-446088" algn="just" eaLnBrk="1" hangingPunct="1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z="2600" smtClean="0">
              <a:latin typeface="Arial" charset="0"/>
              <a:cs typeface="Arial" charset="0"/>
            </a:endParaRPr>
          </a:p>
          <a:p>
            <a:pPr marL="446088" lvl="1" indent="-446088" algn="just" eaLnBrk="1" hangingPunct="1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sk-SK" sz="2400" smtClean="0">
                <a:latin typeface="Arial" charset="0"/>
                <a:cs typeface="Arial" charset="0"/>
              </a:rPr>
              <a:t>Rok 2013 </a:t>
            </a:r>
            <a:r>
              <a:rPr lang="sk-SK" sz="2400" b="1" smtClean="0">
                <a:latin typeface="Arial" charset="0"/>
                <a:cs typeface="Arial" charset="0"/>
              </a:rPr>
              <a:t>príprava</a:t>
            </a:r>
            <a:r>
              <a:rPr lang="sk-SK" sz="2400" smtClean="0">
                <a:latin typeface="Arial" charset="0"/>
                <a:cs typeface="Arial" charset="0"/>
              </a:rPr>
              <a:t> komplexnej </a:t>
            </a:r>
            <a:r>
              <a:rPr lang="sk-SK" sz="2400" b="1" smtClean="0">
                <a:latin typeface="Arial" charset="0"/>
                <a:cs typeface="Arial" charset="0"/>
              </a:rPr>
              <a:t>právnej úpravy vyplácania dôchodkov zo systému starobného dôchodkového sporenia </a:t>
            </a:r>
            <a:r>
              <a:rPr lang="sk-SK" sz="2400" smtClean="0">
                <a:latin typeface="Arial" charset="0"/>
                <a:cs typeface="Arial" charset="0"/>
              </a:rPr>
              <a:t>a vytvorenie predpokladov pre ich vyplácanie</a:t>
            </a:r>
          </a:p>
          <a:p>
            <a:pPr marL="446088" lvl="1" indent="-446088" algn="just" eaLnBrk="1" hangingPunct="1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z="2300" smtClean="0">
              <a:latin typeface="Arial" charset="0"/>
              <a:cs typeface="Arial" charset="0"/>
            </a:endParaRPr>
          </a:p>
          <a:p>
            <a:pPr marL="982663" lvl="2" indent="-342900" algn="just" eaLnBrk="1" hangingPunct="1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sk-SK" smtClean="0">
                <a:latin typeface="Arial" charset="0"/>
                <a:cs typeface="Arial" charset="0"/>
              </a:rPr>
              <a:t>Za uvedeným účelom vznikla odborná pracovná skupina tzv. anuitná pracovná skupina</a:t>
            </a:r>
          </a:p>
          <a:p>
            <a:pPr marL="982663" lvl="2" indent="-342900" algn="just" eaLnBrk="1" hangingPunct="1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sk-SK" smtClean="0">
                <a:latin typeface="Arial" charset="0"/>
                <a:cs typeface="Arial" charset="0"/>
              </a:rPr>
              <a:t>V súčasnosti sa analyzujú dopady na prvých dôchodcov z II. piliera</a:t>
            </a:r>
          </a:p>
          <a:p>
            <a:pPr marL="982663" lvl="2" indent="-342900" algn="just" eaLnBrk="1" hangingPunct="1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sk-SK" smtClean="0">
                <a:latin typeface="Arial" charset="0"/>
                <a:cs typeface="Arial" charset="0"/>
              </a:rPr>
              <a:t>Analyzujú sa možnosti výplaty dôchodkov z II. piliera podľa typu inštitúcie (štátna / súkromná) a konkrétnych produktov</a:t>
            </a:r>
          </a:p>
          <a:p>
            <a:pPr marL="982663" lvl="2" indent="-342900" algn="just" eaLnBrk="1" hangingPunct="1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endParaRPr lang="sk-SK" smtClean="0">
              <a:latin typeface="Arial" charset="0"/>
              <a:cs typeface="Arial" charset="0"/>
            </a:endParaRPr>
          </a:p>
          <a:p>
            <a:pPr marL="982663" lvl="2" indent="-342900" algn="just" eaLnBrk="1" hangingPunct="1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mtClean="0">
              <a:latin typeface="Arial" charset="0"/>
              <a:cs typeface="Arial" charset="0"/>
            </a:endParaRPr>
          </a:p>
          <a:p>
            <a:pPr marL="446088" lvl="1" indent="-446088" algn="just" eaLnBrk="1" hangingPunct="1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z="1700" b="1" smtClean="0"/>
          </a:p>
          <a:p>
            <a:pPr marL="446088" lvl="1" indent="-446088" algn="just" eaLnBrk="1" hangingPunct="1"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None/>
              <a:defRPr/>
            </a:pPr>
            <a:endParaRPr lang="sk-SK" sz="17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kýř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rkýř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Javor">
  <a:themeElements>
    <a:clrScheme name="Javor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Javor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vor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4940</TotalTime>
  <Words>1100</Words>
  <Application>Microsoft Office PowerPoint</Application>
  <PresentationFormat>Prezentácia na obrazovke (4:3)</PresentationFormat>
  <Paragraphs>257</Paragraphs>
  <Slides>20</Slides>
  <Notes>12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7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33" baseType="lpstr">
      <vt:lpstr>Arial</vt:lpstr>
      <vt:lpstr>Tahoma</vt:lpstr>
      <vt:lpstr>Wingdings</vt:lpstr>
      <vt:lpstr>Calibri</vt:lpstr>
      <vt:lpstr>Wingdings 2</vt:lpstr>
      <vt:lpstr>Textura</vt:lpstr>
      <vt:lpstr>Arkýř</vt:lpstr>
      <vt:lpstr>Javor</vt:lpstr>
      <vt:lpstr>Arkýř</vt:lpstr>
      <vt:lpstr>Arkýř</vt:lpstr>
      <vt:lpstr>Arkýř</vt:lpstr>
      <vt:lpstr>Javor</vt:lpstr>
      <vt:lpstr>Fotografia programu Photo Editor</vt:lpstr>
      <vt:lpstr>Snímek 1</vt:lpstr>
      <vt:lpstr>Hlavné ciele schválených a pripravovaných zmien </vt:lpstr>
      <vt:lpstr>I. PILIER  Schválené opatrenia  PRED ZMENOU                               PO ZMENE</vt:lpstr>
      <vt:lpstr>Sociálne poistenie (odvody)  Schválené opatrenia  PRED ZMENOU                               PO ZMENE</vt:lpstr>
      <vt:lpstr>I. PILIER a sociálne poistenie </vt:lpstr>
      <vt:lpstr>II. PILIER  Schválené opatrenia  PRED ZMENOU                               PO ZMENE</vt:lpstr>
      <vt:lpstr>II. PILIER  Schválené opatrenia  PRED ZMENOU                               PO ZMENE</vt:lpstr>
      <vt:lpstr>II. PILIER  Schválené opatrenia  PRED ZMENOU                               PO ZMENE</vt:lpstr>
      <vt:lpstr>II. PILIER  Aktuálne pripravované opatrenie  Výplatná fáza</vt:lpstr>
      <vt:lpstr>III. PILIER  Opatrenia v legislatívnom procese </vt:lpstr>
      <vt:lpstr>Dávky</vt:lpstr>
      <vt:lpstr>Dávky</vt:lpstr>
      <vt:lpstr>Účasť a platenie príspevkov</vt:lpstr>
      <vt:lpstr>Informačné povinnosti doplnkovej dôchodkovej spoločnosti</vt:lpstr>
      <vt:lpstr>DDS a doplnkové dôchodkové fondy</vt:lpstr>
      <vt:lpstr>Daňové výhody</vt:lpstr>
      <vt:lpstr>Zmeny v investovaní a riadení rizík</vt:lpstr>
      <vt:lpstr>Alternatívna filozofia odplát  do budúcnosti</vt:lpstr>
      <vt:lpstr>Záver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MPSVR SR</dc:title>
  <cp:lastModifiedBy>duriska</cp:lastModifiedBy>
  <cp:revision>890</cp:revision>
  <cp:lastPrinted>2012-05-09T11:35:57Z</cp:lastPrinted>
  <dcterms:modified xsi:type="dcterms:W3CDTF">2013-04-17T07:23:38Z</dcterms:modified>
</cp:coreProperties>
</file>