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10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notesMasterIdLst>
    <p:notesMasterId r:id="rId20"/>
  </p:notesMasterIdLst>
  <p:handoutMasterIdLst>
    <p:handoutMasterId r:id="rId21"/>
  </p:handoutMasterIdLst>
  <p:sldIdLst>
    <p:sldId id="256" r:id="rId9"/>
    <p:sldId id="286" r:id="rId10"/>
    <p:sldId id="298" r:id="rId11"/>
    <p:sldId id="323" r:id="rId12"/>
    <p:sldId id="296" r:id="rId13"/>
    <p:sldId id="327" r:id="rId14"/>
    <p:sldId id="312" r:id="rId15"/>
    <p:sldId id="328" r:id="rId16"/>
    <p:sldId id="326" r:id="rId17"/>
    <p:sldId id="315" r:id="rId18"/>
    <p:sldId id="321" r:id="rId19"/>
  </p:sldIdLst>
  <p:sldSz cx="9144000" cy="6858000" type="screen4x3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Predvolená sekcia" id="{28B3D4B0-B050-49E8-A9A0-71E72BF26131}">
          <p14:sldIdLst>
            <p14:sldId id="256"/>
            <p14:sldId id="286"/>
            <p14:sldId id="298"/>
            <p14:sldId id="323"/>
            <p14:sldId id="296"/>
            <p14:sldId id="327"/>
            <p14:sldId id="312"/>
            <p14:sldId id="328"/>
            <p14:sldId id="326"/>
            <p14:sldId id="315"/>
            <p14:sldId id="32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116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48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846D0-13EE-4E85-A006-F10D1E355F22}" type="datetimeFigureOut">
              <a:rPr lang="sk-SK" smtClean="0"/>
              <a:pPr/>
              <a:t>7.11.2012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k-SK" dirty="0" smtClean="0"/>
              <a:t>október 2012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F035C-87B1-4097-95A4-A6753A235188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4554752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95226-50EB-4BBE-B625-45434AE28068}" type="datetimeFigureOut">
              <a:rPr lang="sk-SK" smtClean="0"/>
              <a:pPr/>
              <a:t>7.11.2012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k-SK" dirty="0" smtClean="0"/>
              <a:t>október 2012</a:t>
            </a:r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F885F-18DC-46EA-A1F2-57B7A1DDF6E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19579176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F885F-18DC-46EA-A1F2-57B7A1DDF6EF}" type="slidenum">
              <a:rPr lang="sk-SK" smtClean="0"/>
              <a:pPr/>
              <a:t>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október 2012</a:t>
            </a:r>
            <a:endParaRPr lang="sk-S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F885F-18DC-46EA-A1F2-57B7A1DDF6EF}" type="slidenum">
              <a:rPr lang="sk-SK" smtClean="0"/>
              <a:pPr/>
              <a:t>10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október 2012</a:t>
            </a:r>
            <a:endParaRPr lang="sk-SK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1200" dirty="0" smtClean="0">
                <a:effectLst/>
                <a:latin typeface="Arial Narrow"/>
                <a:ea typeface="Calibri"/>
                <a:cs typeface="Times New Roman"/>
              </a:rPr>
              <a:t> </a:t>
            </a: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sk-SK" sz="1200" dirty="0" smtClean="0">
                <a:effectLst/>
                <a:latin typeface="Arial Narrow"/>
                <a:ea typeface="Calibri"/>
                <a:cs typeface="Times New Roman"/>
              </a:rPr>
              <a:t> 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F885F-18DC-46EA-A1F2-57B7A1DDF6EF}" type="slidenum">
              <a:rPr lang="sk-SK" smtClean="0"/>
              <a:pPr/>
              <a:t>11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október 2012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64382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903288" y="427038"/>
            <a:ext cx="4991100" cy="3744912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>
          <a:xfrm>
            <a:off x="679768" y="4316040"/>
            <a:ext cx="5438140" cy="5328592"/>
          </a:xfrm>
        </p:spPr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F885F-18DC-46EA-A1F2-57B7A1DDF6EF}" type="slidenum">
              <a:rPr lang="sk-SK" smtClean="0"/>
              <a:pPr/>
              <a:t>2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október 2012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227322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lang="sk-SK" sz="1800" dirty="0" smtClean="0">
              <a:effectLst/>
              <a:latin typeface="Arial Narrow"/>
              <a:ea typeface="Calibri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lang="sk-SK" sz="1800" dirty="0" smtClean="0">
              <a:effectLst/>
              <a:latin typeface="Arial Narrow"/>
              <a:ea typeface="Calibri"/>
              <a:cs typeface="Times New Roman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Char char=""/>
              <a:tabLst/>
              <a:defRPr/>
            </a:pPr>
            <a:endParaRPr kumimoji="0" lang="sk-SK" sz="1800" b="0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Narrow"/>
              <a:ea typeface="Calibri"/>
              <a:cs typeface="Times New Roman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F885F-18DC-46EA-A1F2-57B7A1DDF6EF}" type="slidenum">
              <a:rPr lang="sk-SK" smtClean="0"/>
              <a:pPr/>
              <a:t>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október 2012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544313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Char char=""/>
              <a:tabLst/>
              <a:defRPr/>
            </a:pPr>
            <a:endParaRPr kumimoji="0" lang="sk-SK" sz="1100" b="0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endParaRPr lang="sk-SK" sz="1100" dirty="0">
              <a:latin typeface="Arial Narrow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F885F-18DC-46EA-A1F2-57B7A1DDF6EF}" type="slidenum">
              <a:rPr lang="sk-SK" smtClean="0"/>
              <a:pPr/>
              <a:t>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október 2012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112376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F885F-18DC-46EA-A1F2-57B7A1DDF6EF}" type="slidenum">
              <a:rPr lang="sk-SK" smtClean="0"/>
              <a:pPr/>
              <a:t>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október 2012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931552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F885F-18DC-46EA-A1F2-57B7A1DDF6EF}" type="slidenum">
              <a:rPr lang="sk-SK" smtClean="0"/>
              <a:pPr/>
              <a:t>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október 2012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931552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F885F-18DC-46EA-A1F2-57B7A1DDF6EF}" type="slidenum">
              <a:rPr lang="sk-SK" smtClean="0"/>
              <a:pPr/>
              <a:t>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október 2012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139807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F885F-18DC-46EA-A1F2-57B7A1DDF6EF}" type="slidenum">
              <a:rPr lang="sk-SK" smtClean="0"/>
              <a:pPr/>
              <a:t>8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október 2012</a:t>
            </a:r>
            <a:endParaRPr lang="sk-SK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903288" y="427038"/>
            <a:ext cx="4991100" cy="3744912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>
          <a:xfrm>
            <a:off x="679768" y="4316040"/>
            <a:ext cx="5438140" cy="5328592"/>
          </a:xfrm>
        </p:spPr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F885F-18DC-46EA-A1F2-57B7A1DDF6EF}" type="slidenum">
              <a:rPr lang="sk-SK" smtClean="0"/>
              <a:pPr/>
              <a:t>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október 2012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227322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4.xml"/><Relationship Id="rId1" Type="http://schemas.openxmlformats.org/officeDocument/2006/relationships/vmlDrawing" Target="../drawings/vmlDrawing5.v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7.xml"/><Relationship Id="rId1" Type="http://schemas.openxmlformats.org/officeDocument/2006/relationships/vmlDrawing" Target="../drawings/vmlDrawing8.v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692151"/>
            <a:ext cx="2057400" cy="543401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92151"/>
            <a:ext cx="6019800" cy="543401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567738" y="6326188"/>
            <a:ext cx="576263" cy="5334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AutoShape 3"/>
          <p:cNvSpPr>
            <a:spLocks noChangeAspect="1" noChangeArrowheads="1"/>
          </p:cNvSpPr>
          <p:nvPr/>
        </p:nvSpPr>
        <p:spPr bwMode="auto">
          <a:xfrm flipH="1">
            <a:off x="8339139" y="6323014"/>
            <a:ext cx="442912" cy="531812"/>
          </a:xfrm>
          <a:prstGeom prst="flowChartDelay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"/>
            <a:ext cx="9144000" cy="620713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225425" y="63501"/>
          <a:ext cx="360363" cy="441325"/>
        </p:xfrm>
        <a:graphic>
          <a:graphicData uri="http://schemas.openxmlformats.org/presentationml/2006/ole">
            <p:oleObj spid="_x0000_s2332" name="Photo Editor Photo" r:id="rId3" imgW="714286" imgH="876190" progId="">
              <p:embed/>
            </p:oleObj>
          </a:graphicData>
        </a:graphic>
      </p:graphicFrame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11189" y="22225"/>
            <a:ext cx="26035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k-SK" sz="1400" b="1" dirty="0">
                <a:solidFill>
                  <a:srgbClr val="FFFFFF"/>
                </a:solidFill>
              </a:rPr>
              <a:t>Ministerstvo financií</a:t>
            </a:r>
          </a:p>
          <a:p>
            <a:pPr eaLnBrk="1" hangingPunct="1">
              <a:defRPr/>
            </a:pPr>
            <a:r>
              <a:rPr lang="sk-SK" sz="1300" b="1" dirty="0">
                <a:solidFill>
                  <a:srgbClr val="FFFFFF"/>
                </a:solidFill>
              </a:rPr>
              <a:t>Slovenskej republiky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710489" y="96839"/>
            <a:ext cx="1409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sk-SK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MF SR</a:t>
            </a:r>
            <a:endParaRPr lang="sk-SK" sz="2000" dirty="0">
              <a:solidFill>
                <a:schemeClr val="bg1"/>
              </a:solidFill>
            </a:endParaRP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13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5AA7AB-54E0-4D34-846F-94184116559F}" type="slidenum">
              <a:rPr lang="sk-SK"/>
              <a:pPr>
                <a:defRPr/>
              </a:pPr>
              <a:t>‹#›</a:t>
            </a:fld>
            <a:r>
              <a:rPr lang="sk-SK" dirty="0"/>
              <a:t>6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7D651-C9C5-4A7D-AB74-0ECB566274A2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E6BD5-FF8E-482C-9DE4-8763FD7DCE07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71551" y="1700214"/>
            <a:ext cx="3781425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05377" y="1700214"/>
            <a:ext cx="3781425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1D3FE-8EAB-48F0-BB30-2E3BD4580C3E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E9602-059C-484C-8E61-0FB1E814A76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375E9-5F37-45FC-AEC0-EAD84E98E1B3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36890-8F04-4FF5-B1C5-102A47C65F3F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1DD69-E466-49F3-861A-17F6DE07A67D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dirty="0" smtClean="0"/>
              <a:t>Ak chcete pridať obrázok, 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5816D-12DD-4159-B692-4CF5D67AA00C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16503-77FB-4C7D-B15F-9A9CFB2F8A98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692151"/>
            <a:ext cx="2057400" cy="543401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92151"/>
            <a:ext cx="6019800" cy="543401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B0DB0-4C2D-4B05-877C-4BD5678620D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AD214-586A-4D26-8523-9CF9748D56A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6CD16-9FF3-4C35-8537-47DF1538542B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479C9-E22A-46EA-AD2C-D73856BACF4A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71551" y="1700214"/>
            <a:ext cx="3781425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05377" y="1700214"/>
            <a:ext cx="3781425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AE79C-364E-4B46-8F08-E3A7990AB2AA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7358A-3DD1-453D-9A32-4A644124E82D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EA751-B452-43DC-A6D3-024512F72BBC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0D472-89EC-4FF9-B8DA-7E9549BB34D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5381E-4E3B-45BF-91B4-968661CEB0CF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dirty="0" smtClean="0"/>
              <a:t>Ak chcete pridať obrázok, 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E103A-C62B-4DD3-97CB-FEC0389AF3FB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87B2-C157-4176-98F7-FC60F026B885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692151"/>
            <a:ext cx="2057400" cy="543401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92151"/>
            <a:ext cx="6019800" cy="543401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11962-D1B9-4B10-8BC9-EDDE6373174A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567738" y="6326188"/>
            <a:ext cx="576263" cy="5334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AutoShape 3"/>
          <p:cNvSpPr>
            <a:spLocks noChangeAspect="1" noChangeArrowheads="1"/>
          </p:cNvSpPr>
          <p:nvPr/>
        </p:nvSpPr>
        <p:spPr bwMode="auto">
          <a:xfrm flipH="1">
            <a:off x="8339139" y="6323014"/>
            <a:ext cx="442912" cy="531812"/>
          </a:xfrm>
          <a:prstGeom prst="flowChartDelay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"/>
            <a:ext cx="9144000" cy="620713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225425" y="63501"/>
          <a:ext cx="360363" cy="441325"/>
        </p:xfrm>
        <a:graphic>
          <a:graphicData uri="http://schemas.openxmlformats.org/presentationml/2006/ole">
            <p:oleObj spid="_x0000_s5404" name="Photo Editor Photo" r:id="rId3" imgW="714286" imgH="876190" progId="">
              <p:embed/>
            </p:oleObj>
          </a:graphicData>
        </a:graphic>
      </p:graphicFrame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11189" y="22225"/>
            <a:ext cx="26035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k-SK" sz="1400" b="1" dirty="0">
                <a:solidFill>
                  <a:srgbClr val="FFFFFF"/>
                </a:solidFill>
              </a:rPr>
              <a:t>Ministerstvo financií</a:t>
            </a:r>
          </a:p>
          <a:p>
            <a:pPr eaLnBrk="1" hangingPunct="1">
              <a:defRPr/>
            </a:pPr>
            <a:r>
              <a:rPr lang="sk-SK" sz="1300" b="1" dirty="0">
                <a:solidFill>
                  <a:srgbClr val="FFFFFF"/>
                </a:solidFill>
              </a:rPr>
              <a:t>Slovenskej republiky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710489" y="96839"/>
            <a:ext cx="1409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sk-SK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MF SR</a:t>
            </a:r>
            <a:endParaRPr lang="sk-SK" sz="2000" dirty="0">
              <a:solidFill>
                <a:schemeClr val="bg1"/>
              </a:solidFill>
            </a:endParaRP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13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AB0D9F-ABFE-460A-9D96-127F6C7BEAC3}" type="slidenum">
              <a:rPr lang="sk-SK"/>
              <a:pPr>
                <a:defRPr/>
              </a:pPr>
              <a:t>‹#›</a:t>
            </a:fld>
            <a:r>
              <a:rPr lang="sk-SK" dirty="0"/>
              <a:t>6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9F28A-12F9-4C20-BB73-D6B0F158A3B5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38D5A-F6D8-4F75-B2B6-0CE776F9FE6E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71551" y="1700214"/>
            <a:ext cx="3781425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05377" y="1700214"/>
            <a:ext cx="3781425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A1BF9-451C-4CF2-B7E2-6935069646F5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57274-FE4A-4ACD-AB7D-AA44C210132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BA31C-64EE-4BEB-A56D-DC44C2ABE1A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71551" y="1700214"/>
            <a:ext cx="3781425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05377" y="1700214"/>
            <a:ext cx="3781425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6964D-CB7E-4F65-AC6E-2D1A48BC6B2E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10E3A-EC63-4D60-8C86-356DCA94204A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dirty="0" smtClean="0"/>
              <a:t>Ak chcete pridať obrázok, 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C97B5-579B-4365-96E4-EC8E04C4D96A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6771D-5642-489B-8A8E-58785EB2CF7E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692151"/>
            <a:ext cx="2057400" cy="543401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92151"/>
            <a:ext cx="6019800" cy="543401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42135-D06A-45C3-8DBE-4FF8603C60E6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600AB-79DD-4E3D-8D4D-B26AEE095A26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0E72C-B262-49BB-B84C-5B5DA51869D7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3F9F4-4390-4E4C-B529-FDAF5B30A9FD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71551" y="1700214"/>
            <a:ext cx="3781425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05377" y="1700214"/>
            <a:ext cx="3781425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1CE1B-2450-492B-8B0B-73E3A66EA2E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73175-37DD-45F1-889F-95841A113CA8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0C7CB-7699-45B6-AB2C-1BDE66572AA3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D5CD0-10CD-4EDD-BC6D-050E2B073969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89CBE-4B1E-4297-A8FA-769379EC589D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dirty="0" smtClean="0"/>
              <a:t>Ak chcete pridať obrázok, 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B66C4-549C-44B7-A278-8BD18310C36B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087D0-7285-477F-BF59-40D475B46A5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692151"/>
            <a:ext cx="2057400" cy="543401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92151"/>
            <a:ext cx="6019800" cy="543401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DCD37-151F-4FA6-8D2B-47FA48FCC27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71551" y="1700214"/>
            <a:ext cx="3781425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05377" y="1700214"/>
            <a:ext cx="3781425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dirty="0" smtClean="0"/>
              <a:t>Ak chcete pridať obrázok, 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692151"/>
            <a:ext cx="2057400" cy="543401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92151"/>
            <a:ext cx="6019800" cy="543401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567738" y="6326188"/>
            <a:ext cx="576263" cy="5334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AutoShape 3"/>
          <p:cNvSpPr>
            <a:spLocks noChangeAspect="1" noChangeArrowheads="1"/>
          </p:cNvSpPr>
          <p:nvPr/>
        </p:nvSpPr>
        <p:spPr bwMode="auto">
          <a:xfrm flipH="1">
            <a:off x="8339139" y="6323014"/>
            <a:ext cx="442912" cy="531812"/>
          </a:xfrm>
          <a:prstGeom prst="flowChartDelay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"/>
            <a:ext cx="9144000" cy="620713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225425" y="63501"/>
          <a:ext cx="360363" cy="441325"/>
        </p:xfrm>
        <a:graphic>
          <a:graphicData uri="http://schemas.openxmlformats.org/presentationml/2006/ole">
            <p:oleObj spid="_x0000_s8476" name="Photo Editor Photo" r:id="rId3" imgW="714286" imgH="876190" progId="">
              <p:embed/>
            </p:oleObj>
          </a:graphicData>
        </a:graphic>
      </p:graphicFrame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11189" y="22225"/>
            <a:ext cx="26035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k-SK" sz="1400" b="1" dirty="0">
                <a:solidFill>
                  <a:srgbClr val="FFFFFF"/>
                </a:solidFill>
              </a:rPr>
              <a:t>Ministerstvo financií</a:t>
            </a:r>
          </a:p>
          <a:p>
            <a:pPr eaLnBrk="1" hangingPunct="1">
              <a:defRPr/>
            </a:pPr>
            <a:r>
              <a:rPr lang="sk-SK" sz="1300" b="1" dirty="0">
                <a:solidFill>
                  <a:srgbClr val="FFFFFF"/>
                </a:solidFill>
              </a:rPr>
              <a:t>Slovenskej republiky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710489" y="96839"/>
            <a:ext cx="1409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sk-SK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MF SR</a:t>
            </a:r>
            <a:endParaRPr lang="sk-SK" sz="2000" dirty="0">
              <a:solidFill>
                <a:schemeClr val="bg1"/>
              </a:solidFill>
            </a:endParaRP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13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35A4A-3737-4324-907E-0B9C74ED00C1}" type="slidenum">
              <a:rPr lang="sk-SK"/>
              <a:pPr>
                <a:defRPr/>
              </a:pPr>
              <a:t>‹#›</a:t>
            </a:fld>
            <a:r>
              <a:rPr lang="sk-SK" dirty="0"/>
              <a:t>6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8C560-E535-477C-AEDA-8BED00194BE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6E776-C0CE-4023-8031-95062C48E987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71551" y="1700214"/>
            <a:ext cx="3781425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05377" y="1700214"/>
            <a:ext cx="3781425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80040-21B9-4E43-B9D8-42AC314D179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E0C08-BAF6-45FF-86C0-98BBEA6DF6D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1A6C7-1DF5-4AC4-B504-0FBC86C51317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899AA-159B-440C-8B74-7EBC559FFC49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3E1EF-2C6E-4948-A92C-1CA043AEFD53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dirty="0" smtClean="0"/>
              <a:t>Ak chcete pridať obrázok, 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3A3C4-BFB8-46B2-8070-53548E6084BA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9F72B-115D-4E1C-BFA7-E20DC1042A6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692151"/>
            <a:ext cx="2057400" cy="543401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92151"/>
            <a:ext cx="6019800" cy="543401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C40D5-26D3-4DF7-8CA7-4DA069FB0DB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7EE00-6830-4549-97F9-91A06358C40F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62BA1-F04A-4C22-B9E3-2EB8ECAA5B2B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F248C-B0B1-4E35-B769-EA56978D3FF2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71551" y="1700214"/>
            <a:ext cx="3781425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05377" y="1700214"/>
            <a:ext cx="3781425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9D1AB-0375-43E9-BC1D-FD196D9E0FE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55FB0-3D78-45B8-A5C4-6A37DED70075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2B402-BB44-4AF3-B965-B7C0BBA90D17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0281D-A582-4048-B33D-4B08AD4C6512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F6444-FDFA-4F40-8EC4-EAE26E56CB7F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dirty="0" smtClean="0"/>
              <a:t>Ak chcete pridať obrázok, 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4E1AD-2E3E-454A-A30C-80D6788435E3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7E8B5-201E-4080-8830-A0B9D70A87F3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692151"/>
            <a:ext cx="2057400" cy="543401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92151"/>
            <a:ext cx="6019800" cy="543401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85E68-A945-4BCA-AF19-D4249E96870B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dirty="0" smtClean="0"/>
              <a:t>Ak chcete pridať obrázok, 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1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6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vmlDrawing" Target="../drawings/vmlDrawing9.v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oleObject" Target="../embeddings/oleObject9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908175" y="1"/>
            <a:ext cx="2808288" cy="1514475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8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716465" y="1"/>
            <a:ext cx="4433887" cy="1522413"/>
          </a:xfrm>
          <a:prstGeom prst="rect">
            <a:avLst/>
          </a:prstGeom>
          <a:solidFill>
            <a:srgbClr val="000080"/>
          </a:solidFill>
          <a:ln w="127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056065" y="188913"/>
            <a:ext cx="4103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sk-SK" sz="2500" b="1" dirty="0">
                <a:solidFill>
                  <a:schemeClr val="bg1"/>
                </a:solidFill>
              </a:rPr>
              <a:t>Ministerstvo financií </a:t>
            </a:r>
          </a:p>
          <a:p>
            <a:pPr eaLnBrk="1" hangingPunct="1">
              <a:defRPr/>
            </a:pPr>
            <a:r>
              <a:rPr lang="sk-SK" sz="2500" b="1" dirty="0">
                <a:solidFill>
                  <a:schemeClr val="bg1"/>
                </a:solidFill>
              </a:rPr>
              <a:t>Slovenskej republiky</a:t>
            </a:r>
          </a:p>
          <a:p>
            <a:pPr eaLnBrk="1" hangingPunct="1">
              <a:defRPr/>
            </a:pPr>
            <a:r>
              <a:rPr lang="sk-SK" sz="2200" dirty="0">
                <a:solidFill>
                  <a:schemeClr val="bg1"/>
                </a:solidFill>
              </a:rPr>
              <a:t>www.finance.gov.sk</a:t>
            </a:r>
            <a:endParaRPr lang="sk-SK" sz="22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5125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6350" y="1"/>
            <a:ext cx="2062163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92151"/>
            <a:ext cx="82296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51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49" y="1700214"/>
            <a:ext cx="7715251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6804026" y="6381751"/>
            <a:ext cx="21605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sk-SK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6453189"/>
            <a:ext cx="17272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r>
              <a:rPr lang="sk-SK" sz="1400" dirty="0">
                <a:solidFill>
                  <a:schemeClr val="tx1"/>
                </a:solidFill>
                <a:latin typeface="Arial" charset="0"/>
              </a:rPr>
              <a:t>február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567738" y="6326188"/>
            <a:ext cx="576263" cy="5334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315" name="AutoShape 3"/>
          <p:cNvSpPr>
            <a:spLocks noChangeAspect="1" noChangeArrowheads="1"/>
          </p:cNvSpPr>
          <p:nvPr/>
        </p:nvSpPr>
        <p:spPr bwMode="auto">
          <a:xfrm flipH="1">
            <a:off x="8339139" y="6323014"/>
            <a:ext cx="442912" cy="531812"/>
          </a:xfrm>
          <a:prstGeom prst="flowChartDelay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92151"/>
            <a:ext cx="82296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49" y="1700214"/>
            <a:ext cx="7715251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7188" y="6415089"/>
            <a:ext cx="2133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6425" y="6448426"/>
            <a:ext cx="2895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1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E87865D-A8E7-4AAC-B0EA-45490E0E544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1"/>
            <a:ext cx="9144000" cy="620713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225425" y="63501"/>
          <a:ext cx="360363" cy="441325"/>
        </p:xfrm>
        <a:graphic>
          <a:graphicData uri="http://schemas.openxmlformats.org/presentationml/2006/ole">
            <p:oleObj spid="_x0000_s1308" name="Photo Editor Photo" r:id="rId14" imgW="714286" imgH="876190" progId="">
              <p:embed/>
            </p:oleObj>
          </a:graphicData>
        </a:graphic>
      </p:graphicFrame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11189" y="22225"/>
            <a:ext cx="26035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k-SK" sz="1400" b="1" dirty="0">
                <a:solidFill>
                  <a:srgbClr val="FFFFFF"/>
                </a:solidFill>
              </a:rPr>
              <a:t>Ministerstvo financií</a:t>
            </a:r>
          </a:p>
          <a:p>
            <a:pPr eaLnBrk="1" hangingPunct="1">
              <a:defRPr/>
            </a:pPr>
            <a:r>
              <a:rPr lang="sk-SK" sz="1300" b="1" dirty="0">
                <a:solidFill>
                  <a:srgbClr val="FFFFFF"/>
                </a:solidFill>
              </a:rPr>
              <a:t>Slovenskej republiky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7710489" y="96839"/>
            <a:ext cx="1409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sk-SK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MF SR</a:t>
            </a:r>
            <a:endParaRPr lang="sk-SK" sz="2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567738" y="6326188"/>
            <a:ext cx="576263" cy="5334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AutoShape 3"/>
          <p:cNvSpPr>
            <a:spLocks noChangeAspect="1" noChangeArrowheads="1"/>
          </p:cNvSpPr>
          <p:nvPr/>
        </p:nvSpPr>
        <p:spPr bwMode="auto">
          <a:xfrm flipH="1">
            <a:off x="8339139" y="6323014"/>
            <a:ext cx="442912" cy="531812"/>
          </a:xfrm>
          <a:prstGeom prst="flowChartDelay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0" y="1"/>
            <a:ext cx="9144000" cy="620713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225425" y="63501"/>
          <a:ext cx="360363" cy="441325"/>
        </p:xfrm>
        <a:graphic>
          <a:graphicData uri="http://schemas.openxmlformats.org/presentationml/2006/ole">
            <p:oleObj spid="_x0000_s3356" name="Photo Editor Photo" r:id="rId14" imgW="714286" imgH="876190" progId="">
              <p:embed/>
            </p:oleObj>
          </a:graphicData>
        </a:graphic>
      </p:graphicFrame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611189" y="22225"/>
            <a:ext cx="26035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k-SK" sz="1400" b="1" dirty="0">
                <a:solidFill>
                  <a:srgbClr val="FFFFFF"/>
                </a:solidFill>
              </a:rPr>
              <a:t>Ministerstvo financií</a:t>
            </a:r>
          </a:p>
          <a:p>
            <a:pPr eaLnBrk="1" hangingPunct="1">
              <a:defRPr/>
            </a:pPr>
            <a:r>
              <a:rPr lang="sk-SK" sz="1300" b="1" dirty="0">
                <a:solidFill>
                  <a:srgbClr val="FFFFFF"/>
                </a:solidFill>
              </a:rPr>
              <a:t>Slovenskej republiky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7710489" y="96839"/>
            <a:ext cx="1409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sk-SK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MF SR</a:t>
            </a:r>
            <a:endParaRPr lang="sk-SK" sz="2000" dirty="0">
              <a:solidFill>
                <a:schemeClr val="bg1"/>
              </a:solidFill>
            </a:endParaRPr>
          </a:p>
        </p:txBody>
      </p:sp>
      <p:sp>
        <p:nvSpPr>
          <p:cNvPr id="308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92151"/>
            <a:ext cx="82296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308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49" y="1700214"/>
            <a:ext cx="7715251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21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7188" y="6415089"/>
            <a:ext cx="2133600" cy="3603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22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6425" y="6448426"/>
            <a:ext cx="2895600" cy="3397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23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70675" y="6437314"/>
            <a:ext cx="2133600" cy="3397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5D77E8A-F08B-432A-95FC-C121E26E139F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567738" y="6326188"/>
            <a:ext cx="576263" cy="5334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315" name="AutoShape 3"/>
          <p:cNvSpPr>
            <a:spLocks noChangeAspect="1" noChangeArrowheads="1"/>
          </p:cNvSpPr>
          <p:nvPr/>
        </p:nvSpPr>
        <p:spPr bwMode="auto">
          <a:xfrm flipH="1">
            <a:off x="8339139" y="6323014"/>
            <a:ext cx="442912" cy="531812"/>
          </a:xfrm>
          <a:prstGeom prst="flowChartDelay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92151"/>
            <a:ext cx="82296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49" y="1700214"/>
            <a:ext cx="7715251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7188" y="6415089"/>
            <a:ext cx="2133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6425" y="6448426"/>
            <a:ext cx="2895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1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22C6A6C-1492-49E5-A654-B7A059487C2F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1"/>
            <a:ext cx="9144000" cy="620713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225425" y="63501"/>
          <a:ext cx="360363" cy="441325"/>
        </p:xfrm>
        <a:graphic>
          <a:graphicData uri="http://schemas.openxmlformats.org/presentationml/2006/ole">
            <p:oleObj spid="_x0000_s4380" name="Photo Editor Photo" r:id="rId14" imgW="714286" imgH="876190" progId="">
              <p:embed/>
            </p:oleObj>
          </a:graphicData>
        </a:graphic>
      </p:graphicFrame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11189" y="22225"/>
            <a:ext cx="26035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k-SK" sz="1400" b="1" dirty="0">
                <a:solidFill>
                  <a:srgbClr val="FFFFFF"/>
                </a:solidFill>
              </a:rPr>
              <a:t>Ministerstvo financií</a:t>
            </a:r>
          </a:p>
          <a:p>
            <a:pPr eaLnBrk="1" hangingPunct="1">
              <a:defRPr/>
            </a:pPr>
            <a:r>
              <a:rPr lang="sk-SK" sz="1300" b="1" dirty="0">
                <a:solidFill>
                  <a:srgbClr val="FFFFFF"/>
                </a:solidFill>
              </a:rPr>
              <a:t>Slovenskej republiky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7710489" y="96839"/>
            <a:ext cx="1409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sk-SK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MF SR</a:t>
            </a:r>
            <a:endParaRPr lang="sk-SK" sz="2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567738" y="6326188"/>
            <a:ext cx="576263" cy="5334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AutoShape 3"/>
          <p:cNvSpPr>
            <a:spLocks noChangeAspect="1" noChangeArrowheads="1"/>
          </p:cNvSpPr>
          <p:nvPr/>
        </p:nvSpPr>
        <p:spPr bwMode="auto">
          <a:xfrm flipH="1">
            <a:off x="8339139" y="6323014"/>
            <a:ext cx="442912" cy="531812"/>
          </a:xfrm>
          <a:prstGeom prst="flowChartDelay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0" y="1"/>
            <a:ext cx="9144000" cy="620713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225425" y="63501"/>
          <a:ext cx="360363" cy="441325"/>
        </p:xfrm>
        <a:graphic>
          <a:graphicData uri="http://schemas.openxmlformats.org/presentationml/2006/ole">
            <p:oleObj spid="_x0000_s6428" name="Photo Editor Photo" r:id="rId14" imgW="714286" imgH="876190" progId="">
              <p:embed/>
            </p:oleObj>
          </a:graphicData>
        </a:graphic>
      </p:graphicFrame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611189" y="22225"/>
            <a:ext cx="26035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k-SK" sz="1400" b="1" dirty="0">
                <a:solidFill>
                  <a:srgbClr val="FFFFFF"/>
                </a:solidFill>
              </a:rPr>
              <a:t>Ministerstvo financií</a:t>
            </a:r>
          </a:p>
          <a:p>
            <a:pPr eaLnBrk="1" hangingPunct="1">
              <a:defRPr/>
            </a:pPr>
            <a:r>
              <a:rPr lang="sk-SK" sz="1300" b="1" dirty="0">
                <a:solidFill>
                  <a:srgbClr val="FFFFFF"/>
                </a:solidFill>
              </a:rPr>
              <a:t>Slovenskej republiky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7710489" y="96839"/>
            <a:ext cx="1409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sk-SK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MF SR</a:t>
            </a:r>
            <a:endParaRPr lang="sk-SK" sz="2000" dirty="0">
              <a:solidFill>
                <a:schemeClr val="bg1"/>
              </a:solidFill>
            </a:endParaRPr>
          </a:p>
        </p:txBody>
      </p:sp>
      <p:sp>
        <p:nvSpPr>
          <p:cNvPr id="308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92151"/>
            <a:ext cx="82296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308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49" y="1700214"/>
            <a:ext cx="7715251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21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7188" y="6415089"/>
            <a:ext cx="2133600" cy="3603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22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6425" y="6448426"/>
            <a:ext cx="2895600" cy="3397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23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70675" y="6437314"/>
            <a:ext cx="2133600" cy="3397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40E3D20-699E-4EC6-B7BC-9E55E74949CB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908175" y="1"/>
            <a:ext cx="2808288" cy="1514475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8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716465" y="1"/>
            <a:ext cx="4433887" cy="1522413"/>
          </a:xfrm>
          <a:prstGeom prst="rect">
            <a:avLst/>
          </a:prstGeom>
          <a:solidFill>
            <a:srgbClr val="000080"/>
          </a:solidFill>
          <a:ln w="127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056065" y="188913"/>
            <a:ext cx="4103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sk-SK" sz="2500" b="1" dirty="0">
                <a:solidFill>
                  <a:schemeClr val="bg1"/>
                </a:solidFill>
              </a:rPr>
              <a:t>Ministerstvo financií </a:t>
            </a:r>
          </a:p>
          <a:p>
            <a:pPr eaLnBrk="1" hangingPunct="1">
              <a:defRPr/>
            </a:pPr>
            <a:r>
              <a:rPr lang="sk-SK" sz="2500" b="1" dirty="0">
                <a:solidFill>
                  <a:schemeClr val="bg1"/>
                </a:solidFill>
              </a:rPr>
              <a:t>Slovenskej republiky</a:t>
            </a:r>
          </a:p>
          <a:p>
            <a:pPr eaLnBrk="1" hangingPunct="1">
              <a:defRPr/>
            </a:pPr>
            <a:r>
              <a:rPr lang="sk-SK" sz="2200" dirty="0">
                <a:solidFill>
                  <a:schemeClr val="bg1"/>
                </a:solidFill>
              </a:rPr>
              <a:t>www.finance.gov.sk</a:t>
            </a:r>
            <a:endParaRPr lang="sk-SK" sz="22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6350" y="1"/>
            <a:ext cx="2062163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22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92151"/>
            <a:ext cx="82296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922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49" y="1700214"/>
            <a:ext cx="7715251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6804026" y="6381751"/>
            <a:ext cx="21605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sk-SK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6453189"/>
            <a:ext cx="17272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r>
              <a:rPr lang="sk-SK" sz="1400" dirty="0">
                <a:solidFill>
                  <a:schemeClr val="tx1"/>
                </a:solidFill>
                <a:latin typeface="Arial" charset="0"/>
              </a:rPr>
              <a:t>február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567738" y="6326188"/>
            <a:ext cx="576263" cy="5334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315" name="AutoShape 3"/>
          <p:cNvSpPr>
            <a:spLocks noChangeAspect="1" noChangeArrowheads="1"/>
          </p:cNvSpPr>
          <p:nvPr/>
        </p:nvSpPr>
        <p:spPr bwMode="auto">
          <a:xfrm flipH="1">
            <a:off x="8339139" y="6323014"/>
            <a:ext cx="442912" cy="531812"/>
          </a:xfrm>
          <a:prstGeom prst="flowChartDelay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92151"/>
            <a:ext cx="82296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49" y="1700214"/>
            <a:ext cx="7715251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7188" y="6415089"/>
            <a:ext cx="2133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6425" y="6448426"/>
            <a:ext cx="2895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1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D640916-9E7F-4052-B194-BDE234D1F89D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1"/>
            <a:ext cx="9144000" cy="620713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225425" y="63501"/>
          <a:ext cx="360363" cy="441325"/>
        </p:xfrm>
        <a:graphic>
          <a:graphicData uri="http://schemas.openxmlformats.org/presentationml/2006/ole">
            <p:oleObj spid="_x0000_s7452" name="Photo Editor Photo" r:id="rId14" imgW="714286" imgH="876190" progId="">
              <p:embed/>
            </p:oleObj>
          </a:graphicData>
        </a:graphic>
      </p:graphicFrame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11189" y="22225"/>
            <a:ext cx="26035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k-SK" sz="1400" b="1" dirty="0">
                <a:solidFill>
                  <a:srgbClr val="FFFFFF"/>
                </a:solidFill>
              </a:rPr>
              <a:t>Ministerstvo financií</a:t>
            </a:r>
          </a:p>
          <a:p>
            <a:pPr eaLnBrk="1" hangingPunct="1">
              <a:defRPr/>
            </a:pPr>
            <a:r>
              <a:rPr lang="sk-SK" sz="1300" b="1" dirty="0">
                <a:solidFill>
                  <a:srgbClr val="FFFFFF"/>
                </a:solidFill>
              </a:rPr>
              <a:t>Slovenskej republiky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7710489" y="96839"/>
            <a:ext cx="1409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sk-SK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MF SR</a:t>
            </a:r>
            <a:endParaRPr lang="sk-SK" sz="2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567738" y="6326188"/>
            <a:ext cx="576263" cy="5334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AutoShape 3"/>
          <p:cNvSpPr>
            <a:spLocks noChangeAspect="1" noChangeArrowheads="1"/>
          </p:cNvSpPr>
          <p:nvPr/>
        </p:nvSpPr>
        <p:spPr bwMode="auto">
          <a:xfrm flipH="1">
            <a:off x="8339139" y="6323014"/>
            <a:ext cx="442912" cy="531812"/>
          </a:xfrm>
          <a:prstGeom prst="flowChartDelay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0" y="1"/>
            <a:ext cx="9144000" cy="620713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6146" name="Object 11"/>
          <p:cNvGraphicFramePr>
            <a:graphicFrameLocks noChangeAspect="1"/>
          </p:cNvGraphicFramePr>
          <p:nvPr/>
        </p:nvGraphicFramePr>
        <p:xfrm>
          <a:off x="225425" y="63501"/>
          <a:ext cx="360363" cy="441325"/>
        </p:xfrm>
        <a:graphic>
          <a:graphicData uri="http://schemas.openxmlformats.org/presentationml/2006/ole">
            <p:oleObj spid="_x0000_s9500" name="Photo Editor Photo" r:id="rId14" imgW="714286" imgH="876190" progId="">
              <p:embed/>
            </p:oleObj>
          </a:graphicData>
        </a:graphic>
      </p:graphicFrame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611189" y="22225"/>
            <a:ext cx="26035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k-SK" sz="1400" b="1" dirty="0">
                <a:solidFill>
                  <a:srgbClr val="FFFFFF"/>
                </a:solidFill>
              </a:rPr>
              <a:t>Ministerstvo financií</a:t>
            </a:r>
          </a:p>
          <a:p>
            <a:pPr eaLnBrk="1" hangingPunct="1">
              <a:defRPr/>
            </a:pPr>
            <a:r>
              <a:rPr lang="sk-SK" sz="1300" b="1" dirty="0">
                <a:solidFill>
                  <a:srgbClr val="FFFFFF"/>
                </a:solidFill>
              </a:rPr>
              <a:t>Slovenskej republiky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7710489" y="96839"/>
            <a:ext cx="1409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sk-SK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MF SR</a:t>
            </a:r>
            <a:endParaRPr lang="sk-SK" sz="2000" dirty="0">
              <a:solidFill>
                <a:schemeClr val="bg1"/>
              </a:solidFill>
            </a:endParaRPr>
          </a:p>
        </p:txBody>
      </p:sp>
      <p:sp>
        <p:nvSpPr>
          <p:cNvPr id="615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92151"/>
            <a:ext cx="82296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615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49" y="1700214"/>
            <a:ext cx="7715251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21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7188" y="6415089"/>
            <a:ext cx="2133600" cy="3603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22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6425" y="6448426"/>
            <a:ext cx="2895600" cy="3397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23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70675" y="6437314"/>
            <a:ext cx="2133600" cy="3397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965401A-D242-40F4-A161-DF38C11264FC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4632" cy="1440160"/>
          </a:xfrm>
        </p:spPr>
        <p:txBody>
          <a:bodyPr/>
          <a:lstStyle/>
          <a:p>
            <a:pPr algn="ctr"/>
            <a:r>
              <a:rPr lang="sk-SK" dirty="0" smtClean="0">
                <a:latin typeface="Arial Narrow" pitchFamily="34" charset="0"/>
              </a:rPr>
              <a:t/>
            </a:r>
            <a:br>
              <a:rPr lang="sk-SK" dirty="0" smtClean="0">
                <a:latin typeface="Arial Narrow" pitchFamily="34" charset="0"/>
              </a:rPr>
            </a:br>
            <a:r>
              <a:rPr lang="sk-SK" b="1" dirty="0" smtClean="0">
                <a:latin typeface="Arial Narrow" pitchFamily="34" charset="0"/>
              </a:rPr>
              <a:t>Konsolidácia verejných financií</a:t>
            </a:r>
            <a:br>
              <a:rPr lang="sk-SK" b="1" dirty="0" smtClean="0">
                <a:latin typeface="Arial Narrow" pitchFamily="34" charset="0"/>
              </a:rPr>
            </a:br>
            <a:r>
              <a:rPr lang="sk-SK" b="1" dirty="0" smtClean="0">
                <a:latin typeface="Arial Narrow" pitchFamily="34" charset="0"/>
              </a:rPr>
              <a:t>v oblasti daní</a:t>
            </a:r>
            <a:endParaRPr lang="sk-SK" b="1" dirty="0">
              <a:latin typeface="Arial Narrow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latin typeface="Arial Narrow" pitchFamily="34" charset="0"/>
            </a:endParaRPr>
          </a:p>
          <a:p>
            <a:endParaRPr lang="en-US" dirty="0" smtClean="0">
              <a:latin typeface="Arial Narrow" pitchFamily="34" charset="0"/>
            </a:endParaRPr>
          </a:p>
          <a:p>
            <a:r>
              <a:rPr lang="sk-SK" dirty="0" smtClean="0">
                <a:latin typeface="Arial Narrow" pitchFamily="34" charset="0"/>
              </a:rPr>
              <a:t>Bratislava, 24 10. 2012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323528" y="6381328"/>
            <a:ext cx="172819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1400" dirty="0" smtClean="0">
                <a:latin typeface="Arial" pitchFamily="34" charset="0"/>
                <a:cs typeface="Arial" pitchFamily="34" charset="0"/>
              </a:rPr>
              <a:t>október 2012</a:t>
            </a:r>
            <a:endParaRPr lang="sk-SK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599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424936" cy="7200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latin typeface="Arial Narrow" pitchFamily="34" charset="0"/>
              </a:rPr>
              <a:t> </a:t>
            </a:r>
            <a:r>
              <a:rPr lang="sk-SK" sz="3100" b="1" dirty="0"/>
              <a:t>Č</a:t>
            </a:r>
            <a:r>
              <a:rPr lang="sk-SK" sz="3100" b="1" dirty="0" smtClean="0"/>
              <a:t>lenské štáty EÚ  2011/2012</a:t>
            </a:r>
            <a:endParaRPr lang="sk-SK" sz="3100" b="1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357188" y="6415088"/>
            <a:ext cx="7743204" cy="360362"/>
          </a:xfrm>
        </p:spPr>
        <p:txBody>
          <a:bodyPr/>
          <a:lstStyle/>
          <a:p>
            <a:pPr lvl="0" algn="ctr" fontAlgn="ctr"/>
            <a:r>
              <a:rPr lang="sk-SK" dirty="0"/>
              <a:t>o</a:t>
            </a:r>
            <a:r>
              <a:rPr lang="sk-SK" dirty="0" smtClean="0"/>
              <a:t>któber 2012 				</a:t>
            </a:r>
            <a:r>
              <a:rPr lang="en-US" sz="1100" i="1" dirty="0" smtClean="0">
                <a:solidFill>
                  <a:srgbClr val="000000"/>
                </a:solidFill>
                <a:latin typeface="Book Antiqua"/>
              </a:rPr>
              <a:t>Zdroj</a:t>
            </a:r>
            <a:r>
              <a:rPr lang="en-US" sz="1100" i="1" dirty="0">
                <a:solidFill>
                  <a:srgbClr val="000000"/>
                </a:solidFill>
                <a:latin typeface="Book Antiqua"/>
              </a:rPr>
              <a:t>: Tax reforms in EU Member States</a:t>
            </a:r>
          </a:p>
          <a:p>
            <a:pPr>
              <a:defRPr/>
            </a:pPr>
            <a:r>
              <a:rPr lang="sk-SK" dirty="0" smtClean="0"/>
              <a:t>	        	</a:t>
            </a:r>
            <a:endParaRPr lang="sk-SK" dirty="0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9F28A-12F9-4C20-BB73-D6B0F158A3B5}" type="slidenum">
              <a:rPr lang="sk-SK" smtClean="0"/>
              <a:pPr>
                <a:defRPr/>
              </a:pPr>
              <a:t>10</a:t>
            </a:fld>
            <a:endParaRPr lang="sk-SK" dirty="0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5603085"/>
              </p:ext>
            </p:extLst>
          </p:nvPr>
        </p:nvGraphicFramePr>
        <p:xfrm>
          <a:off x="467544" y="1702225"/>
          <a:ext cx="8424935" cy="4319063"/>
        </p:xfrm>
        <a:graphic>
          <a:graphicData uri="http://schemas.openxmlformats.org/drawingml/2006/table">
            <a:tbl>
              <a:tblPr/>
              <a:tblGrid>
                <a:gridCol w="778459"/>
                <a:gridCol w="1741821"/>
                <a:gridCol w="612389"/>
                <a:gridCol w="1327775"/>
                <a:gridCol w="1327775"/>
                <a:gridCol w="2636716"/>
              </a:tblGrid>
              <a:tr h="31885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624" marR="8624" marT="86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Sadzba dane</a:t>
                      </a:r>
                    </a:p>
                  </a:txBody>
                  <a:tcPr marL="8624" marR="8624" marT="86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Základňa alebo špeciálny režim</a:t>
                      </a:r>
                    </a:p>
                  </a:txBody>
                  <a:tcPr marL="8624" marR="8624" marT="862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3807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Priame dane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Daň z príjmov </a:t>
                      </a:r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fyzických 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osôb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Zvýšenie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BE, 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DK, CY, FI, EL, ES, IE, IT, LU, NL, PT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AT, BE, CZ, DK, FI, FR, EL, HU, IE, PL, PT</a:t>
                      </a:r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UK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380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Zníženie</a:t>
                      </a:r>
                    </a:p>
                  </a:txBody>
                  <a:tcPr marL="8624" marR="8624" marT="8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FI, HU, LV, NL</a:t>
                      </a:r>
                    </a:p>
                  </a:txBody>
                  <a:tcPr marL="8624" marR="8624" marT="8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CZ, DK, EE, FI, DE, ES, HU, IE, LV, MT, NL, SE, UK</a:t>
                      </a:r>
                    </a:p>
                  </a:txBody>
                  <a:tcPr marL="8624" marR="8624" marT="8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849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Daň z príjmov právnických osôb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Zvýšenie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FR, PT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CZ, AT, BE, DK, HU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849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Zníženie</a:t>
                      </a:r>
                    </a:p>
                  </a:txBody>
                  <a:tcPr marL="8624" marR="8624" marT="8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UK, FI, EL, SI, NL</a:t>
                      </a:r>
                    </a:p>
                  </a:txBody>
                  <a:tcPr marL="8624" marR="8624" marT="8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ES, HU, IT, LT, LU, UK</a:t>
                      </a:r>
                    </a:p>
                  </a:txBody>
                  <a:tcPr marL="8624" marR="8624" marT="8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67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Sociálne a zdravotné odvody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Zvýšenie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AT, BG, CY, FR, EL, HU, LV, PL, PT, UK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849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Zníženie</a:t>
                      </a:r>
                    </a:p>
                  </a:txBody>
                  <a:tcPr marL="8624" marR="8624" marT="8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</a:t>
                      </a:r>
                    </a:p>
                  </a:txBody>
                  <a:tcPr marL="8624" marR="8624" marT="8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CZ</a:t>
                      </a:r>
                    </a:p>
                  </a:txBody>
                  <a:tcPr marL="8624" marR="8624" marT="8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380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Nepriame dane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Daň z pridanej hodnoty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Zvýšenie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PT, UK, CY, IE, HU, LV, PL</a:t>
                      </a:r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IT, FR, BG, EL, CZ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AT, BE, BG, CY, DK, EL, FI, LV, NL, PL, PT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849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Zníženie</a:t>
                      </a:r>
                    </a:p>
                  </a:txBody>
                  <a:tcPr marL="8624" marR="8624" marT="8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624" marR="8624" marT="8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CY, EL, ES, LT</a:t>
                      </a:r>
                    </a:p>
                  </a:txBody>
                  <a:tcPr marL="8624" marR="8624" marT="8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009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Spotrebné dane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Zvýšenie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AT, BE, BG, CY, CZ, DE, EE, EL, FI, FR, HU, IE, IT, LT, LU, LV, MT, NL, PL, PT, RO, SE</a:t>
                      </a:r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SI, UK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DK, LV, PL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849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Zníženie</a:t>
                      </a:r>
                    </a:p>
                  </a:txBody>
                  <a:tcPr marL="8624" marR="8624" marT="8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</a:t>
                      </a:r>
                    </a:p>
                  </a:txBody>
                  <a:tcPr marL="8624" marR="8624" marT="8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624" marR="8624" marT="8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84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Majetkové dane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Daň z nehnuteľností a iné majetkové dane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Zvýšenie</a:t>
                      </a:r>
                    </a:p>
                  </a:txBody>
                  <a:tcPr marL="8624" marR="8624" marT="8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EL, ES, PT, UK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IT, LT, LV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248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Zníženie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NL</a:t>
                      </a: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624" marR="8624" marT="8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5964"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24" marR="8624" marT="86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Rovná spojnica 4"/>
          <p:cNvCxnSpPr/>
          <p:nvPr/>
        </p:nvCxnSpPr>
        <p:spPr bwMode="auto">
          <a:xfrm flipV="1">
            <a:off x="3635896" y="2204864"/>
            <a:ext cx="5256584" cy="72008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Rovná spojnica 9"/>
          <p:cNvCxnSpPr/>
          <p:nvPr/>
        </p:nvCxnSpPr>
        <p:spPr bwMode="auto">
          <a:xfrm>
            <a:off x="2987824" y="2276872"/>
            <a:ext cx="3276364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58517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sk-SK" sz="2800" b="1" dirty="0"/>
              <a:t>Z</a:t>
            </a:r>
            <a:r>
              <a:rPr lang="sk-SK" sz="2800" b="1" dirty="0" smtClean="0"/>
              <a:t>hrnutie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7133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endParaRPr lang="sk-SK" sz="2000" b="1" dirty="0" smtClean="0"/>
          </a:p>
          <a:p>
            <a:endParaRPr lang="sk-SK" sz="2000" kern="1200" dirty="0" smtClean="0">
              <a:solidFill>
                <a:schemeClr val="dk1"/>
              </a:solidFill>
            </a:endParaRPr>
          </a:p>
          <a:p>
            <a:pPr marL="0" indent="0">
              <a:buNone/>
            </a:pPr>
            <a:endParaRPr lang="sk-SK" sz="2000" kern="1200" dirty="0" smtClean="0">
              <a:solidFill>
                <a:schemeClr val="dk1"/>
              </a:solidFill>
            </a:endParaRPr>
          </a:p>
          <a:p>
            <a:r>
              <a:rPr lang="sk-SK" sz="2000" kern="1200" dirty="0">
                <a:solidFill>
                  <a:schemeClr val="dk1"/>
                </a:solidFill>
              </a:rPr>
              <a:t>n</a:t>
            </a:r>
            <a:r>
              <a:rPr lang="sk-SK" sz="2000" kern="1200" dirty="0" smtClean="0">
                <a:solidFill>
                  <a:schemeClr val="dk1"/>
                </a:solidFill>
              </a:rPr>
              <a:t>eplánuje sa ďalšie zvyšovanie daní</a:t>
            </a:r>
            <a:endParaRPr lang="sk-SK" sz="1600" kern="1200" dirty="0" smtClean="0">
              <a:solidFill>
                <a:schemeClr val="dk1"/>
              </a:solidFill>
            </a:endParaRPr>
          </a:p>
          <a:p>
            <a:pPr algn="just"/>
            <a:r>
              <a:rPr lang="sk-SK" sz="2000" kern="1200" dirty="0">
                <a:solidFill>
                  <a:schemeClr val="dk1"/>
                </a:solidFill>
              </a:rPr>
              <a:t>d</a:t>
            </a:r>
            <a:r>
              <a:rPr lang="sk-SK" sz="2000" kern="1200" dirty="0" smtClean="0">
                <a:solidFill>
                  <a:schemeClr val="dk1"/>
                </a:solidFill>
              </a:rPr>
              <a:t>aňové úniky verzus ich vytesnenie</a:t>
            </a:r>
          </a:p>
          <a:p>
            <a:pPr algn="ctr">
              <a:buNone/>
            </a:pPr>
            <a:endParaRPr lang="sk-SK" sz="2000" b="1" dirty="0" smtClean="0">
              <a:latin typeface="Z@R27.tmp"/>
            </a:endParaRPr>
          </a:p>
          <a:p>
            <a:pPr algn="ctr">
              <a:buNone/>
            </a:pPr>
            <a:r>
              <a:rPr lang="sk-SK" sz="5400" b="1" dirty="0" smtClean="0">
                <a:solidFill>
                  <a:schemeClr val="accent2">
                    <a:lumMod val="75000"/>
                  </a:schemeClr>
                </a:solidFill>
                <a:latin typeface="Z@R27.tmp"/>
              </a:rPr>
              <a:t>...</a:t>
            </a:r>
            <a:r>
              <a:rPr lang="sk-SK" sz="5400" b="1" dirty="0" smtClean="0">
                <a:latin typeface="Z@R27.tmp"/>
              </a:rPr>
              <a:t> </a:t>
            </a:r>
            <a:endParaRPr lang="sk-SK" sz="5400" b="1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9F28A-12F9-4C20-BB73-D6B0F158A3B5}" type="slidenum">
              <a:rPr lang="sk-SK" smtClean="0"/>
              <a:pPr>
                <a:defRPr/>
              </a:pPr>
              <a:t>11</a:t>
            </a:fld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4860032" y="3212976"/>
            <a:ext cx="9361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sk-SK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186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7"/>
            <a:ext cx="8229600" cy="7200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sz="2800" b="1" dirty="0"/>
              <a:t>O</a:t>
            </a:r>
            <a:r>
              <a:rPr lang="sk-SK" sz="2800" b="1" dirty="0" smtClean="0"/>
              <a:t>dporúčania medzinárodných inštitúcii</a:t>
            </a:r>
            <a:endParaRPr lang="sk-SK" sz="2800" b="1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395536" y="6309320"/>
            <a:ext cx="7920880" cy="648072"/>
          </a:xfrm>
        </p:spPr>
        <p:txBody>
          <a:bodyPr/>
          <a:lstStyle/>
          <a:p>
            <a:pPr>
              <a:defRPr/>
            </a:pPr>
            <a:r>
              <a:rPr lang="sk-SK" dirty="0" smtClean="0"/>
              <a:t>október 2012     			 </a:t>
            </a:r>
            <a:r>
              <a:rPr lang="sk-SK" sz="1100" i="1" dirty="0" smtClean="0">
                <a:latin typeface="+mn-lt"/>
              </a:rPr>
              <a:t>Zdroj</a:t>
            </a:r>
            <a:r>
              <a:rPr lang="sk-SK" sz="1100" i="1" dirty="0">
                <a:latin typeface="+mn-lt"/>
              </a:rPr>
              <a:t>: </a:t>
            </a:r>
            <a:r>
              <a:rPr lang="sk-SK" sz="900" i="1" dirty="0">
                <a:latin typeface="+mn-lt"/>
              </a:rPr>
              <a:t>Zhodnotenie reforiem a identifikácia priorít na rok 2013: </a:t>
            </a:r>
            <a:r>
              <a:rPr lang="sk-SK" sz="900" i="1" dirty="0" smtClean="0">
                <a:latin typeface="+mn-lt"/>
              </a:rPr>
              <a:t>Prehľad </a:t>
            </a:r>
          </a:p>
          <a:p>
            <a:pPr>
              <a:defRPr/>
            </a:pPr>
            <a:r>
              <a:rPr lang="sk-SK" sz="900" i="1" dirty="0">
                <a:latin typeface="+mn-lt"/>
              </a:rPr>
              <a:t>	</a:t>
            </a:r>
            <a:r>
              <a:rPr lang="sk-SK" sz="900" i="1" dirty="0" smtClean="0">
                <a:latin typeface="+mn-lt"/>
              </a:rPr>
              <a:t>			               Správa </a:t>
            </a:r>
            <a:r>
              <a:rPr lang="sk-SK" sz="900" i="1" dirty="0">
                <a:latin typeface="+mn-lt"/>
              </a:rPr>
              <a:t>o verejných financiách v EMÚ v roku 2012 </a:t>
            </a:r>
            <a:endParaRPr lang="sk-SK" sz="900" i="1" dirty="0" smtClean="0">
              <a:latin typeface="+mn-lt"/>
            </a:endParaRPr>
          </a:p>
          <a:p>
            <a:pPr>
              <a:defRPr/>
            </a:pPr>
            <a:r>
              <a:rPr lang="sk-SK" sz="900" dirty="0" smtClean="0"/>
              <a:t>				             </a:t>
            </a:r>
            <a:r>
              <a:rPr lang="sk-SK" sz="900" i="1" dirty="0" smtClean="0">
                <a:latin typeface="+mn-lt"/>
              </a:rPr>
              <a:t>Stratégie </a:t>
            </a:r>
            <a:r>
              <a:rPr lang="sk-SK" sz="900" i="1" dirty="0">
                <a:latin typeface="+mn-lt"/>
              </a:rPr>
              <a:t>finančnej konsolidácie v pokrízovom svete, 2010       </a:t>
            </a:r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9F28A-12F9-4C20-BB73-D6B0F158A3B5}" type="slidenum">
              <a:rPr lang="sk-SK" smtClean="0"/>
              <a:pPr>
                <a:defRPr/>
              </a:pPr>
              <a:t>2</a:t>
            </a:fld>
            <a:endParaRPr lang="sk-SK" dirty="0"/>
          </a:p>
        </p:txBody>
      </p:sp>
      <p:graphicFrame>
        <p:nvGraphicFramePr>
          <p:cNvPr id="3" name="Zástupný symbol obsah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47552007"/>
              </p:ext>
            </p:extLst>
          </p:nvPr>
        </p:nvGraphicFramePr>
        <p:xfrm>
          <a:off x="395536" y="1412776"/>
          <a:ext cx="8352928" cy="45711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65727"/>
                <a:gridCol w="2832732"/>
                <a:gridCol w="2754469"/>
              </a:tblGrid>
              <a:tr h="626658">
                <a:tc>
                  <a:txBody>
                    <a:bodyPr/>
                    <a:lstStyle/>
                    <a:p>
                      <a:pPr algn="ctr"/>
                      <a:r>
                        <a:rPr lang="sk-SK" sz="1800" baseline="0" dirty="0" smtClean="0">
                          <a:solidFill>
                            <a:schemeClr val="bg1"/>
                          </a:solidFill>
                        </a:rPr>
                        <a:t>EÚ</a:t>
                      </a:r>
                      <a:endParaRPr lang="sk-SK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aseline="0" dirty="0" smtClean="0">
                          <a:solidFill>
                            <a:schemeClr val="bg1"/>
                          </a:solidFill>
                        </a:rPr>
                        <a:t>OECD</a:t>
                      </a:r>
                      <a:endParaRPr lang="sk-SK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aseline="0" dirty="0" smtClean="0">
                          <a:solidFill>
                            <a:schemeClr val="bg1"/>
                          </a:solidFill>
                        </a:rPr>
                        <a:t>MMF</a:t>
                      </a:r>
                      <a:endParaRPr lang="sk-SK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35002"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800" dirty="0" smtClean="0"/>
                        <a:t>Boj</a:t>
                      </a:r>
                      <a:r>
                        <a:rPr lang="sk-SK" sz="1800" baseline="0" dirty="0" smtClean="0"/>
                        <a:t> proti daňovým únikom</a:t>
                      </a:r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800" dirty="0" smtClean="0"/>
                        <a:t>Boj proti daňovým únikom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800" dirty="0" smtClean="0"/>
                        <a:t>Boj proti daňovým únikom</a:t>
                      </a:r>
                      <a:endParaRPr lang="sk-SK" sz="1800" dirty="0"/>
                    </a:p>
                  </a:txBody>
                  <a:tcPr/>
                </a:tc>
              </a:tr>
              <a:tr h="453887"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800" dirty="0" smtClean="0"/>
                        <a:t>Zlepšenie správy daní</a:t>
                      </a:r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800" dirty="0" smtClean="0"/>
                        <a:t>Zlepšenie správy daní</a:t>
                      </a:r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800" dirty="0" smtClean="0"/>
                        <a:t>Zlepšenie správy daní</a:t>
                      </a:r>
                      <a:endParaRPr lang="sk-SK" sz="1800" dirty="0"/>
                    </a:p>
                  </a:txBody>
                  <a:tcPr/>
                </a:tc>
              </a:tr>
              <a:tr h="864559"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800" dirty="0" smtClean="0"/>
                        <a:t>Zintenzívnenie administratívne spolupráce</a:t>
                      </a:r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800" dirty="0" smtClean="0"/>
                        <a:t>Zintenzívnenie administratívne spolupráce</a:t>
                      </a:r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endParaRPr lang="sk-SK" sz="1800" dirty="0"/>
                    </a:p>
                  </a:txBody>
                  <a:tcPr/>
                </a:tc>
              </a:tr>
              <a:tr h="608394"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800" dirty="0" smtClean="0"/>
                        <a:t>Rozšírenie základu dane</a:t>
                      </a:r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800" dirty="0" smtClean="0"/>
                        <a:t>Rozšírenie základu dane</a:t>
                      </a:r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800" dirty="0" smtClean="0"/>
                        <a:t>Rozšírenie základu dane</a:t>
                      </a:r>
                      <a:endParaRPr lang="sk-SK" sz="1800" dirty="0"/>
                    </a:p>
                  </a:txBody>
                  <a:tcPr/>
                </a:tc>
              </a:tr>
              <a:tr h="120116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sk-SK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Presun daňového zaťaženia z práce na spotrebu, kapitál, životné prostredie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sk-SK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Presun daňového zaťaženia z práce na spotrebu, kapitál, životné prostredie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k-SK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2722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sk-SK" sz="2800" b="1" dirty="0"/>
              <a:t>b</a:t>
            </a:r>
            <a:r>
              <a:rPr lang="sk-SK" sz="2800" b="1" dirty="0" smtClean="0"/>
              <a:t>oj proti daňovým únikom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12777"/>
            <a:ext cx="8219256" cy="468052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“</a:t>
            </a:r>
            <a:r>
              <a:rPr lang="sk-SK" sz="2000" b="1" dirty="0" smtClean="0">
                <a:ea typeface="Calibri"/>
                <a:cs typeface="Times New Roman"/>
              </a:rPr>
              <a:t>Akčný </a:t>
            </a:r>
            <a:r>
              <a:rPr lang="sk-SK" sz="2000" b="1" dirty="0">
                <a:ea typeface="Calibri"/>
                <a:cs typeface="Times New Roman"/>
              </a:rPr>
              <a:t>plán boja proti daňovým </a:t>
            </a:r>
            <a:r>
              <a:rPr lang="sk-SK" sz="2000" b="1" dirty="0" smtClean="0">
                <a:ea typeface="Calibri"/>
                <a:cs typeface="Times New Roman"/>
              </a:rPr>
              <a:t>podvodom </a:t>
            </a:r>
            <a:r>
              <a:rPr lang="sk-SK" sz="2000" b="1" dirty="0">
                <a:ea typeface="Calibri"/>
                <a:cs typeface="Times New Roman"/>
              </a:rPr>
              <a:t>na roky 2012 – 2016“ </a:t>
            </a:r>
            <a:r>
              <a:rPr lang="sk-SK" sz="2000" dirty="0">
                <a:ea typeface="Calibri"/>
                <a:cs typeface="Times New Roman"/>
              </a:rPr>
              <a:t>schválený vládou SR v júni </a:t>
            </a:r>
            <a:r>
              <a:rPr lang="sk-SK" sz="2000" dirty="0" smtClean="0">
                <a:ea typeface="Calibri"/>
                <a:cs typeface="Times New Roman"/>
              </a:rPr>
              <a:t>2012</a:t>
            </a:r>
            <a:endParaRPr lang="sk-SK" sz="20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sk-SK" sz="2000" dirty="0" smtClean="0">
                <a:ea typeface="Calibri"/>
                <a:cs typeface="Times New Roman"/>
              </a:rPr>
              <a:t>séria </a:t>
            </a:r>
            <a:r>
              <a:rPr lang="sk-SK" sz="2000" b="1" dirty="0">
                <a:ea typeface="Calibri"/>
                <a:cs typeface="Times New Roman"/>
              </a:rPr>
              <a:t>50 opatrení</a:t>
            </a:r>
            <a:r>
              <a:rPr lang="sk-SK" sz="2000" dirty="0">
                <a:ea typeface="Calibri"/>
                <a:cs typeface="Times New Roman"/>
              </a:rPr>
              <a:t> v oblasti </a:t>
            </a:r>
            <a:endParaRPr lang="sk-SK" sz="2000" dirty="0" smtClean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sk-SK" sz="1800" dirty="0" smtClean="0">
                <a:ea typeface="Calibri"/>
                <a:cs typeface="Times New Roman"/>
              </a:rPr>
              <a:t>daňového</a:t>
            </a:r>
            <a:r>
              <a:rPr lang="sk-SK" sz="1800" dirty="0">
                <a:ea typeface="Calibri"/>
                <a:cs typeface="Times New Roman"/>
              </a:rPr>
              <a:t>, trestného a obchodného </a:t>
            </a:r>
            <a:r>
              <a:rPr lang="sk-SK" sz="1800" dirty="0" smtClean="0">
                <a:ea typeface="Calibri"/>
                <a:cs typeface="Times New Roman"/>
              </a:rPr>
              <a:t>práva </a:t>
            </a:r>
          </a:p>
          <a:p>
            <a:pPr lvl="1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sk-SK" sz="1800" dirty="0" smtClean="0">
                <a:ea typeface="Calibri"/>
                <a:cs typeface="Times New Roman"/>
              </a:rPr>
              <a:t>operatívnych </a:t>
            </a:r>
            <a:r>
              <a:rPr lang="sk-SK" sz="1800" dirty="0">
                <a:ea typeface="Calibri"/>
                <a:cs typeface="Times New Roman"/>
              </a:rPr>
              <a:t>činností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sk-SK" sz="2000" dirty="0">
                <a:ea typeface="Calibri"/>
                <a:cs typeface="Times New Roman"/>
              </a:rPr>
              <a:t>implementácia </a:t>
            </a:r>
            <a:r>
              <a:rPr lang="sk-SK" sz="2000" b="1" dirty="0">
                <a:ea typeface="Calibri"/>
                <a:cs typeface="Times New Roman"/>
              </a:rPr>
              <a:t>v troch etapách </a:t>
            </a:r>
            <a:r>
              <a:rPr lang="sk-SK" sz="2000" dirty="0">
                <a:ea typeface="Calibri"/>
                <a:cs typeface="Times New Roman"/>
              </a:rPr>
              <a:t>– k 1.10.2012, 1.10.2013, </a:t>
            </a:r>
            <a:r>
              <a:rPr lang="sk-SK" sz="2000" dirty="0" smtClean="0">
                <a:ea typeface="Calibri"/>
                <a:cs typeface="Times New Roman"/>
              </a:rPr>
              <a:t>1.10.2014,</a:t>
            </a:r>
            <a:endParaRPr lang="sk-SK" sz="20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sk-SK" sz="2000" dirty="0">
                <a:ea typeface="Calibri"/>
                <a:cs typeface="Times New Roman"/>
              </a:rPr>
              <a:t>primárny cieľ - </a:t>
            </a:r>
            <a:r>
              <a:rPr lang="sk-SK" sz="2000" b="1" dirty="0">
                <a:ea typeface="Calibri"/>
                <a:cs typeface="Times New Roman"/>
              </a:rPr>
              <a:t>účinnejší výber DPH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sk-SK" sz="2000" dirty="0" smtClean="0">
                <a:ea typeface="Calibri"/>
                <a:cs typeface="Times New Roman"/>
              </a:rPr>
              <a:t>očakávané pozitívne dopady v oblasti </a:t>
            </a:r>
            <a:r>
              <a:rPr lang="sk-SK" sz="2000" b="1" dirty="0" smtClean="0">
                <a:ea typeface="Calibri"/>
                <a:cs typeface="Times New Roman"/>
              </a:rPr>
              <a:t>spravodlivej hospodárskej súťaže</a:t>
            </a:r>
            <a:r>
              <a:rPr lang="sk-SK" sz="2000" dirty="0" smtClean="0">
                <a:ea typeface="Calibri"/>
                <a:cs typeface="Times New Roman"/>
              </a:rPr>
              <a:t>, vymožiteľnosti práva, celkovej ekonomickej a spoločenskej klímy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sk-SK" sz="2000" dirty="0" smtClean="0">
                <a:ea typeface="Calibri"/>
                <a:cs typeface="Times New Roman"/>
              </a:rPr>
              <a:t>odhadovaný </a:t>
            </a:r>
            <a:r>
              <a:rPr lang="sk-SK" sz="2000" dirty="0">
                <a:ea typeface="Calibri"/>
                <a:cs typeface="Times New Roman"/>
              </a:rPr>
              <a:t>prínos v </a:t>
            </a:r>
            <a:r>
              <a:rPr lang="sk-SK" sz="2000" dirty="0" smtClean="0">
                <a:ea typeface="Calibri"/>
                <a:cs typeface="Times New Roman"/>
              </a:rPr>
              <a:t>dlhšom </a:t>
            </a:r>
            <a:r>
              <a:rPr lang="sk-SK" sz="2000" dirty="0">
                <a:ea typeface="Calibri"/>
                <a:cs typeface="Times New Roman"/>
              </a:rPr>
              <a:t>časovom horizonte – cca </a:t>
            </a:r>
            <a:r>
              <a:rPr lang="sk-SK" sz="2000" b="1" dirty="0">
                <a:ea typeface="Calibri"/>
                <a:cs typeface="Times New Roman"/>
              </a:rPr>
              <a:t>1 mld. </a:t>
            </a:r>
            <a:r>
              <a:rPr lang="sk-SK" sz="2000" b="1" dirty="0" smtClean="0">
                <a:ea typeface="Calibri"/>
                <a:cs typeface="Times New Roman"/>
              </a:rPr>
              <a:t>eur</a:t>
            </a:r>
            <a:endParaRPr lang="sk-SK" sz="2000" dirty="0">
              <a:ea typeface="Calibri"/>
              <a:cs typeface="Times New Roman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9F28A-12F9-4C20-BB73-D6B0F158A3B5}" type="slidenum">
              <a:rPr lang="sk-SK" smtClean="0"/>
              <a:pPr>
                <a:defRPr/>
              </a:pPr>
              <a:t>3</a:t>
            </a:fld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sk-SK" sz="2800" b="1" dirty="0" smtClean="0">
                <a:solidFill>
                  <a:srgbClr val="000000"/>
                </a:solidFill>
              </a:rPr>
              <a:t>Boj proti daňovým únikom</a:t>
            </a:r>
            <a:r>
              <a:rPr lang="sk-SK" sz="2700" b="1" dirty="0" smtClean="0">
                <a:solidFill>
                  <a:srgbClr val="000000"/>
                </a:solidFill>
              </a:rPr>
              <a:t> </a:t>
            </a:r>
            <a:br>
              <a:rPr lang="sk-SK" sz="2700" b="1" dirty="0" smtClean="0">
                <a:solidFill>
                  <a:srgbClr val="000000"/>
                </a:solidFill>
              </a:rPr>
            </a:br>
            <a:r>
              <a:rPr lang="sk-SK" sz="2700" b="1" dirty="0" smtClean="0">
                <a:solidFill>
                  <a:srgbClr val="000000"/>
                </a:solidFill>
              </a:rPr>
              <a:t>stav implementácie</a:t>
            </a:r>
            <a:endParaRPr lang="sk-SK" sz="2800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>
          <a:xfrm>
            <a:off x="467546" y="1700214"/>
            <a:ext cx="3960439" cy="442595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sk-SK" sz="1600" b="1" u="sng" dirty="0" smtClean="0"/>
              <a:t>Legislatívne zmeny </a:t>
            </a:r>
            <a:r>
              <a:rPr lang="sk-SK" sz="1600" b="1" u="sng" dirty="0"/>
              <a:t>od 1.10.2012:</a:t>
            </a:r>
          </a:p>
          <a:p>
            <a:r>
              <a:rPr lang="sk-SK" sz="1600" b="1" dirty="0"/>
              <a:t>DPH</a:t>
            </a:r>
            <a:r>
              <a:rPr lang="sk-SK" sz="1600" dirty="0"/>
              <a:t> (</a:t>
            </a:r>
            <a:r>
              <a:rPr lang="sk-SK" sz="1600" dirty="0" smtClean="0"/>
              <a:t>zábezpeka, ručenie,...)</a:t>
            </a:r>
            <a:endParaRPr lang="sk-SK" sz="1600" dirty="0"/>
          </a:p>
          <a:p>
            <a:r>
              <a:rPr lang="sk-SK" sz="1600" b="1" dirty="0"/>
              <a:t>Trestný zákon </a:t>
            </a:r>
            <a:r>
              <a:rPr lang="sk-SK" sz="1600" dirty="0" smtClean="0"/>
              <a:t>(skutkové podstaty)</a:t>
            </a:r>
            <a:endParaRPr lang="sk-SK" sz="1600" dirty="0"/>
          </a:p>
          <a:p>
            <a:r>
              <a:rPr lang="sk-SK" sz="1600" b="1" dirty="0"/>
              <a:t>Obchodný </a:t>
            </a:r>
            <a:r>
              <a:rPr lang="sk-SK" sz="1600" b="1" dirty="0" smtClean="0"/>
              <a:t>zákonník</a:t>
            </a:r>
            <a:endParaRPr lang="sk-SK" sz="1600" dirty="0"/>
          </a:p>
          <a:p>
            <a:pPr marL="0" indent="0">
              <a:buNone/>
            </a:pPr>
            <a:endParaRPr lang="sk-SK" sz="1600" b="1" u="sng" dirty="0" smtClean="0"/>
          </a:p>
          <a:p>
            <a:pPr marL="0" indent="0">
              <a:buNone/>
            </a:pPr>
            <a:r>
              <a:rPr lang="sk-SK" sz="1600" b="1" u="sng" dirty="0" smtClean="0"/>
              <a:t>Legislatívne </a:t>
            </a:r>
            <a:r>
              <a:rPr lang="sk-SK" sz="1600" b="1" u="sng" dirty="0"/>
              <a:t>zmeny </a:t>
            </a:r>
            <a:r>
              <a:rPr lang="sk-SK" sz="1600" b="1" u="sng" dirty="0" smtClean="0"/>
              <a:t> </a:t>
            </a:r>
            <a:r>
              <a:rPr lang="sk-SK" sz="1600" b="1" u="sng" dirty="0"/>
              <a:t>od 1.1.2013:</a:t>
            </a:r>
          </a:p>
          <a:p>
            <a:r>
              <a:rPr lang="sk-SK" sz="1600" dirty="0"/>
              <a:t>obmedzenie hotovostného platobného styku </a:t>
            </a:r>
            <a:endParaRPr lang="sk-SK" sz="1600" dirty="0" smtClean="0"/>
          </a:p>
          <a:p>
            <a:pPr lvl="1">
              <a:buFont typeface="Wingdings" pitchFamily="2" charset="2"/>
              <a:buChar char="ü"/>
            </a:pPr>
            <a:r>
              <a:rPr lang="sk-SK" sz="1400" dirty="0" smtClean="0"/>
              <a:t>5 </a:t>
            </a:r>
            <a:r>
              <a:rPr lang="sk-SK" sz="1400" dirty="0"/>
              <a:t>000 a </a:t>
            </a:r>
            <a:endParaRPr lang="sk-SK" sz="1400" dirty="0" smtClean="0"/>
          </a:p>
          <a:p>
            <a:pPr lvl="1">
              <a:buFont typeface="Wingdings" pitchFamily="2" charset="2"/>
              <a:buChar char="ü"/>
            </a:pPr>
            <a:r>
              <a:rPr lang="sk-SK" sz="1400" dirty="0" smtClean="0"/>
              <a:t>15 </a:t>
            </a:r>
            <a:r>
              <a:rPr lang="sk-SK" sz="1400" dirty="0"/>
              <a:t>000 </a:t>
            </a:r>
            <a:r>
              <a:rPr lang="sk-SK" sz="1400" dirty="0" smtClean="0"/>
              <a:t>eu</a:t>
            </a:r>
            <a:r>
              <a:rPr lang="sk-SK" sz="1200" dirty="0" smtClean="0"/>
              <a:t>r</a:t>
            </a:r>
            <a:endParaRPr lang="sk-SK" sz="1200" dirty="0"/>
          </a:p>
          <a:p>
            <a:pPr marL="0" lvl="0" indent="0">
              <a:buNone/>
            </a:pPr>
            <a:endParaRPr lang="sk-SK" sz="1600" b="1" u="sng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sk-SK" sz="1600" b="1" u="sng" dirty="0" smtClean="0">
                <a:solidFill>
                  <a:srgbClr val="000000"/>
                </a:solidFill>
              </a:rPr>
              <a:t>Nové výzvy:</a:t>
            </a:r>
          </a:p>
          <a:p>
            <a:pPr lvl="0">
              <a:buFont typeface="Arial" pitchFamily="34" charset="0"/>
              <a:buChar char="•"/>
            </a:pPr>
            <a:r>
              <a:rPr lang="sk-SK" sz="1600" dirty="0">
                <a:solidFill>
                  <a:srgbClr val="000000"/>
                </a:solidFill>
              </a:rPr>
              <a:t>l</a:t>
            </a:r>
            <a:r>
              <a:rPr lang="sk-SK" sz="1600" dirty="0" smtClean="0">
                <a:solidFill>
                  <a:srgbClr val="000000"/>
                </a:solidFill>
              </a:rPr>
              <a:t>iehová agenda – nadstavba na už existujúcu schému bilancií liehovín v daňovom voľnom obehu</a:t>
            </a:r>
          </a:p>
          <a:p>
            <a:pPr marL="457200" lvl="1" indent="0">
              <a:buNone/>
            </a:pPr>
            <a:endParaRPr lang="sk-SK" sz="1600" dirty="0" smtClean="0"/>
          </a:p>
          <a:p>
            <a:endParaRPr lang="sk-SK" sz="1800" dirty="0" smtClean="0">
              <a:latin typeface="Arial Narrow" pitchFamily="34" charset="0"/>
            </a:endParaRPr>
          </a:p>
          <a:p>
            <a:pPr lvl="0"/>
            <a:endParaRPr lang="sk-SK" sz="1800" dirty="0" smtClean="0">
              <a:latin typeface="Arial Narrow" pitchFamily="34" charset="0"/>
            </a:endParaRPr>
          </a:p>
          <a:p>
            <a:pPr lvl="0"/>
            <a:endParaRPr lang="sk-SK" sz="18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sk-SK" sz="1700" dirty="0">
              <a:latin typeface="Arial Narrow" pitchFamily="34" charset="0"/>
            </a:endParaRP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2"/>
          </p:nvPr>
        </p:nvSpPr>
        <p:spPr>
          <a:xfrm>
            <a:off x="4860033" y="1700808"/>
            <a:ext cx="3816425" cy="44259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buNone/>
            </a:pPr>
            <a:r>
              <a:rPr lang="sk-SK" sz="1600" b="1" u="sng" dirty="0"/>
              <a:t>Operatívna činnosť: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sk-SK" sz="1600" b="1" dirty="0">
                <a:ea typeface="Calibri"/>
                <a:cs typeface="Times New Roman"/>
              </a:rPr>
              <a:t>daňová kobra </a:t>
            </a:r>
            <a:endParaRPr lang="sk-SK" sz="1600" dirty="0">
              <a:ea typeface="Calibri"/>
              <a:cs typeface="Times New Roman"/>
            </a:endParaRPr>
          </a:p>
          <a:p>
            <a:pPr marL="628650" lvl="1" indent="-268288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sk-SK" sz="1600" dirty="0">
                <a:ea typeface="Calibri"/>
                <a:cs typeface="Times New Roman"/>
              </a:rPr>
              <a:t>odhalenie tunela pod </a:t>
            </a:r>
            <a:r>
              <a:rPr lang="sk-SK" sz="1600" dirty="0" smtClean="0">
                <a:ea typeface="Calibri"/>
                <a:cs typeface="Times New Roman"/>
              </a:rPr>
              <a:t>ukrajinsko </a:t>
            </a:r>
            <a:r>
              <a:rPr lang="sk-SK" sz="1600" dirty="0">
                <a:ea typeface="Calibri"/>
                <a:cs typeface="Times New Roman"/>
              </a:rPr>
              <a:t>slovenskou </a:t>
            </a:r>
            <a:r>
              <a:rPr lang="sk-SK" sz="1600" dirty="0" smtClean="0">
                <a:ea typeface="Calibri"/>
                <a:cs typeface="Times New Roman"/>
              </a:rPr>
              <a:t>hranicou</a:t>
            </a:r>
            <a:endParaRPr lang="sk-SK" sz="1600" dirty="0">
              <a:ea typeface="Calibri"/>
              <a:cs typeface="Times New Roman"/>
            </a:endParaRPr>
          </a:p>
          <a:p>
            <a:pPr marL="628650" lvl="1" indent="-268288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sk-SK" sz="1600" dirty="0">
                <a:ea typeface="Calibri"/>
                <a:cs typeface="Times New Roman"/>
              </a:rPr>
              <a:t>odhalenie </a:t>
            </a:r>
            <a:r>
              <a:rPr lang="sk-SK" sz="1600" dirty="0"/>
              <a:t>organizovanej</a:t>
            </a:r>
            <a:r>
              <a:rPr lang="sk-SK" sz="1600" dirty="0">
                <a:ea typeface="Calibri"/>
                <a:cs typeface="Times New Roman"/>
              </a:rPr>
              <a:t> skupiny obchodníkov s </a:t>
            </a:r>
            <a:r>
              <a:rPr lang="sk-SK" sz="1600" dirty="0" smtClean="0">
                <a:ea typeface="Calibri"/>
                <a:cs typeface="Times New Roman"/>
              </a:rPr>
              <a:t>niklom</a:t>
            </a:r>
            <a:endParaRPr lang="sk-SK" sz="1600" dirty="0">
              <a:ea typeface="Calibri"/>
              <a:cs typeface="Times New Roman"/>
            </a:endParaRPr>
          </a:p>
          <a:p>
            <a:pPr marL="628650" lvl="1" indent="-268288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sk-SK" sz="1600" dirty="0">
                <a:ea typeface="Calibri"/>
                <a:cs typeface="Times New Roman"/>
              </a:rPr>
              <a:t>množstvo ďalších prípadov v štádiu rozpracovania, ktoré budú zverejnené v blízkej </a:t>
            </a:r>
            <a:r>
              <a:rPr lang="sk-SK" sz="1600" dirty="0" smtClean="0">
                <a:ea typeface="Calibri"/>
                <a:cs typeface="Times New Roman"/>
              </a:rPr>
              <a:t>budúcnosti</a:t>
            </a:r>
            <a:endParaRPr lang="sk-SK" sz="1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sk-SK" sz="1600" b="1" dirty="0" smtClean="0">
                <a:ea typeface="Calibri"/>
                <a:cs typeface="Times New Roman"/>
              </a:rPr>
              <a:t>špecializované </a:t>
            </a:r>
            <a:r>
              <a:rPr lang="sk-SK" sz="1600" b="1" dirty="0">
                <a:ea typeface="Calibri"/>
                <a:cs typeface="Times New Roman"/>
              </a:rPr>
              <a:t>zameranie </a:t>
            </a:r>
            <a:endParaRPr lang="sk-SK" sz="1600" b="1" dirty="0" smtClean="0">
              <a:ea typeface="Calibri"/>
              <a:cs typeface="Times New Roman"/>
            </a:endParaRPr>
          </a:p>
          <a:p>
            <a:pPr marL="628650" lvl="1" indent="-268288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sk-SK" sz="1600" dirty="0">
                <a:cs typeface="Times New Roman"/>
              </a:rPr>
              <a:t>n</a:t>
            </a:r>
            <a:r>
              <a:rPr lang="sk-SK" sz="1600" dirty="0" smtClean="0">
                <a:cs typeface="Times New Roman"/>
              </a:rPr>
              <a:t>a rizikové oblasti podnikania</a:t>
            </a:r>
            <a:endParaRPr lang="sk-SK" sz="1600" dirty="0"/>
          </a:p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>
                <a:solidFill>
                  <a:srgbClr val="000000"/>
                </a:solidFill>
              </a:rPr>
              <a:t>október 2012           </a:t>
            </a: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9F28A-12F9-4C20-BB73-D6B0F158A3B5}" type="slidenum">
              <a:rPr lang="sk-SK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34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sk-SK" sz="2800" b="1" dirty="0"/>
              <a:t>S</a:t>
            </a:r>
            <a:r>
              <a:rPr lang="sk-SK" sz="2800" b="1" dirty="0" smtClean="0"/>
              <a:t>práva daní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60851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sk-SK" sz="2000" kern="1200" dirty="0" smtClean="0">
                <a:solidFill>
                  <a:schemeClr val="dk1"/>
                </a:solidFill>
              </a:rPr>
              <a:t>rozšírenie územnej pôsobnosti DÚ VDS na celé územie  SR </a:t>
            </a:r>
          </a:p>
          <a:p>
            <a:pPr lvl="1" algn="just">
              <a:buFont typeface="Wingdings" pitchFamily="2" charset="2"/>
              <a:buChar char="ü"/>
            </a:pPr>
            <a:r>
              <a:rPr lang="sk-SK" sz="1800" kern="1200" dirty="0" smtClean="0">
                <a:solidFill>
                  <a:schemeClr val="dk1"/>
                </a:solidFill>
              </a:rPr>
              <a:t>jednotná správa </a:t>
            </a:r>
            <a:r>
              <a:rPr lang="sk-SK" sz="1800" kern="1200" dirty="0">
                <a:solidFill>
                  <a:schemeClr val="dk1"/>
                </a:solidFill>
              </a:rPr>
              <a:t>daní všetkých špecifických a veľkých subjektov</a:t>
            </a:r>
            <a:endParaRPr lang="sk-SK" sz="1800" kern="1200" dirty="0" smtClean="0">
              <a:solidFill>
                <a:schemeClr val="dk1"/>
              </a:solidFill>
            </a:endParaRPr>
          </a:p>
          <a:p>
            <a:r>
              <a:rPr lang="sk-SK" sz="2000" kern="1200" dirty="0" smtClean="0">
                <a:solidFill>
                  <a:srgbClr val="000000"/>
                </a:solidFill>
              </a:rPr>
              <a:t>úprava kompetencií </a:t>
            </a:r>
            <a:r>
              <a:rPr lang="sk-SK" sz="2000" kern="1200" dirty="0">
                <a:solidFill>
                  <a:srgbClr val="000000"/>
                </a:solidFill>
              </a:rPr>
              <a:t>Finančného riaditeľstva </a:t>
            </a:r>
            <a:r>
              <a:rPr lang="sk-SK" sz="2000" kern="1200" dirty="0" smtClean="0">
                <a:solidFill>
                  <a:srgbClr val="000000"/>
                </a:solidFill>
              </a:rPr>
              <a:t>SR</a:t>
            </a:r>
            <a:endParaRPr lang="sk-SK" sz="2000" kern="1200" dirty="0" smtClean="0">
              <a:solidFill>
                <a:schemeClr val="dk1"/>
              </a:solidFill>
            </a:endParaRPr>
          </a:p>
          <a:p>
            <a:pPr algn="just"/>
            <a:r>
              <a:rPr lang="sk-SK" sz="2000" kern="1200" dirty="0" smtClean="0">
                <a:solidFill>
                  <a:schemeClr val="dk1"/>
                </a:solidFill>
              </a:rPr>
              <a:t>predĺženie lehoty pre výkon daňovej kontroly pre zahraničné závislé osoby</a:t>
            </a:r>
          </a:p>
          <a:p>
            <a:pPr algn="just"/>
            <a:r>
              <a:rPr lang="sk-SK" sz="2000" kern="1200" dirty="0">
                <a:solidFill>
                  <a:schemeClr val="dk1"/>
                </a:solidFill>
              </a:rPr>
              <a:t>z</a:t>
            </a:r>
            <a:r>
              <a:rPr lang="sk-SK" sz="2000" kern="1200" dirty="0" smtClean="0">
                <a:solidFill>
                  <a:schemeClr val="dk1"/>
                </a:solidFill>
              </a:rPr>
              <a:t>verejňovanie zoznamov daňových subjektov, ktorí </a:t>
            </a:r>
            <a:r>
              <a:rPr lang="sk-SK" sz="2000" b="1" kern="1200" dirty="0" smtClean="0">
                <a:solidFill>
                  <a:schemeClr val="dk1"/>
                </a:solidFill>
              </a:rPr>
              <a:t>opakovane</a:t>
            </a:r>
            <a:endParaRPr lang="sk-SK" sz="2000" kern="1200" dirty="0" smtClean="0">
              <a:solidFill>
                <a:schemeClr val="dk1"/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sk-SK" sz="1800" kern="1200" dirty="0" smtClean="0">
                <a:solidFill>
                  <a:srgbClr val="000000"/>
                </a:solidFill>
              </a:rPr>
              <a:t>nepodávajú daňové priznania k DPH</a:t>
            </a:r>
          </a:p>
          <a:p>
            <a:pPr lvl="1" algn="just">
              <a:buFont typeface="Wingdings" pitchFamily="2" charset="2"/>
              <a:buChar char="ü"/>
            </a:pPr>
            <a:r>
              <a:rPr lang="sk-SK" sz="1800" kern="1200" dirty="0" smtClean="0">
                <a:solidFill>
                  <a:srgbClr val="000000"/>
                </a:solidFill>
              </a:rPr>
              <a:t>nezaplatia </a:t>
            </a:r>
            <a:r>
              <a:rPr lang="sk-SK" sz="1800" kern="1200" dirty="0">
                <a:solidFill>
                  <a:srgbClr val="000000"/>
                </a:solidFill>
              </a:rPr>
              <a:t>vlastnú daňovú </a:t>
            </a:r>
            <a:r>
              <a:rPr lang="sk-SK" sz="1800" kern="1200" dirty="0" smtClean="0">
                <a:solidFill>
                  <a:srgbClr val="000000"/>
                </a:solidFill>
              </a:rPr>
              <a:t>povinnosť</a:t>
            </a:r>
          </a:p>
          <a:p>
            <a:pPr lvl="1" algn="just">
              <a:buFont typeface="Wingdings" pitchFamily="2" charset="2"/>
              <a:buChar char="ü"/>
            </a:pPr>
            <a:r>
              <a:rPr lang="it-IT" sz="1800" kern="1200" dirty="0">
                <a:solidFill>
                  <a:srgbClr val="000000"/>
                </a:solidFill>
              </a:rPr>
              <a:t>porušujú povinnosti pri daňovej </a:t>
            </a:r>
            <a:r>
              <a:rPr lang="it-IT" sz="1800" kern="1200" dirty="0" smtClean="0">
                <a:solidFill>
                  <a:srgbClr val="000000"/>
                </a:solidFill>
              </a:rPr>
              <a:t>kontrole</a:t>
            </a:r>
            <a:endParaRPr lang="sk-SK" sz="1800" kern="1200" dirty="0">
              <a:solidFill>
                <a:srgbClr val="000000"/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sk-SK" sz="1800" kern="1200" dirty="0">
                <a:solidFill>
                  <a:srgbClr val="000000"/>
                </a:solidFill>
              </a:rPr>
              <a:t>n</a:t>
            </a:r>
            <a:r>
              <a:rPr lang="sk-SK" sz="1800" kern="1200" dirty="0" smtClean="0">
                <a:solidFill>
                  <a:srgbClr val="000000"/>
                </a:solidFill>
              </a:rPr>
              <a:t>ie sú zastihnuteľní na adrese sídla, miesta podnikania, prevádzkarne</a:t>
            </a:r>
            <a:endParaRPr lang="sk-SK" sz="1800" kern="1200" dirty="0" smtClean="0">
              <a:solidFill>
                <a:schemeClr val="dk1"/>
              </a:solidFill>
            </a:endParaRPr>
          </a:p>
          <a:p>
            <a:pPr algn="just"/>
            <a:r>
              <a:rPr lang="sk-SK" sz="2000" kern="1200" dirty="0" smtClean="0">
                <a:solidFill>
                  <a:schemeClr val="dk1"/>
                </a:solidFill>
              </a:rPr>
              <a:t>elektronické registračné pokladnice –  opatrenia smerujúce k</a:t>
            </a:r>
          </a:p>
          <a:p>
            <a:pPr marL="720725" lvl="1" indent="-263525" algn="just">
              <a:buFont typeface="Wingdings" pitchFamily="2" charset="2"/>
              <a:buChar char="ü"/>
            </a:pPr>
            <a:r>
              <a:rPr lang="sk-SK" sz="1800" kern="1200" dirty="0" smtClean="0">
                <a:solidFill>
                  <a:srgbClr val="000000"/>
                </a:solidFill>
                <a:ea typeface="+mn-ea"/>
                <a:cs typeface="+mn-cs"/>
              </a:rPr>
              <a:t>zabráneniu </a:t>
            </a:r>
            <a:r>
              <a:rPr lang="sk-SK" sz="1800" kern="1200" dirty="0">
                <a:solidFill>
                  <a:srgbClr val="000000"/>
                </a:solidFill>
                <a:ea typeface="+mn-ea"/>
                <a:cs typeface="+mn-cs"/>
              </a:rPr>
              <a:t>krátenia tržieb </a:t>
            </a:r>
            <a:endParaRPr lang="sk-SK" sz="1800" kern="1200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720725" lvl="1" indent="-263525" algn="just">
              <a:buFont typeface="Wingdings" pitchFamily="2" charset="2"/>
              <a:buChar char="ü"/>
            </a:pPr>
            <a:r>
              <a:rPr lang="sk-SK" sz="1800" kern="1200" dirty="0" smtClean="0">
                <a:solidFill>
                  <a:srgbClr val="000000"/>
                </a:solidFill>
                <a:ea typeface="+mn-ea"/>
                <a:cs typeface="+mn-cs"/>
              </a:rPr>
              <a:t>efektívnejšiemu </a:t>
            </a:r>
            <a:r>
              <a:rPr lang="sk-SK" sz="1800" kern="1200" dirty="0">
                <a:solidFill>
                  <a:srgbClr val="000000"/>
                </a:solidFill>
                <a:ea typeface="+mn-ea"/>
                <a:cs typeface="+mn-cs"/>
              </a:rPr>
              <a:t>výkonu </a:t>
            </a:r>
            <a:r>
              <a:rPr lang="sk-SK" sz="1800" kern="1200" dirty="0" smtClean="0">
                <a:solidFill>
                  <a:srgbClr val="000000"/>
                </a:solidFill>
                <a:ea typeface="+mn-ea"/>
                <a:cs typeface="+mn-cs"/>
              </a:rPr>
              <a:t>kontroly</a:t>
            </a:r>
            <a:endParaRPr lang="sk-SK" sz="180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9F28A-12F9-4C20-BB73-D6B0F158A3B5}" type="slidenum">
              <a:rPr lang="sk-SK" smtClean="0"/>
              <a:pPr>
                <a:defRPr/>
              </a:pPr>
              <a:t>5</a:t>
            </a:fld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sk-SK" sz="2800" b="1" dirty="0"/>
              <a:t>A</a:t>
            </a:r>
            <a:r>
              <a:rPr lang="sk-SK" sz="2800" b="1" dirty="0" smtClean="0"/>
              <a:t>dministratívna spolupráca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60851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just"/>
            <a:endParaRPr lang="sk-SK" sz="1800" kern="1200" dirty="0" smtClean="0">
              <a:solidFill>
                <a:schemeClr val="dk1"/>
              </a:solidFill>
            </a:endParaRPr>
          </a:p>
          <a:p>
            <a:pPr algn="just"/>
            <a:r>
              <a:rPr lang="sk-SK" sz="2000" kern="1200" dirty="0" smtClean="0">
                <a:solidFill>
                  <a:schemeClr val="dk1"/>
                </a:solidFill>
              </a:rPr>
              <a:t>medzinárodná pomoc a spolupráca pri správe daní – transpozícia smernice</a:t>
            </a:r>
          </a:p>
          <a:p>
            <a:pPr lvl="1" algn="just">
              <a:buFont typeface="Wingdings" pitchFamily="2" charset="2"/>
              <a:buChar char="ü"/>
            </a:pPr>
            <a:r>
              <a:rPr lang="sk-SK" sz="1800" kern="1200" dirty="0">
                <a:solidFill>
                  <a:schemeClr val="dk1"/>
                </a:solidFill>
              </a:rPr>
              <a:t>r</a:t>
            </a:r>
            <a:r>
              <a:rPr lang="sk-SK" sz="1800" kern="1200" dirty="0" smtClean="0">
                <a:solidFill>
                  <a:schemeClr val="dk1"/>
                </a:solidFill>
              </a:rPr>
              <a:t>ozsah úprav na všetky druhy daní</a:t>
            </a:r>
          </a:p>
          <a:p>
            <a:pPr lvl="1" algn="just">
              <a:buFont typeface="Wingdings" pitchFamily="2" charset="2"/>
              <a:buChar char="ü"/>
            </a:pPr>
            <a:r>
              <a:rPr lang="sk-SK" sz="1800" kern="1200" dirty="0">
                <a:solidFill>
                  <a:schemeClr val="dk1"/>
                </a:solidFill>
              </a:rPr>
              <a:t>u</a:t>
            </a:r>
            <a:r>
              <a:rPr lang="sk-SK" sz="1800" kern="1200" dirty="0" smtClean="0">
                <a:solidFill>
                  <a:schemeClr val="dk1"/>
                </a:solidFill>
              </a:rPr>
              <a:t>rčenie lehôt pre medzinárodnú výmenu informácií</a:t>
            </a:r>
          </a:p>
          <a:p>
            <a:pPr lvl="1" algn="just">
              <a:buFont typeface="Wingdings" pitchFamily="2" charset="2"/>
              <a:buChar char="ü"/>
            </a:pPr>
            <a:r>
              <a:rPr lang="sk-SK" sz="1800" kern="1200" dirty="0">
                <a:solidFill>
                  <a:schemeClr val="dk1"/>
                </a:solidFill>
              </a:rPr>
              <a:t>s</a:t>
            </a:r>
            <a:r>
              <a:rPr lang="sk-SK" sz="1800" kern="1200" dirty="0" smtClean="0">
                <a:solidFill>
                  <a:schemeClr val="dk1"/>
                </a:solidFill>
              </a:rPr>
              <a:t>pätná väzba </a:t>
            </a:r>
          </a:p>
          <a:p>
            <a:pPr lvl="1" algn="just">
              <a:buFont typeface="Wingdings" pitchFamily="2" charset="2"/>
              <a:buChar char="ü"/>
            </a:pPr>
            <a:r>
              <a:rPr lang="sk-SK" sz="1800" kern="1200" dirty="0">
                <a:solidFill>
                  <a:schemeClr val="dk1"/>
                </a:solidFill>
              </a:rPr>
              <a:t>s</a:t>
            </a:r>
            <a:r>
              <a:rPr lang="sk-SK" sz="1800" kern="1200" dirty="0" smtClean="0">
                <a:solidFill>
                  <a:schemeClr val="dk1"/>
                </a:solidFill>
              </a:rPr>
              <a:t>prístupnenie informácií aj iným orgánom (Sociálna poisťovňa, orgány činné v trestnom konaní...)</a:t>
            </a:r>
          </a:p>
          <a:p>
            <a:pPr marL="360363" indent="-360363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000" kern="1200" dirty="0" smtClean="0">
                <a:solidFill>
                  <a:schemeClr val="dk1"/>
                </a:solidFill>
              </a:rPr>
              <a:t>aktualizácia článku 26 Modelovej zmluvy OECD – výmena informácií</a:t>
            </a:r>
          </a:p>
          <a:p>
            <a:pPr marL="360363" indent="-360363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000" kern="1200" dirty="0" smtClean="0">
                <a:solidFill>
                  <a:schemeClr val="dk1"/>
                </a:solidFill>
              </a:rPr>
              <a:t>zmluvy o výmene daňových informácií (TIEA)</a:t>
            </a:r>
          </a:p>
          <a:p>
            <a:pPr marL="360363" indent="-360363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000" kern="1200" dirty="0" smtClean="0">
                <a:solidFill>
                  <a:schemeClr val="dk1"/>
                </a:solidFill>
              </a:rPr>
              <a:t>multilaterálny dohovor o </a:t>
            </a:r>
            <a:r>
              <a:rPr lang="sk-SK" sz="2000" dirty="0" smtClean="0"/>
              <a:t>medzinárodnej administratívnej pomoci    v daňových záležitostiach </a:t>
            </a:r>
            <a:endParaRPr lang="sk-SK" sz="2000" kern="1200" dirty="0" smtClean="0">
              <a:solidFill>
                <a:schemeClr val="dk1"/>
              </a:solidFill>
            </a:endParaRPr>
          </a:p>
          <a:p>
            <a:pPr marL="360363" indent="-360363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000" kern="1200" dirty="0" smtClean="0">
                <a:solidFill>
                  <a:schemeClr val="dk1"/>
                </a:solidFill>
              </a:rPr>
              <a:t>členstvo v Globálnom fóre OECD </a:t>
            </a:r>
          </a:p>
          <a:p>
            <a:pPr>
              <a:buNone/>
            </a:pPr>
            <a:endParaRPr lang="sk-SK" sz="200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9F28A-12F9-4C20-BB73-D6B0F158A3B5}" type="slidenum">
              <a:rPr lang="sk-SK" smtClean="0"/>
              <a:pPr>
                <a:defRPr/>
              </a:pPr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78625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7"/>
            <a:ext cx="8229600" cy="7200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sz="2800" b="1" dirty="0"/>
              <a:t>D</a:t>
            </a:r>
            <a:r>
              <a:rPr lang="sk-SK" sz="2800" b="1" dirty="0" smtClean="0"/>
              <a:t>aň z príjmov</a:t>
            </a:r>
            <a:endParaRPr lang="sk-SK" sz="2800" b="1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357189" y="6415089"/>
            <a:ext cx="6735092" cy="360362"/>
          </a:xfrm>
        </p:spPr>
        <p:txBody>
          <a:bodyPr/>
          <a:lstStyle/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9F28A-12F9-4C20-BB73-D6B0F158A3B5}" type="slidenum">
              <a:rPr lang="sk-SK" smtClean="0"/>
              <a:pPr>
                <a:defRPr/>
              </a:pPr>
              <a:t>7</a:t>
            </a:fld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0" algn="ctr">
              <a:buNone/>
            </a:pPr>
            <a:endParaRPr lang="sk-SK" sz="2000" b="1" kern="1200" dirty="0" smtClean="0">
              <a:solidFill>
                <a:schemeClr val="dk1"/>
              </a:solidFill>
            </a:endParaRPr>
          </a:p>
          <a:p>
            <a:r>
              <a:rPr lang="sk-SK" sz="2000" kern="1200" dirty="0" smtClean="0">
                <a:solidFill>
                  <a:schemeClr val="dk1"/>
                </a:solidFill>
              </a:rPr>
              <a:t>úprava sadzby dane z príjmov   FO - 19% a 25 % </a:t>
            </a:r>
          </a:p>
          <a:p>
            <a:pPr lvl="0">
              <a:buFont typeface="Arial" pitchFamily="34" charset="0"/>
              <a:buNone/>
            </a:pPr>
            <a:r>
              <a:rPr lang="sk-SK" sz="2000" kern="1200" dirty="0" smtClean="0">
                <a:solidFill>
                  <a:schemeClr val="dk1"/>
                </a:solidFill>
              </a:rPr>
              <a:t>                                                              PO - 23%</a:t>
            </a:r>
          </a:p>
          <a:p>
            <a:pPr lvl="0">
              <a:buFont typeface="Arial" pitchFamily="34" charset="0"/>
              <a:buChar char="•"/>
            </a:pPr>
            <a:r>
              <a:rPr lang="sk-SK" sz="2000" kern="1200" dirty="0" smtClean="0">
                <a:solidFill>
                  <a:schemeClr val="dk1"/>
                </a:solidFill>
              </a:rPr>
              <a:t>z</a:t>
            </a:r>
            <a:r>
              <a:rPr lang="sk-SK" sz="2000" dirty="0" smtClean="0"/>
              <a:t>avedenie osobitnej sadzby dane vo výške 5 % pre vybraných ústavných činiteľov</a:t>
            </a:r>
            <a:endParaRPr lang="sk-SK" sz="2000" kern="1200" dirty="0" smtClean="0">
              <a:solidFill>
                <a:schemeClr val="dk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sk-SK" sz="2000" kern="1200" dirty="0" smtClean="0">
                <a:solidFill>
                  <a:schemeClr val="dk1"/>
                </a:solidFill>
              </a:rPr>
              <a:t>obmedzenie výšky paušálnych výdavkov   (5040/420)</a:t>
            </a:r>
          </a:p>
          <a:p>
            <a:pPr lvl="0" algn="just">
              <a:buFont typeface="Arial" pitchFamily="34" charset="0"/>
              <a:buChar char="•"/>
            </a:pPr>
            <a:r>
              <a:rPr lang="sk-SK" sz="2000" kern="1200" dirty="0" smtClean="0">
                <a:solidFill>
                  <a:schemeClr val="dk1"/>
                </a:solidFill>
              </a:rPr>
              <a:t>nezdaniteľná časť základu dane na manželku/manžela  </a:t>
            </a:r>
          </a:p>
          <a:p>
            <a:pPr lvl="1" algn="just">
              <a:buFont typeface="Wingdings" pitchFamily="2" charset="2"/>
              <a:buChar char="ü"/>
            </a:pPr>
            <a:r>
              <a:rPr lang="sk-SK" sz="1800" kern="1200" dirty="0">
                <a:solidFill>
                  <a:schemeClr val="dk1"/>
                </a:solidFill>
              </a:rPr>
              <a:t>s</a:t>
            </a:r>
            <a:r>
              <a:rPr lang="sk-SK" sz="1800" kern="1200" dirty="0" smtClean="0">
                <a:solidFill>
                  <a:schemeClr val="dk1"/>
                </a:solidFill>
              </a:rPr>
              <a:t>tarostlivosť o  dieťa (3 a 6 rokov)</a:t>
            </a:r>
          </a:p>
          <a:p>
            <a:pPr lvl="1" algn="just">
              <a:buFont typeface="Wingdings" pitchFamily="2" charset="2"/>
              <a:buChar char="ü"/>
            </a:pPr>
            <a:r>
              <a:rPr lang="sk-SK" sz="1800" kern="1200" dirty="0">
                <a:solidFill>
                  <a:schemeClr val="dk1"/>
                </a:solidFill>
              </a:rPr>
              <a:t>o</a:t>
            </a:r>
            <a:r>
              <a:rPr lang="sk-SK" sz="1800" kern="1200" dirty="0" smtClean="0">
                <a:solidFill>
                  <a:schemeClr val="dk1"/>
                </a:solidFill>
              </a:rPr>
              <a:t>patrovateľské aktivity</a:t>
            </a:r>
          </a:p>
          <a:p>
            <a:pPr lvl="1" algn="just">
              <a:buFont typeface="Wingdings" pitchFamily="2" charset="2"/>
              <a:buChar char="ü"/>
            </a:pPr>
            <a:r>
              <a:rPr lang="sk-SK" sz="1800" kern="1200" dirty="0" smtClean="0">
                <a:solidFill>
                  <a:schemeClr val="dk1"/>
                </a:solidFill>
              </a:rPr>
              <a:t>evidencia na úrade práce</a:t>
            </a:r>
          </a:p>
          <a:p>
            <a:pPr lvl="0" algn="just">
              <a:buFont typeface="Arial" pitchFamily="34" charset="0"/>
              <a:buChar char="•"/>
            </a:pPr>
            <a:r>
              <a:rPr lang="sk-SK" sz="2000" kern="1200" dirty="0" smtClean="0">
                <a:solidFill>
                  <a:schemeClr val="dk1"/>
                </a:solidFill>
              </a:rPr>
              <a:t>daňový bonus len z aktívnych príjmov – vek dieťaťa do 26 roku</a:t>
            </a:r>
          </a:p>
          <a:p>
            <a:pPr lvl="0" algn="just">
              <a:buFont typeface="Arial" pitchFamily="34" charset="0"/>
              <a:buChar char="•"/>
            </a:pPr>
            <a:r>
              <a:rPr lang="sk-SK" sz="2000" dirty="0" smtClean="0"/>
              <a:t>zdanenie podielov na zisku vykázaných pred r. 2003 </a:t>
            </a:r>
          </a:p>
          <a:p>
            <a:pPr lvl="1" algn="just">
              <a:buFont typeface="Wingdings" pitchFamily="2" charset="2"/>
              <a:buChar char="ü"/>
            </a:pPr>
            <a:r>
              <a:rPr lang="sk-SK" sz="1800" kern="1200" dirty="0" smtClean="0">
                <a:solidFill>
                  <a:srgbClr val="000000"/>
                </a:solidFill>
              </a:rPr>
              <a:t>15 % zrá</a:t>
            </a:r>
            <a:r>
              <a:rPr lang="sk-SK" sz="1800" dirty="0" smtClean="0"/>
              <a:t>žková daň</a:t>
            </a:r>
            <a:endParaRPr lang="sk-SK" sz="1800" kern="1200" dirty="0" smtClean="0">
              <a:solidFill>
                <a:schemeClr val="dk1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46837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sk-SK" sz="2800" b="1" dirty="0"/>
              <a:t>S</a:t>
            </a:r>
            <a:r>
              <a:rPr lang="sk-SK" sz="2800" b="1" dirty="0" smtClean="0"/>
              <a:t>potrebné dane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60851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sk-SK" sz="1800" kern="1200" dirty="0" smtClean="0">
                <a:solidFill>
                  <a:schemeClr val="dk1"/>
                </a:solidFill>
              </a:rPr>
              <a:t>posunutie zvýšenia sadzby spotrebnej dane z tabakových výrobkov, a to z marca 2013 na október 2012</a:t>
            </a:r>
          </a:p>
          <a:p>
            <a:pPr algn="just"/>
            <a:r>
              <a:rPr lang="sk-SK" sz="1800" kern="1200" dirty="0" smtClean="0">
                <a:solidFill>
                  <a:schemeClr val="dk1"/>
                </a:solidFill>
              </a:rPr>
              <a:t>lehota pre dopredaj cigariet zdanených súčasnou sadzbou spotrebnej dane</a:t>
            </a:r>
          </a:p>
          <a:p>
            <a:pPr algn="just"/>
            <a:r>
              <a:rPr lang="sk-SK" sz="1800" kern="1200" dirty="0" smtClean="0">
                <a:solidFill>
                  <a:schemeClr val="dk1"/>
                </a:solidFill>
              </a:rPr>
              <a:t>mierne zvýšenie sadzby spotrebnej dane z tabakových výrobkov (2,82% cigarety a 2,4% tabak, cigary a cigarky)</a:t>
            </a:r>
          </a:p>
          <a:p>
            <a:pPr algn="just"/>
            <a:endParaRPr lang="sk-SK" sz="1800" kern="1200" dirty="0">
              <a:solidFill>
                <a:schemeClr val="dk1"/>
              </a:solidFill>
            </a:endParaRPr>
          </a:p>
          <a:p>
            <a:pPr algn="just"/>
            <a:endParaRPr lang="sk-SK" sz="1800" kern="1200" dirty="0" smtClean="0">
              <a:solidFill>
                <a:schemeClr val="dk1"/>
              </a:solidFill>
            </a:endParaRPr>
          </a:p>
          <a:p>
            <a:pPr algn="just"/>
            <a:endParaRPr lang="sk-SK" sz="1800" kern="1200" dirty="0">
              <a:solidFill>
                <a:schemeClr val="dk1"/>
              </a:solidFill>
            </a:endParaRPr>
          </a:p>
          <a:p>
            <a:pPr algn="just"/>
            <a:endParaRPr lang="sk-SK" sz="1800" kern="1200" dirty="0" smtClean="0">
              <a:solidFill>
                <a:schemeClr val="dk1"/>
              </a:solidFill>
            </a:endParaRPr>
          </a:p>
          <a:p>
            <a:pPr algn="just"/>
            <a:endParaRPr lang="sk-SK" sz="1800" kern="1200" dirty="0">
              <a:solidFill>
                <a:schemeClr val="dk1"/>
              </a:solidFill>
            </a:endParaRPr>
          </a:p>
          <a:p>
            <a:pPr algn="just"/>
            <a:endParaRPr lang="sk-SK" sz="1800" kern="1200" dirty="0" smtClean="0">
              <a:solidFill>
                <a:schemeClr val="dk1"/>
              </a:solidFill>
            </a:endParaRPr>
          </a:p>
          <a:p>
            <a:pPr marL="0" indent="0" algn="just">
              <a:buNone/>
            </a:pPr>
            <a:endParaRPr lang="sk-SK" sz="1800" kern="1200" dirty="0" smtClean="0">
              <a:solidFill>
                <a:schemeClr val="dk1"/>
              </a:solidFill>
            </a:endParaRPr>
          </a:p>
          <a:p>
            <a:pPr marL="0" indent="0" algn="just">
              <a:buNone/>
            </a:pPr>
            <a:endParaRPr lang="sk-SK" sz="1200" i="1" kern="1200" dirty="0" smtClean="0">
              <a:solidFill>
                <a:schemeClr val="dk1"/>
              </a:solidFill>
            </a:endParaRPr>
          </a:p>
          <a:p>
            <a:pPr marL="0" indent="0" algn="just">
              <a:buNone/>
            </a:pPr>
            <a:r>
              <a:rPr lang="sk-SK" sz="1200" i="1" kern="1200" dirty="0" smtClean="0">
                <a:solidFill>
                  <a:schemeClr val="dk1"/>
                </a:solidFill>
              </a:rPr>
              <a:t>Poznámka: * pripravovaná úprava sadzieb dane v Česku a Maďarsku od 1.1.2013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október 2012           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9F28A-12F9-4C20-BB73-D6B0F158A3B5}" type="slidenum">
              <a:rPr lang="sk-SK" smtClean="0"/>
              <a:pPr>
                <a:defRPr/>
              </a:pPr>
              <a:t>8</a:t>
            </a:fld>
            <a:endParaRPr lang="sk-SK" dirty="0"/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5816327"/>
              </p:ext>
            </p:extLst>
          </p:nvPr>
        </p:nvGraphicFramePr>
        <p:xfrm>
          <a:off x="755576" y="3140968"/>
          <a:ext cx="7704853" cy="2047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/>
                <a:gridCol w="1584176"/>
                <a:gridCol w="1728192"/>
                <a:gridCol w="1440706"/>
                <a:gridCol w="1583628"/>
              </a:tblGrid>
              <a:tr h="504056">
                <a:tc>
                  <a:txBody>
                    <a:bodyPr/>
                    <a:lstStyle/>
                    <a:p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Cigarety</a:t>
                      </a:r>
                      <a:endParaRPr lang="sk-SK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WAP/1000 ks</a:t>
                      </a:r>
                      <a:endParaRPr lang="sk-SK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minim. SD </a:t>
                      </a:r>
                    </a:p>
                    <a:p>
                      <a:pPr algn="ctr"/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v eur/ 1000 ks</a:t>
                      </a:r>
                      <a:endParaRPr lang="sk-SK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DPH k 1.1.2012</a:t>
                      </a:r>
                      <a:endParaRPr lang="sk-SK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Spolu </a:t>
                      </a:r>
                    </a:p>
                    <a:p>
                      <a:pPr algn="ctr"/>
                      <a:r>
                        <a:rPr lang="pl-PL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v eur/ 1000 ks</a:t>
                      </a:r>
                      <a:endParaRPr lang="sk-SK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8344">
                <a:tc>
                  <a:txBody>
                    <a:bodyPr/>
                    <a:lstStyle/>
                    <a:p>
                      <a:pPr algn="l" fontAlgn="t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Poľsko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114,2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74,89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23%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92,11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9287">
                <a:tc>
                  <a:txBody>
                    <a:bodyPr/>
                    <a:lstStyle/>
                    <a:p>
                      <a:pPr algn="l" fontAlgn="t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Maďarsko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121,98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75,72 (92,83)*</a:t>
                      </a:r>
                      <a:endParaRPr lang="sk-SK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27%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96,16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378">
                <a:tc>
                  <a:txBody>
                    <a:bodyPr/>
                    <a:lstStyle/>
                    <a:p>
                      <a:pPr algn="l" fontAlgn="t"/>
                      <a:r>
                        <a:rPr lang="sk-SK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Slovensko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135,8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91,00</a:t>
                      </a:r>
                      <a:endParaRPr lang="sk-SK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20%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109,2</a:t>
                      </a:r>
                      <a:endParaRPr lang="sk-SK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5132">
                <a:tc>
                  <a:txBody>
                    <a:bodyPr/>
                    <a:lstStyle/>
                    <a:p>
                      <a:pPr algn="l" fontAlgn="t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Česko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136,35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84,41 (89,38)*</a:t>
                      </a:r>
                      <a:endParaRPr lang="sk-SK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20%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101,3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l" fontAlgn="t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Rakúsko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197, 40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115,55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20%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138,66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827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7"/>
            <a:ext cx="8229600" cy="7200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sz="2800" b="1" dirty="0"/>
              <a:t>R</a:t>
            </a:r>
            <a:r>
              <a:rPr lang="sk-SK" sz="2800" b="1" dirty="0" smtClean="0"/>
              <a:t>ealizácia odporúčaní</a:t>
            </a:r>
            <a:endParaRPr lang="sk-SK" sz="2800" b="1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395536" y="6309320"/>
            <a:ext cx="7920880" cy="648072"/>
          </a:xfrm>
        </p:spPr>
        <p:txBody>
          <a:bodyPr/>
          <a:lstStyle/>
          <a:p>
            <a:pPr>
              <a:defRPr/>
            </a:pPr>
            <a:r>
              <a:rPr lang="sk-SK" dirty="0" smtClean="0"/>
              <a:t>október 2012     			 </a:t>
            </a:r>
            <a:r>
              <a:rPr lang="sk-SK" sz="1100" i="1" dirty="0" smtClean="0">
                <a:latin typeface="+mn-lt"/>
              </a:rPr>
              <a:t>Zdroj</a:t>
            </a:r>
            <a:r>
              <a:rPr lang="sk-SK" sz="1100" i="1" dirty="0">
                <a:latin typeface="+mn-lt"/>
              </a:rPr>
              <a:t>: </a:t>
            </a:r>
            <a:r>
              <a:rPr lang="sk-SK" sz="900" i="1" dirty="0">
                <a:latin typeface="+mn-lt"/>
              </a:rPr>
              <a:t>Zhodnotenie reforiem a identifikácia priorít na rok 2013: </a:t>
            </a:r>
            <a:r>
              <a:rPr lang="sk-SK" sz="900" i="1" dirty="0" smtClean="0">
                <a:latin typeface="+mn-lt"/>
              </a:rPr>
              <a:t>Prehľad </a:t>
            </a:r>
          </a:p>
          <a:p>
            <a:pPr>
              <a:defRPr/>
            </a:pPr>
            <a:r>
              <a:rPr lang="sk-SK" sz="900" i="1" dirty="0">
                <a:latin typeface="+mn-lt"/>
              </a:rPr>
              <a:t>	</a:t>
            </a:r>
            <a:r>
              <a:rPr lang="sk-SK" sz="900" i="1" dirty="0" smtClean="0">
                <a:latin typeface="+mn-lt"/>
              </a:rPr>
              <a:t>			               Správa </a:t>
            </a:r>
            <a:r>
              <a:rPr lang="sk-SK" sz="900" i="1" dirty="0">
                <a:latin typeface="+mn-lt"/>
              </a:rPr>
              <a:t>o verejných financiách v EMÚ v roku 2012 </a:t>
            </a:r>
            <a:endParaRPr lang="sk-SK" sz="900" i="1" dirty="0" smtClean="0">
              <a:latin typeface="+mn-lt"/>
            </a:endParaRPr>
          </a:p>
          <a:p>
            <a:pPr>
              <a:defRPr/>
            </a:pPr>
            <a:r>
              <a:rPr lang="sk-SK" sz="900" dirty="0" smtClean="0"/>
              <a:t>				             </a:t>
            </a:r>
            <a:r>
              <a:rPr lang="sk-SK" sz="900" i="1" dirty="0" smtClean="0">
                <a:latin typeface="+mn-lt"/>
              </a:rPr>
              <a:t>Stratégie </a:t>
            </a:r>
            <a:r>
              <a:rPr lang="sk-SK" sz="900" i="1" dirty="0">
                <a:latin typeface="+mn-lt"/>
              </a:rPr>
              <a:t>finančnej konsolidácie v pokrízovom svete, 2010       </a:t>
            </a:r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9F28A-12F9-4C20-BB73-D6B0F158A3B5}" type="slidenum">
              <a:rPr lang="sk-SK" smtClean="0"/>
              <a:pPr>
                <a:defRPr/>
              </a:pPr>
              <a:t>9</a:t>
            </a:fld>
            <a:endParaRPr lang="sk-SK" dirty="0"/>
          </a:p>
        </p:txBody>
      </p:sp>
      <p:graphicFrame>
        <p:nvGraphicFramePr>
          <p:cNvPr id="3" name="Zástupný symbol obsah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7878282"/>
              </p:ext>
            </p:extLst>
          </p:nvPr>
        </p:nvGraphicFramePr>
        <p:xfrm>
          <a:off x="461964" y="1412777"/>
          <a:ext cx="8358508" cy="44896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61280"/>
                <a:gridCol w="2782386"/>
                <a:gridCol w="2714842"/>
              </a:tblGrid>
              <a:tr h="626658">
                <a:tc>
                  <a:txBody>
                    <a:bodyPr/>
                    <a:lstStyle/>
                    <a:p>
                      <a:pPr algn="ctr"/>
                      <a:r>
                        <a:rPr lang="sk-SK" sz="1800" baseline="0" dirty="0" smtClean="0">
                          <a:solidFill>
                            <a:schemeClr val="bg1"/>
                          </a:solidFill>
                        </a:rPr>
                        <a:t>EÚ</a:t>
                      </a:r>
                      <a:endParaRPr lang="sk-SK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aseline="0" dirty="0" smtClean="0">
                          <a:solidFill>
                            <a:schemeClr val="bg1"/>
                          </a:solidFill>
                        </a:rPr>
                        <a:t>OECD</a:t>
                      </a:r>
                      <a:endParaRPr lang="sk-SK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aseline="0" dirty="0" smtClean="0">
                          <a:solidFill>
                            <a:schemeClr val="bg1"/>
                          </a:solidFill>
                        </a:rPr>
                        <a:t>MMF</a:t>
                      </a:r>
                      <a:endParaRPr lang="sk-SK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35002"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600" dirty="0" smtClean="0"/>
                        <a:t>Boj</a:t>
                      </a:r>
                      <a:r>
                        <a:rPr lang="sk-SK" sz="1600" baseline="0" dirty="0" smtClean="0"/>
                        <a:t> proti daňovým únikom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600" dirty="0" smtClean="0"/>
                        <a:t>Boj proti daňovým únikom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600" dirty="0" smtClean="0"/>
                        <a:t>Boj proti daňovým únikom</a:t>
                      </a:r>
                      <a:endParaRPr lang="sk-SK" sz="1600" dirty="0"/>
                    </a:p>
                  </a:txBody>
                  <a:tcPr/>
                </a:tc>
              </a:tr>
              <a:tr h="453887"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600" dirty="0" smtClean="0"/>
                        <a:t>Zlepšenie správy daní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600" dirty="0" smtClean="0"/>
                        <a:t>Zlepšenie správy daní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600" dirty="0" smtClean="0"/>
                        <a:t>Zlepšenie správy daní</a:t>
                      </a:r>
                      <a:endParaRPr lang="sk-SK" sz="1600" dirty="0"/>
                    </a:p>
                  </a:txBody>
                  <a:tcPr/>
                </a:tc>
              </a:tr>
              <a:tr h="864559"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600" dirty="0" smtClean="0"/>
                        <a:t>Zintenzívnenie administratívne spolupráce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600" dirty="0" smtClean="0"/>
                        <a:t>Zintenzívnenie administratívne spolupráce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endParaRPr lang="sk-SK" sz="1600" dirty="0"/>
                    </a:p>
                  </a:txBody>
                  <a:tcPr/>
                </a:tc>
              </a:tr>
              <a:tr h="608394"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600" dirty="0" smtClean="0"/>
                        <a:t>Rozšírenie základu dane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600" dirty="0" smtClean="0"/>
                        <a:t>Rozšírenie základu dane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3"/>
                        </a:buBlip>
                      </a:pPr>
                      <a:r>
                        <a:rPr lang="sk-SK" sz="1600" dirty="0" smtClean="0"/>
                        <a:t>Rozšírenie základu dane</a:t>
                      </a:r>
                      <a:endParaRPr lang="sk-SK" sz="1600" dirty="0"/>
                    </a:p>
                  </a:txBody>
                  <a:tcPr/>
                </a:tc>
              </a:tr>
              <a:tr h="120116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Presun daňového zaťaženia z práce na spotrebu, kapitál, životné prostredie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Presun daňového zaťaženia z práce na spotrebu, kapitál, životné prostredie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None/>
                      </a:pPr>
                      <a:endParaRPr lang="sk-SK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bdĺžnik 5"/>
          <p:cNvSpPr/>
          <p:nvPr/>
        </p:nvSpPr>
        <p:spPr>
          <a:xfrm>
            <a:off x="467545" y="4941168"/>
            <a:ext cx="2880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sk-SK" sz="5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lang="sk-SK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275857" y="4941168"/>
            <a:ext cx="3600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sk-SK" sz="5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lang="sk-SK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386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zentácia MFSR_oficiálna_ENG">
  <a:themeElements>
    <a:clrScheme name="1_Prezentácia MFSR_oficiálna_E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ezentácia MFSR_oficiálna_ENG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5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5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1_Prezentácia MFSR_oficiálna_E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zentácia MFSR_oficiálna_E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zentácia MFSR_oficiálna_E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zentácia MFSR_oficiálna_E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zentácia MFSR_oficiálna_E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zentácia MFSR_oficiálna_E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zentácia MFSR_oficiálna_E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zentácia MFSR_oficiálna_E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zentácia MFSR_oficiálna_E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zentácia MFSR_oficiálna_E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zentácia MFSR_oficiálna_E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zentácia MFSR_oficiálna_E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zentácia MFSR_oficiálna_ENG">
  <a:themeElements>
    <a:clrScheme name="Prezentácia MFSR_oficiálna_E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ácia MFSR_oficiálna_ENG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5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5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Prezentácia MFSR_oficiálna_E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a MFSR_oficiálna_E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a MFSR_oficiálna_E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a MFSR_oficiálna_E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a MFSR_oficiálna_E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a MFSR_oficiálna_E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MFSR_oficiálna_E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MFSR_oficiálna_E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MFSR_oficiálna_E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MFSR_oficiálna_E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MFSR_oficiálna_E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MFSR_oficiálna_E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rezentácia MFSR_oficiálna_ENG">
  <a:themeElements>
    <a:clrScheme name="2_Prezentácia MFSR_oficiálna_E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rezentácia MFSR_oficiálna_ENG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5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5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2_Prezentácia MFSR_oficiálna_E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MFSR_oficiálna_E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MFSR_oficiálna_E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MFSR_oficiálna_E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MFSR_oficiálna_E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MFSR_oficiálna_E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MFSR_oficiálna_E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MFSR_oficiálna_E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MFSR_oficiálna_E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MFSR_oficiálna_E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MFSR_oficiálna_E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MFSR_oficiálna_E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rezentácia MFSR_oficiálna_ENG">
  <a:themeElements>
    <a:clrScheme name="Prezentácia MFSR_oficiálna_E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ácia MFSR_oficiálna_ENG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5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5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Prezentácia MFSR_oficiálna_E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a MFSR_oficiálna_E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a MFSR_oficiálna_E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a MFSR_oficiálna_E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a MFSR_oficiálna_E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a MFSR_oficiálna_E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MFSR_oficiálna_E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MFSR_oficiálna_E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MFSR_oficiálna_E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MFSR_oficiálna_E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MFSR_oficiálna_E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MFSR_oficiálna_E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Prezentácia MFSR_oficiálna_ENG">
  <a:themeElements>
    <a:clrScheme name="2_Prezentácia MFSR_oficiálna_E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rezentácia MFSR_oficiálna_ENG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5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5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2_Prezentácia MFSR_oficiálna_E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MFSR_oficiálna_E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MFSR_oficiálna_E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MFSR_oficiálna_E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MFSR_oficiálna_E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MFSR_oficiálna_E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MFSR_oficiálna_E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MFSR_oficiálna_E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MFSR_oficiálna_E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MFSR_oficiálna_E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MFSR_oficiálna_E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MFSR_oficiálna_E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Prezentácia MFSR_oficiálna_ENG">
  <a:themeElements>
    <a:clrScheme name="1_Prezentácia MFSR_oficiálna_E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ezentácia MFSR_oficiálna_ENG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5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5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1_Prezentácia MFSR_oficiálna_E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zentácia MFSR_oficiálna_E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zentácia MFSR_oficiálna_E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zentácia MFSR_oficiálna_E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zentácia MFSR_oficiálna_E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zentácia MFSR_oficiálna_E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zentácia MFSR_oficiálna_E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zentácia MFSR_oficiálna_E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zentácia MFSR_oficiálna_E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zentácia MFSR_oficiálna_E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zentácia MFSR_oficiálna_E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zentácia MFSR_oficiálna_E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Prezentácia MFSR_oficiálna_ENG">
  <a:themeElements>
    <a:clrScheme name="Prezentácia MFSR_oficiálna_E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ácia MFSR_oficiálna_ENG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5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5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Prezentácia MFSR_oficiálna_E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a MFSR_oficiálna_E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a MFSR_oficiálna_E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a MFSR_oficiálna_E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a MFSR_oficiálna_E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a MFSR_oficiálna_E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MFSR_oficiálna_E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MFSR_oficiálna_E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MFSR_oficiálna_E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MFSR_oficiálna_E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MFSR_oficiálna_E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MFSR_oficiálna_E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Prezentácia MFSR_oficiálna_ENG">
  <a:themeElements>
    <a:clrScheme name="2_Prezentácia MFSR_oficiálna_E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rezentácia MFSR_oficiálna_ENG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5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5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2_Prezentácia MFSR_oficiálna_E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MFSR_oficiálna_E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MFSR_oficiálna_E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MFSR_oficiálna_E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MFSR_oficiálna_E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MFSR_oficiálna_E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MFSR_oficiálna_E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MFSR_oficiálna_E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MFSR_oficiálna_E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MFSR_oficiálna_E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MFSR_oficiálna_E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MFSR_oficiálna_E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Aktuálne zmeny v DPH a SD 240210</Template>
  <TotalTime>3608</TotalTime>
  <Words>877</Words>
  <Application>Microsoft Office PowerPoint</Application>
  <PresentationFormat>Prezentácia na obrazovke (4:3)</PresentationFormat>
  <Paragraphs>264</Paragraphs>
  <Slides>11</Slides>
  <Notes>11</Notes>
  <HiddenSlides>0</HiddenSlides>
  <MMClips>0</MMClips>
  <ScaleCrop>false</ScaleCrop>
  <HeadingPairs>
    <vt:vector size="6" baseType="variant">
      <vt:variant>
        <vt:lpstr>Motív</vt:lpstr>
      </vt:variant>
      <vt:variant>
        <vt:i4>8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20" baseType="lpstr">
      <vt:lpstr>1_Prezentácia MFSR_oficiálna_ENG</vt:lpstr>
      <vt:lpstr>Prezentácia MFSR_oficiálna_ENG</vt:lpstr>
      <vt:lpstr>2_Prezentácia MFSR_oficiálna_ENG</vt:lpstr>
      <vt:lpstr>3_Prezentácia MFSR_oficiálna_ENG</vt:lpstr>
      <vt:lpstr>4_Prezentácia MFSR_oficiálna_ENG</vt:lpstr>
      <vt:lpstr>5_Prezentácia MFSR_oficiálna_ENG</vt:lpstr>
      <vt:lpstr>6_Prezentácia MFSR_oficiálna_ENG</vt:lpstr>
      <vt:lpstr>7_Prezentácia MFSR_oficiálna_ENG</vt:lpstr>
      <vt:lpstr>Photo Editor Photo</vt:lpstr>
      <vt:lpstr> Konsolidácia verejných financií v oblasti daní</vt:lpstr>
      <vt:lpstr>Odporúčania medzinárodných inštitúcii</vt:lpstr>
      <vt:lpstr>boj proti daňovým únikom</vt:lpstr>
      <vt:lpstr>Boj proti daňovým únikom  stav implementácie</vt:lpstr>
      <vt:lpstr>Správa daní</vt:lpstr>
      <vt:lpstr>Administratívna spolupráca</vt:lpstr>
      <vt:lpstr>Daň z príjmov</vt:lpstr>
      <vt:lpstr>Spotrebné dane</vt:lpstr>
      <vt:lpstr>Realizácia odporúčaní</vt:lpstr>
      <vt:lpstr> Členské štáty EÚ  2011/2012</vt:lpstr>
      <vt:lpstr>Zhrnutie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reformy daňovo-odvodového systému</dc:title>
  <dc:creator>Adriana</dc:creator>
  <cp:lastModifiedBy>saf</cp:lastModifiedBy>
  <cp:revision>275</cp:revision>
  <cp:lastPrinted>2012-10-04T07:11:38Z</cp:lastPrinted>
  <dcterms:created xsi:type="dcterms:W3CDTF">2011-01-25T23:27:41Z</dcterms:created>
  <dcterms:modified xsi:type="dcterms:W3CDTF">2012-11-07T09:28:19Z</dcterms:modified>
</cp:coreProperties>
</file>